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sldIdLst>
    <p:sldId id="300" r:id="rId2"/>
    <p:sldId id="257" r:id="rId3"/>
    <p:sldId id="310" r:id="rId4"/>
    <p:sldId id="258" r:id="rId5"/>
    <p:sldId id="264" r:id="rId6"/>
    <p:sldId id="265" r:id="rId7"/>
    <p:sldId id="320" r:id="rId8"/>
    <p:sldId id="316" r:id="rId9"/>
    <p:sldId id="317" r:id="rId10"/>
    <p:sldId id="315" r:id="rId11"/>
    <p:sldId id="318" r:id="rId12"/>
    <p:sldId id="259" r:id="rId13"/>
    <p:sldId id="260" r:id="rId14"/>
    <p:sldId id="261" r:id="rId15"/>
    <p:sldId id="262" r:id="rId16"/>
    <p:sldId id="263" r:id="rId17"/>
    <p:sldId id="313" r:id="rId18"/>
    <p:sldId id="301" r:id="rId19"/>
    <p:sldId id="312" r:id="rId20"/>
    <p:sldId id="330" r:id="rId21"/>
    <p:sldId id="333" r:id="rId22"/>
    <p:sldId id="305" r:id="rId23"/>
    <p:sldId id="329" r:id="rId24"/>
    <p:sldId id="324" r:id="rId25"/>
    <p:sldId id="322" r:id="rId26"/>
    <p:sldId id="321" r:id="rId27"/>
    <p:sldId id="304" r:id="rId28"/>
    <p:sldId id="309" r:id="rId29"/>
    <p:sldId id="307" r:id="rId30"/>
    <p:sldId id="306" r:id="rId31"/>
    <p:sldId id="327" r:id="rId32"/>
    <p:sldId id="332" r:id="rId33"/>
    <p:sldId id="328" r:id="rId34"/>
    <p:sldId id="331" r:id="rId35"/>
    <p:sldId id="326" r:id="rId36"/>
    <p:sldId id="338" r:id="rId37"/>
    <p:sldId id="353" r:id="rId38"/>
    <p:sldId id="335" r:id="rId39"/>
    <p:sldId id="337" r:id="rId40"/>
    <p:sldId id="336" r:id="rId41"/>
    <p:sldId id="340" r:id="rId42"/>
    <p:sldId id="339" r:id="rId43"/>
    <p:sldId id="343" r:id="rId44"/>
    <p:sldId id="345" r:id="rId45"/>
    <p:sldId id="347" r:id="rId46"/>
    <p:sldId id="344" r:id="rId47"/>
    <p:sldId id="350" r:id="rId48"/>
    <p:sldId id="349" r:id="rId49"/>
    <p:sldId id="351" r:id="rId50"/>
    <p:sldId id="356" r:id="rId51"/>
    <p:sldId id="355" r:id="rId52"/>
    <p:sldId id="354" r:id="rId53"/>
    <p:sldId id="357" r:id="rId54"/>
    <p:sldId id="359" r:id="rId55"/>
    <p:sldId id="358" r:id="rId56"/>
    <p:sldId id="352" r:id="rId57"/>
    <p:sldId id="361" r:id="rId58"/>
    <p:sldId id="362" r:id="rId59"/>
    <p:sldId id="368" r:id="rId60"/>
    <p:sldId id="366" r:id="rId61"/>
    <p:sldId id="363" r:id="rId62"/>
    <p:sldId id="274" r:id="rId63"/>
    <p:sldId id="275" r:id="rId64"/>
    <p:sldId id="276" r:id="rId65"/>
    <p:sldId id="277" r:id="rId66"/>
    <p:sldId id="278" r:id="rId67"/>
    <p:sldId id="279" r:id="rId68"/>
    <p:sldId id="280" r:id="rId69"/>
    <p:sldId id="281" r:id="rId70"/>
    <p:sldId id="282" r:id="rId71"/>
    <p:sldId id="283" r:id="rId72"/>
    <p:sldId id="284" r:id="rId73"/>
    <p:sldId id="285" r:id="rId74"/>
    <p:sldId id="286" r:id="rId75"/>
    <p:sldId id="287" r:id="rId76"/>
    <p:sldId id="288" r:id="rId77"/>
    <p:sldId id="289" r:id="rId78"/>
    <p:sldId id="290" r:id="rId79"/>
    <p:sldId id="291" r:id="rId80"/>
    <p:sldId id="292" r:id="rId81"/>
    <p:sldId id="293" r:id="rId82"/>
    <p:sldId id="294" r:id="rId83"/>
    <p:sldId id="295" r:id="rId84"/>
    <p:sldId id="296" r:id="rId85"/>
    <p:sldId id="297" r:id="rId86"/>
    <p:sldId id="298" r:id="rId8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980647-4407-4322-9F68-3FB63738F6A0}" type="datetimeFigureOut">
              <a:rPr lang="en-US" smtClean="0"/>
              <a:pPr/>
              <a:t>1/30/2021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0FA1213-2764-4A44-9D6E-D6F809137E07}" type="slidenum">
              <a:rPr lang="en-US" smtClean="0"/>
              <a:pPr/>
              <a:t>‹#›</a:t>
            </a:fld>
            <a:endParaRPr lang="en-US"/>
          </a:p>
        </p:txBody>
      </p:sp>
    </p:spTree>
    <p:extLst>
      <p:ext uri="{BB962C8B-B14F-4D97-AF65-F5344CB8AC3E}">
        <p14:creationId xmlns:p14="http://schemas.microsoft.com/office/powerpoint/2010/main" val="245861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A1213-2764-4A44-9D6E-D6F809137E07}" type="slidenum">
              <a:rPr lang="en-US" smtClean="0"/>
              <a:pPr/>
              <a:t>60</a:t>
            </a:fld>
            <a:endParaRPr lang="en-US"/>
          </a:p>
        </p:txBody>
      </p:sp>
    </p:spTree>
    <p:extLst>
      <p:ext uri="{BB962C8B-B14F-4D97-AF65-F5344CB8AC3E}">
        <p14:creationId xmlns:p14="http://schemas.microsoft.com/office/powerpoint/2010/main" val="307300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hlink"/>
                </a:solidFill>
                <a:latin typeface="Palladio Uralic"/>
                <a:cs typeface="Palladio Uralic"/>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Palladio Uralic"/>
                <a:cs typeface="Palladio Ural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hlink"/>
                </a:solidFill>
                <a:latin typeface="Palladio Uralic"/>
                <a:cs typeface="Palladio Ural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hlink"/>
                </a:solidFill>
                <a:latin typeface="Palladio Uralic"/>
                <a:cs typeface="Palladio Ural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0907CBC7-6F71-4EB7-B185-606BBA30B513}" type="datetimeFigureOut">
              <a:rPr lang="en-US" smtClean="0"/>
              <a:pPr/>
              <a:t>1/30/2021</a:t>
            </a:fld>
            <a:endParaRPr lang="en-IN"/>
          </a:p>
        </p:txBody>
      </p:sp>
      <p:sp>
        <p:nvSpPr>
          <p:cNvPr id="8" name="Footer Placeholder 7"/>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D6BC0851-6C78-45D5-8A35-8C03B06073CE}" type="slidenum">
              <a:rPr lang="en-IN" smtClean="0"/>
              <a:pPr/>
              <a:t>‹#›</a:t>
            </a:fld>
            <a:endParaRPr lang="en-IN"/>
          </a:p>
        </p:txBody>
      </p:sp>
    </p:spTree>
    <p:extLst>
      <p:ext uri="{BB962C8B-B14F-4D97-AF65-F5344CB8AC3E}">
        <p14:creationId xmlns:p14="http://schemas.microsoft.com/office/powerpoint/2010/main" val="280477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7489" y="17475"/>
            <a:ext cx="8269020" cy="1122045"/>
          </a:xfrm>
          <a:prstGeom prst="rect">
            <a:avLst/>
          </a:prstGeom>
        </p:spPr>
        <p:txBody>
          <a:bodyPr wrap="square" lIns="0" tIns="0" rIns="0" bIns="0">
            <a:spAutoFit/>
          </a:bodyPr>
          <a:lstStyle>
            <a:lvl1pPr>
              <a:defRPr sz="3600" b="1" i="0">
                <a:solidFill>
                  <a:schemeClr val="hlink"/>
                </a:solidFill>
                <a:latin typeface="Palladio Uralic"/>
                <a:cs typeface="Palladio Uralic"/>
              </a:defRPr>
            </a:lvl1pPr>
          </a:lstStyle>
          <a:p>
            <a:endParaRPr/>
          </a:p>
        </p:txBody>
      </p:sp>
      <p:sp>
        <p:nvSpPr>
          <p:cNvPr id="3" name="Holder 3"/>
          <p:cNvSpPr>
            <a:spLocks noGrp="1"/>
          </p:cNvSpPr>
          <p:nvPr>
            <p:ph type="body" idx="1"/>
          </p:nvPr>
        </p:nvSpPr>
        <p:spPr>
          <a:xfrm>
            <a:off x="307340" y="3301365"/>
            <a:ext cx="8491855" cy="2586354"/>
          </a:xfrm>
          <a:prstGeom prst="rect">
            <a:avLst/>
          </a:prstGeom>
        </p:spPr>
        <p:txBody>
          <a:bodyPr wrap="square" lIns="0" tIns="0" rIns="0" bIns="0">
            <a:spAutoFit/>
          </a:bodyPr>
          <a:lstStyle>
            <a:lvl1pPr>
              <a:defRPr sz="2400" b="0" i="0">
                <a:solidFill>
                  <a:schemeClr val="tx1"/>
                </a:solidFill>
                <a:latin typeface="Palladio Uralic"/>
                <a:cs typeface="Palladio Ural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1/30/2021</a:t>
            </a:fld>
            <a:endParaRPr lang="en-US"/>
          </a:p>
        </p:txBody>
      </p:sp>
      <p:sp>
        <p:nvSpPr>
          <p:cNvPr id="6" name="Holder 6"/>
          <p:cNvSpPr>
            <a:spLocks noGrp="1"/>
          </p:cNvSpPr>
          <p:nvPr>
            <p:ph type="sldNum" sz="quarter" idx="7"/>
          </p:nvPr>
        </p:nvSpPr>
        <p:spPr>
          <a:xfrm>
            <a:off x="8401811" y="6465214"/>
            <a:ext cx="231775" cy="177800"/>
          </a:xfrm>
          <a:prstGeom prst="rect">
            <a:avLst/>
          </a:prstGeom>
        </p:spPr>
        <p:txBody>
          <a:bodyPr wrap="square" lIns="0" tIns="0" rIns="0" bIns="0">
            <a:spAutoFit/>
          </a:bodyPr>
          <a:lstStyle>
            <a:lvl1pPr>
              <a:defRPr sz="1200" b="0" i="0">
                <a:solidFill>
                  <a:srgbClr val="888888"/>
                </a:solidFill>
                <a:latin typeface="Carlito"/>
                <a:cs typeface="Carlito"/>
              </a:defRPr>
            </a:lvl1pPr>
          </a:lstStyle>
          <a:p>
            <a:pPr marL="38100">
              <a:lnSpc>
                <a:spcPts val="1240"/>
              </a:lnSpc>
            </a:pPr>
            <a:fld id="{81D60167-4931-47E6-BA6A-407CBD079E47}" type="slidenum">
              <a:rPr dirty="0"/>
              <a:pPr marL="38100">
                <a:lnSpc>
                  <a:spcPts val="1240"/>
                </a:lnSpc>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www.webmd.com/hypertension-high-blood-pressure/ss/slideshow-hypertension-overview" TargetMode="External"/><Relationship Id="rId2" Type="http://schemas.openxmlformats.org/officeDocument/2006/relationships/hyperlink" Target="https://www.webmd.com/diabetes/diabetes-health-check/default.htm"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Protein" TargetMode="External"/><Relationship Id="rId3" Type="http://schemas.openxmlformats.org/officeDocument/2006/relationships/hyperlink" Target="https://en.wikipedia.org/wiki/Myocardium" TargetMode="External"/><Relationship Id="rId7" Type="http://schemas.openxmlformats.org/officeDocument/2006/relationships/hyperlink" Target="https://en.wikipedia.org/wiki/Calcium" TargetMode="External"/><Relationship Id="rId12" Type="http://schemas.openxmlformats.org/officeDocument/2006/relationships/hyperlink" Target="https://en.wikipedia.org/wiki/Atrioventricular_node" TargetMode="External"/><Relationship Id="rId2" Type="http://schemas.openxmlformats.org/officeDocument/2006/relationships/hyperlink" Target="https://en.wikipedia.org/wiki/Na+/K+_ATPase" TargetMode="External"/><Relationship Id="rId1" Type="http://schemas.openxmlformats.org/officeDocument/2006/relationships/slideLayout" Target="../slideLayouts/slideLayout2.xml"/><Relationship Id="rId6" Type="http://schemas.openxmlformats.org/officeDocument/2006/relationships/hyperlink" Target="https://en.wikipedia.org/wiki/Sodium_ion" TargetMode="External"/><Relationship Id="rId11" Type="http://schemas.openxmlformats.org/officeDocument/2006/relationships/hyperlink" Target="https://en.wikipedia.org/wiki/Parasympathetic" TargetMode="External"/><Relationship Id="rId5" Type="http://schemas.openxmlformats.org/officeDocument/2006/relationships/hyperlink" Target="https://en.wikipedia.org/wiki/Sodium-calcium_exchanger" TargetMode="External"/><Relationship Id="rId10" Type="http://schemas.openxmlformats.org/officeDocument/2006/relationships/hyperlink" Target="https://en.wikipedia.org/wiki/Sarcoplasmic_reticulum" TargetMode="External"/><Relationship Id="rId4" Type="http://schemas.openxmlformats.org/officeDocument/2006/relationships/hyperlink" Target="https://en.wikipedia.org/wiki/Sodium" TargetMode="External"/><Relationship Id="rId9" Type="http://schemas.openxmlformats.org/officeDocument/2006/relationships/hyperlink" Target="https://en.wikipedia.org/wiki/Cardiac_action_potentia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Action_potential" TargetMode="External"/><Relationship Id="rId13" Type="http://schemas.openxmlformats.org/officeDocument/2006/relationships/hyperlink" Target="https://en.wikipedia.org/wiki/Atrium_(heart)" TargetMode="External"/><Relationship Id="rId18" Type="http://schemas.openxmlformats.org/officeDocument/2006/relationships/hyperlink" Target="https://en.wikipedia.org/wiki/ECG" TargetMode="External"/><Relationship Id="rId3" Type="http://schemas.openxmlformats.org/officeDocument/2006/relationships/hyperlink" Target="https://en.wikipedia.org/wiki/Chronotropic" TargetMode="External"/><Relationship Id="rId21" Type="http://schemas.openxmlformats.org/officeDocument/2006/relationships/hyperlink" Target="https://en.wikipedia.org/wiki/Ventricular_tachycardia" TargetMode="External"/><Relationship Id="rId7" Type="http://schemas.openxmlformats.org/officeDocument/2006/relationships/hyperlink" Target="https://en.wikipedia.org/wiki/Hemodynamic" TargetMode="External"/><Relationship Id="rId12" Type="http://schemas.openxmlformats.org/officeDocument/2006/relationships/hyperlink" Target="https://en.wikipedia.org/wiki/Refractory_period_(physiology)" TargetMode="External"/><Relationship Id="rId17" Type="http://schemas.openxmlformats.org/officeDocument/2006/relationships/hyperlink" Target="https://en.wikipedia.org/wiki/Automaticity" TargetMode="External"/><Relationship Id="rId2" Type="http://schemas.openxmlformats.org/officeDocument/2006/relationships/hyperlink" Target="https://en.wikipedia.org/wiki/Vagus_nerve" TargetMode="External"/><Relationship Id="rId16" Type="http://schemas.openxmlformats.org/officeDocument/2006/relationships/hyperlink" Target="https://en.wikipedia.org/wiki/Purkinje_fiber" TargetMode="External"/><Relationship Id="rId20" Type="http://schemas.openxmlformats.org/officeDocument/2006/relationships/hyperlink" Target="https://en.wikipedia.org/wiki/Ectopic_beat" TargetMode="External"/><Relationship Id="rId1" Type="http://schemas.openxmlformats.org/officeDocument/2006/relationships/slideLayout" Target="../slideLayouts/slideLayout2.xml"/><Relationship Id="rId6" Type="http://schemas.openxmlformats.org/officeDocument/2006/relationships/hyperlink" Target="https://en.wikipedia.org/wiki/Perfusion" TargetMode="External"/><Relationship Id="rId11" Type="http://schemas.openxmlformats.org/officeDocument/2006/relationships/hyperlink" Target="https://en.wikipedia.org/wiki/Calcium" TargetMode="External"/><Relationship Id="rId5" Type="http://schemas.openxmlformats.org/officeDocument/2006/relationships/hyperlink" Target="https://en.wikipedia.org/wiki/Blood_pressure" TargetMode="External"/><Relationship Id="rId15" Type="http://schemas.openxmlformats.org/officeDocument/2006/relationships/hyperlink" Target="https://en.wikipedia.org/wiki/Sinoatrial_node" TargetMode="External"/><Relationship Id="rId10" Type="http://schemas.openxmlformats.org/officeDocument/2006/relationships/hyperlink" Target="https://en.wikipedia.org/wiki/Intracellular" TargetMode="External"/><Relationship Id="rId19" Type="http://schemas.openxmlformats.org/officeDocument/2006/relationships/hyperlink" Target="https://en.wikipedia.org/wiki/T_wave" TargetMode="External"/><Relationship Id="rId4" Type="http://schemas.openxmlformats.org/officeDocument/2006/relationships/hyperlink" Target="https://en.wikipedia.org/wiki/Stroke_volume" TargetMode="External"/><Relationship Id="rId9" Type="http://schemas.openxmlformats.org/officeDocument/2006/relationships/hyperlink" Target="https://en.wikipedia.org/wiki/Potassium" TargetMode="External"/><Relationship Id="rId14" Type="http://schemas.openxmlformats.org/officeDocument/2006/relationships/hyperlink" Target="https://en.wikipedia.org/wiki/Ventricle_(heart)" TargetMode="External"/><Relationship Id="rId22" Type="http://schemas.openxmlformats.org/officeDocument/2006/relationships/hyperlink" Target="https://en.wikipedia.org/wiki/Ventricular_fibrillatio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Inotropic" TargetMode="External"/><Relationship Id="rId3" Type="http://schemas.openxmlformats.org/officeDocument/2006/relationships/hyperlink" Target="https://en.wikipedia.org/wiki/Dopamine_receptor" TargetMode="External"/><Relationship Id="rId7" Type="http://schemas.openxmlformats.org/officeDocument/2006/relationships/hyperlink" Target="https://en.wikipedia.org/wiki/Alpha-1_receptor" TargetMode="External"/><Relationship Id="rId2" Type="http://schemas.openxmlformats.org/officeDocument/2006/relationships/hyperlink" Target="https://en.wikipedia.org/wiki/Beta-1_adrenoceptor" TargetMode="External"/><Relationship Id="rId1" Type="http://schemas.openxmlformats.org/officeDocument/2006/relationships/slideLayout" Target="../slideLayouts/slideLayout2.xml"/><Relationship Id="rId6" Type="http://schemas.openxmlformats.org/officeDocument/2006/relationships/hyperlink" Target="https://en.wikipedia.org/wiki/Beta-1_agonist" TargetMode="External"/><Relationship Id="rId5" Type="http://schemas.openxmlformats.org/officeDocument/2006/relationships/hyperlink" Target="https://en.wikipedia.org/wiki/Dopamine" TargetMode="External"/><Relationship Id="rId10" Type="http://schemas.openxmlformats.org/officeDocument/2006/relationships/hyperlink" Target="https://en.wikipedia.org/wiki/Chirality_(chemistry)" TargetMode="External"/><Relationship Id="rId4" Type="http://schemas.openxmlformats.org/officeDocument/2006/relationships/hyperlink" Target="https://en.wikipedia.org/wiki/Norepinephrine" TargetMode="External"/><Relationship Id="rId9" Type="http://schemas.openxmlformats.org/officeDocument/2006/relationships/hyperlink" Target="https://en.wikipedia.org/wiki/Racemic_mixtur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en.wikipedia.org/wiki/Alpha-1_adrenergic_receptor" TargetMode="External"/><Relationship Id="rId3" Type="http://schemas.openxmlformats.org/officeDocument/2006/relationships/hyperlink" Target="https://en.wikipedia.org/wiki/Blood_pressure" TargetMode="External"/><Relationship Id="rId7" Type="http://schemas.openxmlformats.org/officeDocument/2006/relationships/hyperlink" Target="https://en.wikipedia.org/wiki/Vasoconstriction" TargetMode="External"/><Relationship Id="rId2" Type="http://schemas.openxmlformats.org/officeDocument/2006/relationships/hyperlink" Target="https://en.wikipedia.org/wiki/Heart_rate" TargetMode="External"/><Relationship Id="rId1" Type="http://schemas.openxmlformats.org/officeDocument/2006/relationships/slideLayout" Target="../slideLayouts/slideLayout2.xml"/><Relationship Id="rId6" Type="http://schemas.openxmlformats.org/officeDocument/2006/relationships/hyperlink" Target="https://en.wikipedia.org/wiki/Cardiac_output" TargetMode="External"/><Relationship Id="rId11" Type="http://schemas.openxmlformats.org/officeDocument/2006/relationships/hyperlink" Target="https://en.wikipedia.org/wiki/Adrenergic_receptor" TargetMode="External"/><Relationship Id="rId5" Type="http://schemas.openxmlformats.org/officeDocument/2006/relationships/hyperlink" Target="https://en.wikipedia.org/wiki/Stroke_volume" TargetMode="External"/><Relationship Id="rId10" Type="http://schemas.openxmlformats.org/officeDocument/2006/relationships/hyperlink" Target="https://en.wikipedia.org/wiki/%CE%922_receptor" TargetMode="External"/><Relationship Id="rId4" Type="http://schemas.openxmlformats.org/officeDocument/2006/relationships/hyperlink" Target="https://en.wikipedia.org/wiki/Sympathetic_nervous_system" TargetMode="External"/><Relationship Id="rId9" Type="http://schemas.openxmlformats.org/officeDocument/2006/relationships/hyperlink" Target="https://en.wikipedia.org/wiki/%CE%921-adrenergic_receptor"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rxlist.com/script/main/art.asp?articlekey=11780" TargetMode="External"/><Relationship Id="rId13" Type="http://schemas.openxmlformats.org/officeDocument/2006/relationships/hyperlink" Target="https://www.rxlist.com/script/main/art.asp?articlekey=11958" TargetMode="External"/><Relationship Id="rId3" Type="http://schemas.openxmlformats.org/officeDocument/2006/relationships/hyperlink" Target="https://www.rxlist.com/script/main/art.asp?articlekey=4776" TargetMode="External"/><Relationship Id="rId7" Type="http://schemas.openxmlformats.org/officeDocument/2006/relationships/hyperlink" Target="https://www.rxlist.com/script/main/art.asp?articlekey=2628" TargetMode="External"/><Relationship Id="rId12" Type="http://schemas.openxmlformats.org/officeDocument/2006/relationships/hyperlink" Target="https://www.rxlist.com/script/main/art.asp?articlekey=7831" TargetMode="External"/><Relationship Id="rId2" Type="http://schemas.openxmlformats.org/officeDocument/2006/relationships/hyperlink" Target="https://www.rxlist.com/script/main/art.asp?articlekey=20210" TargetMode="External"/><Relationship Id="rId1" Type="http://schemas.openxmlformats.org/officeDocument/2006/relationships/slideLayout" Target="../slideLayouts/slideLayout2.xml"/><Relationship Id="rId6" Type="http://schemas.openxmlformats.org/officeDocument/2006/relationships/hyperlink" Target="https://www.rxlist.com/script/main/art.asp?articlekey=3950" TargetMode="External"/><Relationship Id="rId11" Type="http://schemas.openxmlformats.org/officeDocument/2006/relationships/hyperlink" Target="https://www.rxlist.com/script/main/art.asp?articlekey=25440" TargetMode="External"/><Relationship Id="rId5" Type="http://schemas.openxmlformats.org/officeDocument/2006/relationships/hyperlink" Target="https://www.rxlist.com/script/main/art.asp?articlekey=38653" TargetMode="External"/><Relationship Id="rId10" Type="http://schemas.openxmlformats.org/officeDocument/2006/relationships/hyperlink" Target="https://www.rxlist.com/script/main/art.asp?articlekey=9658" TargetMode="External"/><Relationship Id="rId4" Type="http://schemas.openxmlformats.org/officeDocument/2006/relationships/hyperlink" Target="https://www.rxlist.com/script/main/art.asp?articlekey=10897" TargetMode="External"/><Relationship Id="rId9" Type="http://schemas.openxmlformats.org/officeDocument/2006/relationships/hyperlink" Target="https://www.rxlist.com/script/main/art.asp?articlekey=31193"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rxlist.com/script/main/art.asp?articlekey=14506" TargetMode="External"/><Relationship Id="rId3" Type="http://schemas.openxmlformats.org/officeDocument/2006/relationships/hyperlink" Target="https://www.rxlist.com/script/main/art.asp?articlekey=2483" TargetMode="External"/><Relationship Id="rId7" Type="http://schemas.openxmlformats.org/officeDocument/2006/relationships/hyperlink" Target="https://www.rxlist.com/script/main/art.asp?articlekey=4103" TargetMode="External"/><Relationship Id="rId2" Type="http://schemas.openxmlformats.org/officeDocument/2006/relationships/hyperlink" Target="https://www.rxlist.com/script/main/art.asp?articlekey=3668" TargetMode="External"/><Relationship Id="rId1" Type="http://schemas.openxmlformats.org/officeDocument/2006/relationships/slideLayout" Target="../slideLayouts/slideLayout2.xml"/><Relationship Id="rId6" Type="http://schemas.openxmlformats.org/officeDocument/2006/relationships/hyperlink" Target="https://www.rxlist.com/script/main/art.asp?articlekey=11056" TargetMode="External"/><Relationship Id="rId5" Type="http://schemas.openxmlformats.org/officeDocument/2006/relationships/hyperlink" Target="https://www.rxlist.com/script/main/art.asp?articlekey=6594" TargetMode="External"/><Relationship Id="rId4" Type="http://schemas.openxmlformats.org/officeDocument/2006/relationships/hyperlink" Target="https://www.rxlist.com/script/main/art.asp?articlekey=2700"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en.wikipedia.org/wiki/Potassium" TargetMode="External"/><Relationship Id="rId3" Type="http://schemas.openxmlformats.org/officeDocument/2006/relationships/hyperlink" Target="https://en.wikipedia.org/wiki/Phosphorylation" TargetMode="External"/><Relationship Id="rId7" Type="http://schemas.openxmlformats.org/officeDocument/2006/relationships/hyperlink" Target="https://en.wikipedia.org/wiki/Calcium_channel" TargetMode="External"/><Relationship Id="rId2" Type="http://schemas.openxmlformats.org/officeDocument/2006/relationships/hyperlink" Target="https://en.wikipedia.org/wiki/Protein_kinase_A" TargetMode="External"/><Relationship Id="rId1" Type="http://schemas.openxmlformats.org/officeDocument/2006/relationships/slideLayout" Target="../slideLayouts/slideLayout2.xml"/><Relationship Id="rId6" Type="http://schemas.openxmlformats.org/officeDocument/2006/relationships/hyperlink" Target="https://en.wikipedia.org/wiki/Myofilament" TargetMode="External"/><Relationship Id="rId5" Type="http://schemas.openxmlformats.org/officeDocument/2006/relationships/hyperlink" Target="https://en.wikipedia.org/wiki/Enzymes" TargetMode="External"/><Relationship Id="rId10" Type="http://schemas.openxmlformats.org/officeDocument/2006/relationships/hyperlink" Target="https://en.wikipedia.org/wiki/Depolarization" TargetMode="External"/><Relationship Id="rId4" Type="http://schemas.openxmlformats.org/officeDocument/2006/relationships/hyperlink" Target="https://en.wikipedia.org/wiki/Phosphodiesterase" TargetMode="External"/><Relationship Id="rId9" Type="http://schemas.openxmlformats.org/officeDocument/2006/relationships/hyperlink" Target="https://en.wikipedia.org/wiki/Repolarization"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en.wikipedia.org/wiki/Sodium-chloride_symporter" TargetMode="External"/><Relationship Id="rId3" Type="http://schemas.openxmlformats.org/officeDocument/2006/relationships/hyperlink" Target="https://en.wikipedia.org/wiki/Sodium" TargetMode="External"/><Relationship Id="rId7" Type="http://schemas.openxmlformats.org/officeDocument/2006/relationships/hyperlink" Target="https://en.wikipedia.org/wiki/Kidney" TargetMode="External"/><Relationship Id="rId12" Type="http://schemas.openxmlformats.org/officeDocument/2006/relationships/hyperlink" Target="https://en.wikipedia.org/wiki/Distal_tubule" TargetMode="External"/><Relationship Id="rId2" Type="http://schemas.openxmlformats.org/officeDocument/2006/relationships/hyperlink" Target="https://en.wikipedia.org/wiki/Reabsorption" TargetMode="External"/><Relationship Id="rId1" Type="http://schemas.openxmlformats.org/officeDocument/2006/relationships/slideLayout" Target="../slideLayouts/slideLayout2.xml"/><Relationship Id="rId6" Type="http://schemas.openxmlformats.org/officeDocument/2006/relationships/hyperlink" Target="https://en.wikipedia.org/wiki/Distal_convoluted_tubule" TargetMode="External"/><Relationship Id="rId11" Type="http://schemas.openxmlformats.org/officeDocument/2006/relationships/hyperlink" Target="https://en.wikipedia.org/wiki/Thiazide-like_diuretic" TargetMode="External"/><Relationship Id="rId5" Type="http://schemas.openxmlformats.org/officeDocument/2006/relationships/hyperlink" Target="https://en.wikipedia.org/wiki/Ion" TargetMode="External"/><Relationship Id="rId10" Type="http://schemas.openxmlformats.org/officeDocument/2006/relationships/hyperlink" Target="https://en.wikipedia.org/wiki/Metolazone" TargetMode="External"/><Relationship Id="rId4" Type="http://schemas.openxmlformats.org/officeDocument/2006/relationships/hyperlink" Target="https://en.wikipedia.org/wiki/Chloride" TargetMode="External"/><Relationship Id="rId9" Type="http://schemas.openxmlformats.org/officeDocument/2006/relationships/hyperlink" Target="https://en.wikipedia.org/wiki/Chlortalidon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pedia.org/wiki/Carbonic_anhydrase_inhibitor" TargetMode="External"/><Relationship Id="rId2" Type="http://schemas.openxmlformats.org/officeDocument/2006/relationships/hyperlink" Target="https://en.wikipedia.org/wiki/Red_blood_cells" TargetMode="External"/><Relationship Id="rId1" Type="http://schemas.openxmlformats.org/officeDocument/2006/relationships/slideLayout" Target="../slideLayouts/slideLayout2.xml"/><Relationship Id="rId5" Type="http://schemas.openxmlformats.org/officeDocument/2006/relationships/hyperlink" Target="https://en.wikipedia.org/wiki/Acetazolamide" TargetMode="External"/><Relationship Id="rId4" Type="http://schemas.openxmlformats.org/officeDocument/2006/relationships/hyperlink" Target="https://en.wikipedia.org/wiki/Carbonic_aci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WxpPJOgn9B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Autoregulation" TargetMode="External"/><Relationship Id="rId2" Type="http://schemas.openxmlformats.org/officeDocument/2006/relationships/hyperlink" Target="https://en.wikipedia.org/w/index.php?title=Rheological_effect&amp;action=edit&amp;redlink=1" TargetMode="External"/><Relationship Id="rId1" Type="http://schemas.openxmlformats.org/officeDocument/2006/relationships/slideLayout" Target="../slideLayouts/slideLayout2.xml"/><Relationship Id="rId4" Type="http://schemas.openxmlformats.org/officeDocument/2006/relationships/hyperlink" Target="https://www.youtube.com/watch?v=Ze3JnG4LDk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i_uM09BHwv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webmd.com/mental-health/addiction/default.htm" TargetMode="External"/><Relationship Id="rId13" Type="http://schemas.openxmlformats.org/officeDocument/2006/relationships/hyperlink" Target="https://www.webmd.com/diabetes/default.htm" TargetMode="External"/><Relationship Id="rId3" Type="http://schemas.openxmlformats.org/officeDocument/2006/relationships/hyperlink" Target="https://www.webmd.com/heart-disease/guide/heart-disease-coronary-artery-disease" TargetMode="External"/><Relationship Id="rId7" Type="http://schemas.openxmlformats.org/officeDocument/2006/relationships/hyperlink" Target="https://www.webmd.com/content/pages/9/1675_57821.htm" TargetMode="External"/><Relationship Id="rId12" Type="http://schemas.openxmlformats.org/officeDocument/2006/relationships/hyperlink" Target="https://www.webmd.com/a-to-z-guides/understanding-kidney-disease-basic-information" TargetMode="External"/><Relationship Id="rId2" Type="http://schemas.openxmlformats.org/officeDocument/2006/relationships/hyperlink" Target="https://www.webmd.com/content/pages/9/1675_57851.htm" TargetMode="External"/><Relationship Id="rId1" Type="http://schemas.openxmlformats.org/officeDocument/2006/relationships/slideLayout" Target="../slideLayouts/slideLayout2.xml"/><Relationship Id="rId6" Type="http://schemas.openxmlformats.org/officeDocument/2006/relationships/hyperlink" Target="https://www.webmd.com/heart-disease/ss/slideshow-heart-attack" TargetMode="External"/><Relationship Id="rId11" Type="http://schemas.openxmlformats.org/officeDocument/2006/relationships/hyperlink" Target="https://www.webmd.com/women/picture-of-the-thyroid" TargetMode="External"/><Relationship Id="rId5" Type="http://schemas.openxmlformats.org/officeDocument/2006/relationships/hyperlink" Target="https://www.webmd.com/heart-disease/guide/heart-disease-heart-attacks" TargetMode="External"/><Relationship Id="rId10" Type="http://schemas.openxmlformats.org/officeDocument/2006/relationships/hyperlink" Target="https://www.webmd.com/content/pages/9/1675_57850.htm" TargetMode="External"/><Relationship Id="rId4" Type="http://schemas.openxmlformats.org/officeDocument/2006/relationships/hyperlink" Target="https://www.webmd.com/heart/picture-of-the-arteries" TargetMode="External"/><Relationship Id="rId9" Type="http://schemas.openxmlformats.org/officeDocument/2006/relationships/hyperlink" Target="https://www.webmd.com/hypertension-high-blood-pressure/default.htm" TargetMode="External"/><Relationship Id="rId14" Type="http://schemas.openxmlformats.org/officeDocument/2006/relationships/hyperlink" Target="https://www.webmd.com/heart-disease/heart-failure/heart-failure-overview"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webmd.com/digestive-disorders/picture-of-the-abdomen" TargetMode="External"/><Relationship Id="rId13" Type="http://schemas.openxmlformats.org/officeDocument/2006/relationships/hyperlink" Target="https://www.webmd.com/digestive-disorders/digestive-diseases-nausea-vomiting" TargetMode="External"/><Relationship Id="rId18" Type="http://schemas.openxmlformats.org/officeDocument/2006/relationships/hyperlink" Target="https://www.webmd.com/heart-disease/guide/what-causes-heart-palpitations" TargetMode="External"/><Relationship Id="rId3" Type="http://schemas.openxmlformats.org/officeDocument/2006/relationships/hyperlink" Target="https://www.webmd.com/fitness-exercise/default.htm" TargetMode="External"/><Relationship Id="rId7" Type="http://schemas.openxmlformats.org/officeDocument/2006/relationships/hyperlink" Target="https://www.webmd.com/a-to-z-guides/swollen-ankles-and-feet" TargetMode="External"/><Relationship Id="rId12" Type="http://schemas.openxmlformats.org/officeDocument/2006/relationships/hyperlink" Target="https://www.webmd.com/digestive-disorders/picture-of-the-stomach" TargetMode="External"/><Relationship Id="rId17" Type="http://schemas.openxmlformats.org/officeDocument/2006/relationships/hyperlink" Target="https://www.webmd.com/brain/picture-of-the-brain" TargetMode="External"/><Relationship Id="rId2" Type="http://schemas.openxmlformats.org/officeDocument/2006/relationships/hyperlink" Target="https://www.webmd.com/lung/rm-quiz-lungs-quiz" TargetMode="External"/><Relationship Id="rId16" Type="http://schemas.openxmlformats.org/officeDocument/2006/relationships/hyperlink" Target="https://www.webmd.com/webmd/consumer_assets/controlled_content/healthwise/symptom/Weakness_and_Fatigue-Topic_Overview.xml" TargetMode="External"/><Relationship Id="rId1" Type="http://schemas.openxmlformats.org/officeDocument/2006/relationships/slideLayout" Target="../slideLayouts/slideLayout2.xml"/><Relationship Id="rId6" Type="http://schemas.openxmlformats.org/officeDocument/2006/relationships/hyperlink" Target="https://www.webmd.com/a-to-z-guides/rm-quiz-kidneys" TargetMode="External"/><Relationship Id="rId11" Type="http://schemas.openxmlformats.org/officeDocument/2006/relationships/hyperlink" Target="https://www.webmd.com/digestive-disorders/features/bloated-bloating" TargetMode="External"/><Relationship Id="rId5" Type="http://schemas.openxmlformats.org/officeDocument/2006/relationships/hyperlink" Target="https://www.webmd.com/webmd/consumer_assets/controlled_content/healthwise/special/asthma_and_wheezing-topic_overview_special_aa126708-sec.xml" TargetMode="External"/><Relationship Id="rId15" Type="http://schemas.openxmlformats.org/officeDocument/2006/relationships/hyperlink" Target="https://www.webmd.com/women/guide/why-so-tired-10-causes-fatigue" TargetMode="External"/><Relationship Id="rId10" Type="http://schemas.openxmlformats.org/officeDocument/2006/relationships/hyperlink" Target="https://www.webmd.com/diet/obesity/healthy-weight" TargetMode="External"/><Relationship Id="rId4" Type="http://schemas.openxmlformats.org/officeDocument/2006/relationships/hyperlink" Target="https://www.webmd.com/first-aid/coughs" TargetMode="External"/><Relationship Id="rId9" Type="http://schemas.openxmlformats.org/officeDocument/2006/relationships/hyperlink" Target="https://www.webmd.com/heart-disease/heart-failure/edema-overview" TargetMode="External"/><Relationship Id="rId14" Type="http://schemas.openxmlformats.org/officeDocument/2006/relationships/hyperlink" Target="https://www.webmd.com/first-aid/understanding-dizziness-bas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918" y="1290662"/>
            <a:ext cx="5286412" cy="2143116"/>
          </a:xfrm>
        </p:spPr>
        <p:txBody>
          <a:bodyPr>
            <a:normAutofit/>
          </a:bodyPr>
          <a:lstStyle/>
          <a:p>
            <a:pPr algn="ctr"/>
            <a:r>
              <a:rPr lang="mr-IN" dirty="0">
                <a:solidFill>
                  <a:schemeClr val="tx1"/>
                </a:solidFill>
              </a:rPr>
              <a:t>Congestive Heart Failure</a:t>
            </a:r>
            <a:endParaRPr lang="en-IN" dirty="0">
              <a:solidFill>
                <a:schemeClr val="tx1"/>
              </a:solidFill>
            </a:endParaRPr>
          </a:p>
        </p:txBody>
      </p:sp>
      <p:pic>
        <p:nvPicPr>
          <p:cNvPr id="4" name="Picture 3" descr="Image result for PDE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4" y="114749"/>
            <a:ext cx="1571604" cy="1671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grs college of pharm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9526"/>
            <a:ext cx="1614518"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4495800"/>
            <a:ext cx="4495800" cy="1477328"/>
          </a:xfrm>
          <a:prstGeom prst="rect">
            <a:avLst/>
          </a:prstGeom>
        </p:spPr>
        <p:txBody>
          <a:bodyPr wrap="square">
            <a:spAutoFit/>
          </a:bodyPr>
          <a:lstStyle/>
          <a:p>
            <a:r>
              <a:rPr lang="en-US" b="1" dirty="0" smtClean="0">
                <a:latin typeface="Arial Black" pitchFamily="34" charset="0"/>
              </a:rPr>
              <a:t>Mrs</a:t>
            </a:r>
            <a:r>
              <a:rPr lang="en-US" b="1" dirty="0">
                <a:latin typeface="Arial Black" pitchFamily="34" charset="0"/>
              </a:rPr>
              <a:t>. </a:t>
            </a:r>
            <a:r>
              <a:rPr lang="en-US" b="1" dirty="0" err="1">
                <a:latin typeface="Arial Black" pitchFamily="34" charset="0"/>
              </a:rPr>
              <a:t>Jagtap</a:t>
            </a:r>
            <a:r>
              <a:rPr lang="en-US" b="1" dirty="0">
                <a:latin typeface="Arial Black" pitchFamily="34" charset="0"/>
              </a:rPr>
              <a:t> P.N</a:t>
            </a:r>
          </a:p>
          <a:p>
            <a:r>
              <a:rPr lang="en-US" b="1" dirty="0" smtClean="0">
                <a:latin typeface="Arial Black" pitchFamily="34" charset="0"/>
              </a:rPr>
              <a:t>Assistant Professor &amp; HOD </a:t>
            </a:r>
            <a:r>
              <a:rPr lang="en-US" b="1" dirty="0">
                <a:latin typeface="Arial Black" pitchFamily="34" charset="0"/>
              </a:rPr>
              <a:t>of Pharmacology.</a:t>
            </a:r>
          </a:p>
          <a:p>
            <a:r>
              <a:rPr lang="en-US" b="1" dirty="0">
                <a:latin typeface="Arial Black" pitchFamily="34" charset="0"/>
              </a:rPr>
              <a:t>PDEA’S SGRS College </a:t>
            </a:r>
            <a:r>
              <a:rPr lang="en-US" b="1" dirty="0" smtClean="0">
                <a:latin typeface="Arial Black" pitchFamily="34" charset="0"/>
              </a:rPr>
              <a:t>of Pharmacy</a:t>
            </a:r>
            <a:r>
              <a:rPr lang="en-US" b="1" dirty="0">
                <a:latin typeface="Arial Black" pitchFamily="34" charset="0"/>
              </a:rPr>
              <a:t>.</a:t>
            </a:r>
          </a:p>
        </p:txBody>
      </p:sp>
      <p:pic>
        <p:nvPicPr>
          <p:cNvPr id="4102" name="Picture 6" descr="Heart Quiz: What Makes You Tick? Triv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86200"/>
            <a:ext cx="3429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7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839200" cy="1569660"/>
          </a:xfrm>
          <a:prstGeom prst="rect">
            <a:avLst/>
          </a:prstGeom>
        </p:spPr>
        <p:txBody>
          <a:bodyPr wrap="square">
            <a:spAutoFit/>
          </a:bodyPr>
          <a:lstStyle/>
          <a:p>
            <a:r>
              <a:rPr lang="en-US" sz="2400" b="1" dirty="0" smtClean="0"/>
              <a:t>How Is Heart Failure Diagnosed?</a:t>
            </a:r>
          </a:p>
          <a:p>
            <a:pPr marL="514350" indent="-514350">
              <a:buAutoNum type="arabicPeriod"/>
            </a:pPr>
            <a:r>
              <a:rPr lang="en-US" sz="2400" b="1" dirty="0" smtClean="0"/>
              <a:t>medical history</a:t>
            </a:r>
            <a:r>
              <a:rPr lang="en-US" sz="2400" dirty="0"/>
              <a:t> </a:t>
            </a:r>
            <a:r>
              <a:rPr lang="en-US" sz="2400" dirty="0" smtClean="0"/>
              <a:t>(coronary </a:t>
            </a:r>
            <a:r>
              <a:rPr lang="en-US" sz="2400" dirty="0"/>
              <a:t>artery disease, angina, </a:t>
            </a:r>
            <a:r>
              <a:rPr lang="en-US" sz="2400" dirty="0">
                <a:hlinkClick r:id="rId2"/>
              </a:rPr>
              <a:t>diabetes</a:t>
            </a:r>
            <a:r>
              <a:rPr lang="en-US" sz="2400" dirty="0"/>
              <a:t>, heart valve disease, and </a:t>
            </a:r>
            <a:r>
              <a:rPr lang="en-US" sz="2400" dirty="0">
                <a:hlinkClick r:id="rId3"/>
              </a:rPr>
              <a:t>high blood pressure</a:t>
            </a:r>
            <a:r>
              <a:rPr lang="en-US" sz="2400" dirty="0"/>
              <a:t>). </a:t>
            </a:r>
            <a:endParaRPr lang="en-US" sz="2400" b="1" dirty="0" smtClean="0"/>
          </a:p>
          <a:p>
            <a:pPr marL="514350" indent="-514350">
              <a:buAutoNum type="arabicPeriod"/>
            </a:pPr>
            <a:r>
              <a:rPr lang="en-US" sz="2400" b="1" dirty="0" smtClean="0"/>
              <a:t>Life style </a:t>
            </a:r>
            <a:r>
              <a:rPr lang="en-US" sz="2400" dirty="0" smtClean="0"/>
              <a:t>(smoke,  drugs, drink alcohol) </a:t>
            </a:r>
            <a:r>
              <a:rPr lang="en-US" sz="2400" dirty="0" err="1" smtClean="0"/>
              <a:t>Etc</a:t>
            </a:r>
            <a:endParaRPr lang="en-US" sz="2400" dirty="0"/>
          </a:p>
        </p:txBody>
      </p:sp>
      <p:pic>
        <p:nvPicPr>
          <p:cNvPr id="3" name="Picture 2" descr="Congestive heart fail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22060"/>
            <a:ext cx="9144000" cy="505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37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1: Different Potential Biomarkers in the Diagnosi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991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0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63161" y="1753361"/>
            <a:ext cx="1219200" cy="228600"/>
          </a:xfrm>
          <a:custGeom>
            <a:avLst/>
            <a:gdLst/>
            <a:ahLst/>
            <a:cxnLst/>
            <a:rect l="l" t="t" r="r" b="b"/>
            <a:pathLst>
              <a:path w="1219200" h="228600">
                <a:moveTo>
                  <a:pt x="0" y="228600"/>
                </a:moveTo>
                <a:lnTo>
                  <a:pt x="1219200" y="228600"/>
                </a:lnTo>
                <a:lnTo>
                  <a:pt x="1219200" y="0"/>
                </a:lnTo>
                <a:lnTo>
                  <a:pt x="0" y="0"/>
                </a:lnTo>
                <a:lnTo>
                  <a:pt x="0" y="228600"/>
                </a:lnTo>
                <a:close/>
              </a:path>
            </a:pathLst>
          </a:custGeom>
          <a:ln w="25908">
            <a:solidFill>
              <a:srgbClr val="C0504D"/>
            </a:solidFill>
          </a:ln>
        </p:spPr>
        <p:txBody>
          <a:bodyPr wrap="square" lIns="0" tIns="0" rIns="0" bIns="0" rtlCol="0"/>
          <a:lstStyle/>
          <a:p>
            <a:endParaRPr/>
          </a:p>
        </p:txBody>
      </p:sp>
      <p:sp>
        <p:nvSpPr>
          <p:cNvPr id="3" name="object 3"/>
          <p:cNvSpPr txBox="1"/>
          <p:nvPr/>
        </p:nvSpPr>
        <p:spPr>
          <a:xfrm>
            <a:off x="4168266" y="1746250"/>
            <a:ext cx="784734" cy="182742"/>
          </a:xfrm>
          <a:prstGeom prst="rect">
            <a:avLst/>
          </a:prstGeom>
        </p:spPr>
        <p:txBody>
          <a:bodyPr vert="horz" wrap="square" lIns="0" tIns="13335" rIns="0" bIns="0" rtlCol="0">
            <a:spAutoFit/>
          </a:bodyPr>
          <a:lstStyle/>
          <a:p>
            <a:pPr marL="12700">
              <a:lnSpc>
                <a:spcPct val="100000"/>
              </a:lnSpc>
              <a:spcBef>
                <a:spcPts val="105"/>
              </a:spcBef>
            </a:pPr>
            <a:r>
              <a:rPr sz="1100" b="1" dirty="0">
                <a:latin typeface="Carlito"/>
                <a:cs typeface="Carlito"/>
              </a:rPr>
              <a:t>BASED</a:t>
            </a:r>
            <a:r>
              <a:rPr sz="1100" b="1" spc="-65" dirty="0">
                <a:latin typeface="Carlito"/>
                <a:cs typeface="Carlito"/>
              </a:rPr>
              <a:t> </a:t>
            </a:r>
            <a:r>
              <a:rPr sz="1100" b="1" dirty="0">
                <a:latin typeface="Carlito"/>
                <a:cs typeface="Carlito"/>
              </a:rPr>
              <a:t>ON</a:t>
            </a:r>
          </a:p>
        </p:txBody>
      </p:sp>
      <p:grpSp>
        <p:nvGrpSpPr>
          <p:cNvPr id="4" name="object 4"/>
          <p:cNvGrpSpPr/>
          <p:nvPr/>
        </p:nvGrpSpPr>
        <p:grpSpPr>
          <a:xfrm>
            <a:off x="597344" y="2502344"/>
            <a:ext cx="3531235" cy="864235"/>
            <a:chOff x="597344" y="2502344"/>
            <a:chExt cx="3531235" cy="864235"/>
          </a:xfrm>
        </p:grpSpPr>
        <p:sp>
          <p:nvSpPr>
            <p:cNvPr id="5" name="object 5"/>
            <p:cNvSpPr/>
            <p:nvPr/>
          </p:nvSpPr>
          <p:spPr>
            <a:xfrm>
              <a:off x="610361" y="2515362"/>
              <a:ext cx="3505200" cy="838200"/>
            </a:xfrm>
            <a:custGeom>
              <a:avLst/>
              <a:gdLst/>
              <a:ahLst/>
              <a:cxnLst/>
              <a:rect l="l" t="t" r="r" b="b"/>
              <a:pathLst>
                <a:path w="3505200" h="838200">
                  <a:moveTo>
                    <a:pt x="1752600" y="0"/>
                  </a:moveTo>
                  <a:lnTo>
                    <a:pt x="1678510" y="367"/>
                  </a:lnTo>
                  <a:lnTo>
                    <a:pt x="1605205" y="1460"/>
                  </a:lnTo>
                  <a:lnTo>
                    <a:pt x="1532745" y="3264"/>
                  </a:lnTo>
                  <a:lnTo>
                    <a:pt x="1461191" y="5764"/>
                  </a:lnTo>
                  <a:lnTo>
                    <a:pt x="1390604" y="8946"/>
                  </a:lnTo>
                  <a:lnTo>
                    <a:pt x="1321044" y="12796"/>
                  </a:lnTo>
                  <a:lnTo>
                    <a:pt x="1252572" y="17298"/>
                  </a:lnTo>
                  <a:lnTo>
                    <a:pt x="1185250" y="22438"/>
                  </a:lnTo>
                  <a:lnTo>
                    <a:pt x="1119137" y="28203"/>
                  </a:lnTo>
                  <a:lnTo>
                    <a:pt x="1054295" y="34576"/>
                  </a:lnTo>
                  <a:lnTo>
                    <a:pt x="990785" y="41544"/>
                  </a:lnTo>
                  <a:lnTo>
                    <a:pt x="928667" y="49092"/>
                  </a:lnTo>
                  <a:lnTo>
                    <a:pt x="868002" y="57206"/>
                  </a:lnTo>
                  <a:lnTo>
                    <a:pt x="808851" y="65871"/>
                  </a:lnTo>
                  <a:lnTo>
                    <a:pt x="751275" y="75072"/>
                  </a:lnTo>
                  <a:lnTo>
                    <a:pt x="695335" y="84796"/>
                  </a:lnTo>
                  <a:lnTo>
                    <a:pt x="641091" y="95027"/>
                  </a:lnTo>
                  <a:lnTo>
                    <a:pt x="588604" y="105751"/>
                  </a:lnTo>
                  <a:lnTo>
                    <a:pt x="537935" y="116953"/>
                  </a:lnTo>
                  <a:lnTo>
                    <a:pt x="489145" y="128619"/>
                  </a:lnTo>
                  <a:lnTo>
                    <a:pt x="442295" y="140735"/>
                  </a:lnTo>
                  <a:lnTo>
                    <a:pt x="397445" y="153286"/>
                  </a:lnTo>
                  <a:lnTo>
                    <a:pt x="354657" y="166256"/>
                  </a:lnTo>
                  <a:lnTo>
                    <a:pt x="313991" y="179633"/>
                  </a:lnTo>
                  <a:lnTo>
                    <a:pt x="275507" y="193401"/>
                  </a:lnTo>
                  <a:lnTo>
                    <a:pt x="239268" y="207546"/>
                  </a:lnTo>
                  <a:lnTo>
                    <a:pt x="173762" y="236907"/>
                  </a:lnTo>
                  <a:lnTo>
                    <a:pt x="117962" y="267601"/>
                  </a:lnTo>
                  <a:lnTo>
                    <a:pt x="72353" y="299512"/>
                  </a:lnTo>
                  <a:lnTo>
                    <a:pt x="37421" y="332522"/>
                  </a:lnTo>
                  <a:lnTo>
                    <a:pt x="13654" y="366517"/>
                  </a:lnTo>
                  <a:lnTo>
                    <a:pt x="0" y="419100"/>
                  </a:lnTo>
                  <a:lnTo>
                    <a:pt x="1537" y="436820"/>
                  </a:lnTo>
                  <a:lnTo>
                    <a:pt x="24112" y="488795"/>
                  </a:lnTo>
                  <a:lnTo>
                    <a:pt x="53522" y="522312"/>
                  </a:lnTo>
                  <a:lnTo>
                    <a:pt x="93853" y="554787"/>
                  </a:lnTo>
                  <a:lnTo>
                    <a:pt x="144619" y="586104"/>
                  </a:lnTo>
                  <a:lnTo>
                    <a:pt x="205332" y="616146"/>
                  </a:lnTo>
                  <a:lnTo>
                    <a:pt x="275507" y="644798"/>
                  </a:lnTo>
                  <a:lnTo>
                    <a:pt x="313991" y="658566"/>
                  </a:lnTo>
                  <a:lnTo>
                    <a:pt x="354657" y="671943"/>
                  </a:lnTo>
                  <a:lnTo>
                    <a:pt x="397445" y="684913"/>
                  </a:lnTo>
                  <a:lnTo>
                    <a:pt x="442295" y="697464"/>
                  </a:lnTo>
                  <a:lnTo>
                    <a:pt x="489145" y="709580"/>
                  </a:lnTo>
                  <a:lnTo>
                    <a:pt x="537935" y="721246"/>
                  </a:lnTo>
                  <a:lnTo>
                    <a:pt x="588604" y="732448"/>
                  </a:lnTo>
                  <a:lnTo>
                    <a:pt x="641091" y="743172"/>
                  </a:lnTo>
                  <a:lnTo>
                    <a:pt x="695335" y="753403"/>
                  </a:lnTo>
                  <a:lnTo>
                    <a:pt x="751275" y="763127"/>
                  </a:lnTo>
                  <a:lnTo>
                    <a:pt x="808851" y="772328"/>
                  </a:lnTo>
                  <a:lnTo>
                    <a:pt x="868002" y="780993"/>
                  </a:lnTo>
                  <a:lnTo>
                    <a:pt x="928667" y="789107"/>
                  </a:lnTo>
                  <a:lnTo>
                    <a:pt x="990785" y="796655"/>
                  </a:lnTo>
                  <a:lnTo>
                    <a:pt x="1054295" y="803623"/>
                  </a:lnTo>
                  <a:lnTo>
                    <a:pt x="1119137" y="809996"/>
                  </a:lnTo>
                  <a:lnTo>
                    <a:pt x="1185250" y="815761"/>
                  </a:lnTo>
                  <a:lnTo>
                    <a:pt x="1252572" y="820901"/>
                  </a:lnTo>
                  <a:lnTo>
                    <a:pt x="1321044" y="825403"/>
                  </a:lnTo>
                  <a:lnTo>
                    <a:pt x="1390604" y="829253"/>
                  </a:lnTo>
                  <a:lnTo>
                    <a:pt x="1461191" y="832435"/>
                  </a:lnTo>
                  <a:lnTo>
                    <a:pt x="1532745" y="834935"/>
                  </a:lnTo>
                  <a:lnTo>
                    <a:pt x="1605205" y="836739"/>
                  </a:lnTo>
                  <a:lnTo>
                    <a:pt x="1678510" y="837832"/>
                  </a:lnTo>
                  <a:lnTo>
                    <a:pt x="1752600" y="838200"/>
                  </a:lnTo>
                  <a:lnTo>
                    <a:pt x="1826689" y="837832"/>
                  </a:lnTo>
                  <a:lnTo>
                    <a:pt x="1899994" y="836739"/>
                  </a:lnTo>
                  <a:lnTo>
                    <a:pt x="1972454" y="834935"/>
                  </a:lnTo>
                  <a:lnTo>
                    <a:pt x="2044008" y="832435"/>
                  </a:lnTo>
                  <a:lnTo>
                    <a:pt x="2114595" y="829253"/>
                  </a:lnTo>
                  <a:lnTo>
                    <a:pt x="2184155" y="825403"/>
                  </a:lnTo>
                  <a:lnTo>
                    <a:pt x="2252627" y="820901"/>
                  </a:lnTo>
                  <a:lnTo>
                    <a:pt x="2319949" y="815761"/>
                  </a:lnTo>
                  <a:lnTo>
                    <a:pt x="2386062" y="809996"/>
                  </a:lnTo>
                  <a:lnTo>
                    <a:pt x="2450904" y="803623"/>
                  </a:lnTo>
                  <a:lnTo>
                    <a:pt x="2514414" y="796655"/>
                  </a:lnTo>
                  <a:lnTo>
                    <a:pt x="2576532" y="789107"/>
                  </a:lnTo>
                  <a:lnTo>
                    <a:pt x="2637197" y="780993"/>
                  </a:lnTo>
                  <a:lnTo>
                    <a:pt x="2696348" y="772328"/>
                  </a:lnTo>
                  <a:lnTo>
                    <a:pt x="2753924" y="763127"/>
                  </a:lnTo>
                  <a:lnTo>
                    <a:pt x="2809864" y="753403"/>
                  </a:lnTo>
                  <a:lnTo>
                    <a:pt x="2864108" y="743172"/>
                  </a:lnTo>
                  <a:lnTo>
                    <a:pt x="2916595" y="732448"/>
                  </a:lnTo>
                  <a:lnTo>
                    <a:pt x="2967264" y="721246"/>
                  </a:lnTo>
                  <a:lnTo>
                    <a:pt x="3016054" y="709580"/>
                  </a:lnTo>
                  <a:lnTo>
                    <a:pt x="3062904" y="697464"/>
                  </a:lnTo>
                  <a:lnTo>
                    <a:pt x="3107754" y="684913"/>
                  </a:lnTo>
                  <a:lnTo>
                    <a:pt x="3150542" y="671943"/>
                  </a:lnTo>
                  <a:lnTo>
                    <a:pt x="3191208" y="658566"/>
                  </a:lnTo>
                  <a:lnTo>
                    <a:pt x="3229692" y="644798"/>
                  </a:lnTo>
                  <a:lnTo>
                    <a:pt x="3265932" y="630653"/>
                  </a:lnTo>
                  <a:lnTo>
                    <a:pt x="3331437" y="601292"/>
                  </a:lnTo>
                  <a:lnTo>
                    <a:pt x="3387237" y="570598"/>
                  </a:lnTo>
                  <a:lnTo>
                    <a:pt x="3432846" y="538687"/>
                  </a:lnTo>
                  <a:lnTo>
                    <a:pt x="3467778" y="505677"/>
                  </a:lnTo>
                  <a:lnTo>
                    <a:pt x="3491545" y="471682"/>
                  </a:lnTo>
                  <a:lnTo>
                    <a:pt x="3505200" y="419100"/>
                  </a:lnTo>
                  <a:lnTo>
                    <a:pt x="3503662" y="401379"/>
                  </a:lnTo>
                  <a:lnTo>
                    <a:pt x="3481087" y="349404"/>
                  </a:lnTo>
                  <a:lnTo>
                    <a:pt x="3451677" y="315887"/>
                  </a:lnTo>
                  <a:lnTo>
                    <a:pt x="3411346" y="283412"/>
                  </a:lnTo>
                  <a:lnTo>
                    <a:pt x="3360580" y="252095"/>
                  </a:lnTo>
                  <a:lnTo>
                    <a:pt x="3299867" y="222053"/>
                  </a:lnTo>
                  <a:lnTo>
                    <a:pt x="3229692" y="193401"/>
                  </a:lnTo>
                  <a:lnTo>
                    <a:pt x="3191208" y="179633"/>
                  </a:lnTo>
                  <a:lnTo>
                    <a:pt x="3150542" y="166256"/>
                  </a:lnTo>
                  <a:lnTo>
                    <a:pt x="3107754" y="153286"/>
                  </a:lnTo>
                  <a:lnTo>
                    <a:pt x="3062904" y="140735"/>
                  </a:lnTo>
                  <a:lnTo>
                    <a:pt x="3016054" y="128619"/>
                  </a:lnTo>
                  <a:lnTo>
                    <a:pt x="2967264" y="116953"/>
                  </a:lnTo>
                  <a:lnTo>
                    <a:pt x="2916595" y="105751"/>
                  </a:lnTo>
                  <a:lnTo>
                    <a:pt x="2864108" y="95027"/>
                  </a:lnTo>
                  <a:lnTo>
                    <a:pt x="2809864" y="84796"/>
                  </a:lnTo>
                  <a:lnTo>
                    <a:pt x="2753924" y="75072"/>
                  </a:lnTo>
                  <a:lnTo>
                    <a:pt x="2696348" y="65871"/>
                  </a:lnTo>
                  <a:lnTo>
                    <a:pt x="2637197" y="57206"/>
                  </a:lnTo>
                  <a:lnTo>
                    <a:pt x="2576532" y="49092"/>
                  </a:lnTo>
                  <a:lnTo>
                    <a:pt x="2514414" y="41544"/>
                  </a:lnTo>
                  <a:lnTo>
                    <a:pt x="2450904" y="34576"/>
                  </a:lnTo>
                  <a:lnTo>
                    <a:pt x="2386062" y="28203"/>
                  </a:lnTo>
                  <a:lnTo>
                    <a:pt x="2319949" y="22438"/>
                  </a:lnTo>
                  <a:lnTo>
                    <a:pt x="2252627" y="17298"/>
                  </a:lnTo>
                  <a:lnTo>
                    <a:pt x="2184155" y="12796"/>
                  </a:lnTo>
                  <a:lnTo>
                    <a:pt x="2114595" y="8946"/>
                  </a:lnTo>
                  <a:lnTo>
                    <a:pt x="2044008" y="5764"/>
                  </a:lnTo>
                  <a:lnTo>
                    <a:pt x="1972454" y="3264"/>
                  </a:lnTo>
                  <a:lnTo>
                    <a:pt x="1899994" y="1460"/>
                  </a:lnTo>
                  <a:lnTo>
                    <a:pt x="1826689" y="367"/>
                  </a:lnTo>
                  <a:lnTo>
                    <a:pt x="1752600" y="0"/>
                  </a:lnTo>
                  <a:close/>
                </a:path>
              </a:pathLst>
            </a:custGeom>
            <a:solidFill>
              <a:srgbClr val="4F81BC"/>
            </a:solidFill>
          </p:spPr>
          <p:txBody>
            <a:bodyPr wrap="square" lIns="0" tIns="0" rIns="0" bIns="0" rtlCol="0"/>
            <a:lstStyle/>
            <a:p>
              <a:endParaRPr/>
            </a:p>
          </p:txBody>
        </p:sp>
        <p:sp>
          <p:nvSpPr>
            <p:cNvPr id="6" name="object 6"/>
            <p:cNvSpPr/>
            <p:nvPr/>
          </p:nvSpPr>
          <p:spPr>
            <a:xfrm>
              <a:off x="610361" y="2515362"/>
              <a:ext cx="3505200" cy="838200"/>
            </a:xfrm>
            <a:custGeom>
              <a:avLst/>
              <a:gdLst/>
              <a:ahLst/>
              <a:cxnLst/>
              <a:rect l="l" t="t" r="r" b="b"/>
              <a:pathLst>
                <a:path w="3505200" h="838200">
                  <a:moveTo>
                    <a:pt x="0" y="419100"/>
                  </a:moveTo>
                  <a:lnTo>
                    <a:pt x="13654" y="366517"/>
                  </a:lnTo>
                  <a:lnTo>
                    <a:pt x="37421" y="332522"/>
                  </a:lnTo>
                  <a:lnTo>
                    <a:pt x="72353" y="299512"/>
                  </a:lnTo>
                  <a:lnTo>
                    <a:pt x="117962" y="267601"/>
                  </a:lnTo>
                  <a:lnTo>
                    <a:pt x="173762" y="236907"/>
                  </a:lnTo>
                  <a:lnTo>
                    <a:pt x="239268" y="207546"/>
                  </a:lnTo>
                  <a:lnTo>
                    <a:pt x="275507" y="193401"/>
                  </a:lnTo>
                  <a:lnTo>
                    <a:pt x="313991" y="179633"/>
                  </a:lnTo>
                  <a:lnTo>
                    <a:pt x="354657" y="166256"/>
                  </a:lnTo>
                  <a:lnTo>
                    <a:pt x="397445" y="153286"/>
                  </a:lnTo>
                  <a:lnTo>
                    <a:pt x="442295" y="140735"/>
                  </a:lnTo>
                  <a:lnTo>
                    <a:pt x="489145" y="128619"/>
                  </a:lnTo>
                  <a:lnTo>
                    <a:pt x="537935" y="116953"/>
                  </a:lnTo>
                  <a:lnTo>
                    <a:pt x="588604" y="105751"/>
                  </a:lnTo>
                  <a:lnTo>
                    <a:pt x="641091" y="95027"/>
                  </a:lnTo>
                  <a:lnTo>
                    <a:pt x="695335" y="84796"/>
                  </a:lnTo>
                  <a:lnTo>
                    <a:pt x="751275" y="75072"/>
                  </a:lnTo>
                  <a:lnTo>
                    <a:pt x="808851" y="65871"/>
                  </a:lnTo>
                  <a:lnTo>
                    <a:pt x="868002" y="57206"/>
                  </a:lnTo>
                  <a:lnTo>
                    <a:pt x="928667" y="49092"/>
                  </a:lnTo>
                  <a:lnTo>
                    <a:pt x="990785" y="41544"/>
                  </a:lnTo>
                  <a:lnTo>
                    <a:pt x="1054295" y="34576"/>
                  </a:lnTo>
                  <a:lnTo>
                    <a:pt x="1119137" y="28203"/>
                  </a:lnTo>
                  <a:lnTo>
                    <a:pt x="1185250" y="22438"/>
                  </a:lnTo>
                  <a:lnTo>
                    <a:pt x="1252572" y="17298"/>
                  </a:lnTo>
                  <a:lnTo>
                    <a:pt x="1321044" y="12796"/>
                  </a:lnTo>
                  <a:lnTo>
                    <a:pt x="1390604" y="8946"/>
                  </a:lnTo>
                  <a:lnTo>
                    <a:pt x="1461191" y="5764"/>
                  </a:lnTo>
                  <a:lnTo>
                    <a:pt x="1532745" y="3264"/>
                  </a:lnTo>
                  <a:lnTo>
                    <a:pt x="1605205" y="1460"/>
                  </a:lnTo>
                  <a:lnTo>
                    <a:pt x="1678510" y="367"/>
                  </a:lnTo>
                  <a:lnTo>
                    <a:pt x="1752600" y="0"/>
                  </a:lnTo>
                  <a:lnTo>
                    <a:pt x="1826689" y="367"/>
                  </a:lnTo>
                  <a:lnTo>
                    <a:pt x="1899994" y="1460"/>
                  </a:lnTo>
                  <a:lnTo>
                    <a:pt x="1972454" y="3264"/>
                  </a:lnTo>
                  <a:lnTo>
                    <a:pt x="2044008" y="5764"/>
                  </a:lnTo>
                  <a:lnTo>
                    <a:pt x="2114595" y="8946"/>
                  </a:lnTo>
                  <a:lnTo>
                    <a:pt x="2184155" y="12796"/>
                  </a:lnTo>
                  <a:lnTo>
                    <a:pt x="2252627" y="17298"/>
                  </a:lnTo>
                  <a:lnTo>
                    <a:pt x="2319949" y="22438"/>
                  </a:lnTo>
                  <a:lnTo>
                    <a:pt x="2386062" y="28203"/>
                  </a:lnTo>
                  <a:lnTo>
                    <a:pt x="2450904" y="34576"/>
                  </a:lnTo>
                  <a:lnTo>
                    <a:pt x="2514414" y="41544"/>
                  </a:lnTo>
                  <a:lnTo>
                    <a:pt x="2576532" y="49092"/>
                  </a:lnTo>
                  <a:lnTo>
                    <a:pt x="2637197" y="57206"/>
                  </a:lnTo>
                  <a:lnTo>
                    <a:pt x="2696348" y="65871"/>
                  </a:lnTo>
                  <a:lnTo>
                    <a:pt x="2753924" y="75072"/>
                  </a:lnTo>
                  <a:lnTo>
                    <a:pt x="2809864" y="84796"/>
                  </a:lnTo>
                  <a:lnTo>
                    <a:pt x="2864108" y="95027"/>
                  </a:lnTo>
                  <a:lnTo>
                    <a:pt x="2916595" y="105751"/>
                  </a:lnTo>
                  <a:lnTo>
                    <a:pt x="2967264" y="116953"/>
                  </a:lnTo>
                  <a:lnTo>
                    <a:pt x="3016054" y="128619"/>
                  </a:lnTo>
                  <a:lnTo>
                    <a:pt x="3062904" y="140735"/>
                  </a:lnTo>
                  <a:lnTo>
                    <a:pt x="3107754" y="153286"/>
                  </a:lnTo>
                  <a:lnTo>
                    <a:pt x="3150542" y="166256"/>
                  </a:lnTo>
                  <a:lnTo>
                    <a:pt x="3191208" y="179633"/>
                  </a:lnTo>
                  <a:lnTo>
                    <a:pt x="3229692" y="193401"/>
                  </a:lnTo>
                  <a:lnTo>
                    <a:pt x="3265931" y="207546"/>
                  </a:lnTo>
                  <a:lnTo>
                    <a:pt x="3331437" y="236907"/>
                  </a:lnTo>
                  <a:lnTo>
                    <a:pt x="3387237" y="267601"/>
                  </a:lnTo>
                  <a:lnTo>
                    <a:pt x="3432846" y="299512"/>
                  </a:lnTo>
                  <a:lnTo>
                    <a:pt x="3467778" y="332522"/>
                  </a:lnTo>
                  <a:lnTo>
                    <a:pt x="3491545" y="366517"/>
                  </a:lnTo>
                  <a:lnTo>
                    <a:pt x="3505200" y="419100"/>
                  </a:lnTo>
                  <a:lnTo>
                    <a:pt x="3503662" y="436820"/>
                  </a:lnTo>
                  <a:lnTo>
                    <a:pt x="3481087" y="488795"/>
                  </a:lnTo>
                  <a:lnTo>
                    <a:pt x="3451677" y="522312"/>
                  </a:lnTo>
                  <a:lnTo>
                    <a:pt x="3411346" y="554787"/>
                  </a:lnTo>
                  <a:lnTo>
                    <a:pt x="3360580" y="586104"/>
                  </a:lnTo>
                  <a:lnTo>
                    <a:pt x="3299867" y="616146"/>
                  </a:lnTo>
                  <a:lnTo>
                    <a:pt x="3229692" y="644798"/>
                  </a:lnTo>
                  <a:lnTo>
                    <a:pt x="3191208" y="658566"/>
                  </a:lnTo>
                  <a:lnTo>
                    <a:pt x="3150542" y="671943"/>
                  </a:lnTo>
                  <a:lnTo>
                    <a:pt x="3107754" y="684913"/>
                  </a:lnTo>
                  <a:lnTo>
                    <a:pt x="3062904" y="697464"/>
                  </a:lnTo>
                  <a:lnTo>
                    <a:pt x="3016054" y="709580"/>
                  </a:lnTo>
                  <a:lnTo>
                    <a:pt x="2967264" y="721246"/>
                  </a:lnTo>
                  <a:lnTo>
                    <a:pt x="2916595" y="732448"/>
                  </a:lnTo>
                  <a:lnTo>
                    <a:pt x="2864108" y="743172"/>
                  </a:lnTo>
                  <a:lnTo>
                    <a:pt x="2809864" y="753403"/>
                  </a:lnTo>
                  <a:lnTo>
                    <a:pt x="2753924" y="763127"/>
                  </a:lnTo>
                  <a:lnTo>
                    <a:pt x="2696348" y="772328"/>
                  </a:lnTo>
                  <a:lnTo>
                    <a:pt x="2637197" y="780993"/>
                  </a:lnTo>
                  <a:lnTo>
                    <a:pt x="2576532" y="789107"/>
                  </a:lnTo>
                  <a:lnTo>
                    <a:pt x="2514414" y="796655"/>
                  </a:lnTo>
                  <a:lnTo>
                    <a:pt x="2450904" y="803623"/>
                  </a:lnTo>
                  <a:lnTo>
                    <a:pt x="2386062" y="809996"/>
                  </a:lnTo>
                  <a:lnTo>
                    <a:pt x="2319949" y="815761"/>
                  </a:lnTo>
                  <a:lnTo>
                    <a:pt x="2252627" y="820901"/>
                  </a:lnTo>
                  <a:lnTo>
                    <a:pt x="2184155" y="825403"/>
                  </a:lnTo>
                  <a:lnTo>
                    <a:pt x="2114595" y="829253"/>
                  </a:lnTo>
                  <a:lnTo>
                    <a:pt x="2044008" y="832435"/>
                  </a:lnTo>
                  <a:lnTo>
                    <a:pt x="1972454" y="834935"/>
                  </a:lnTo>
                  <a:lnTo>
                    <a:pt x="1899994" y="836739"/>
                  </a:lnTo>
                  <a:lnTo>
                    <a:pt x="1826689" y="837832"/>
                  </a:lnTo>
                  <a:lnTo>
                    <a:pt x="1752600" y="838200"/>
                  </a:lnTo>
                  <a:lnTo>
                    <a:pt x="1678510" y="837832"/>
                  </a:lnTo>
                  <a:lnTo>
                    <a:pt x="1605205" y="836739"/>
                  </a:lnTo>
                  <a:lnTo>
                    <a:pt x="1532745" y="834935"/>
                  </a:lnTo>
                  <a:lnTo>
                    <a:pt x="1461191" y="832435"/>
                  </a:lnTo>
                  <a:lnTo>
                    <a:pt x="1390604" y="829253"/>
                  </a:lnTo>
                  <a:lnTo>
                    <a:pt x="1321044" y="825403"/>
                  </a:lnTo>
                  <a:lnTo>
                    <a:pt x="1252572" y="820901"/>
                  </a:lnTo>
                  <a:lnTo>
                    <a:pt x="1185250" y="815761"/>
                  </a:lnTo>
                  <a:lnTo>
                    <a:pt x="1119137" y="809996"/>
                  </a:lnTo>
                  <a:lnTo>
                    <a:pt x="1054295" y="803623"/>
                  </a:lnTo>
                  <a:lnTo>
                    <a:pt x="990785" y="796655"/>
                  </a:lnTo>
                  <a:lnTo>
                    <a:pt x="928667" y="789107"/>
                  </a:lnTo>
                  <a:lnTo>
                    <a:pt x="868002" y="780993"/>
                  </a:lnTo>
                  <a:lnTo>
                    <a:pt x="808851" y="772328"/>
                  </a:lnTo>
                  <a:lnTo>
                    <a:pt x="751275" y="763127"/>
                  </a:lnTo>
                  <a:lnTo>
                    <a:pt x="695335" y="753403"/>
                  </a:lnTo>
                  <a:lnTo>
                    <a:pt x="641091" y="743172"/>
                  </a:lnTo>
                  <a:lnTo>
                    <a:pt x="588604" y="732448"/>
                  </a:lnTo>
                  <a:lnTo>
                    <a:pt x="537935" y="721246"/>
                  </a:lnTo>
                  <a:lnTo>
                    <a:pt x="489145" y="709580"/>
                  </a:lnTo>
                  <a:lnTo>
                    <a:pt x="442295" y="697464"/>
                  </a:lnTo>
                  <a:lnTo>
                    <a:pt x="397445" y="684913"/>
                  </a:lnTo>
                  <a:lnTo>
                    <a:pt x="354657" y="671943"/>
                  </a:lnTo>
                  <a:lnTo>
                    <a:pt x="313991" y="658566"/>
                  </a:lnTo>
                  <a:lnTo>
                    <a:pt x="275507" y="644798"/>
                  </a:lnTo>
                  <a:lnTo>
                    <a:pt x="239268" y="630653"/>
                  </a:lnTo>
                  <a:lnTo>
                    <a:pt x="173762" y="601292"/>
                  </a:lnTo>
                  <a:lnTo>
                    <a:pt x="117962" y="570598"/>
                  </a:lnTo>
                  <a:lnTo>
                    <a:pt x="72353" y="538687"/>
                  </a:lnTo>
                  <a:lnTo>
                    <a:pt x="37421" y="505677"/>
                  </a:lnTo>
                  <a:lnTo>
                    <a:pt x="13654" y="471682"/>
                  </a:lnTo>
                  <a:lnTo>
                    <a:pt x="0" y="419100"/>
                  </a:lnTo>
                  <a:close/>
                </a:path>
              </a:pathLst>
            </a:custGeom>
            <a:ln w="25908">
              <a:solidFill>
                <a:srgbClr val="385D89"/>
              </a:solidFill>
            </a:ln>
          </p:spPr>
          <p:txBody>
            <a:bodyPr wrap="square" lIns="0" tIns="0" rIns="0" bIns="0" rtlCol="0"/>
            <a:lstStyle/>
            <a:p>
              <a:endParaRPr/>
            </a:p>
          </p:txBody>
        </p:sp>
      </p:grpSp>
      <p:sp>
        <p:nvSpPr>
          <p:cNvPr id="7" name="object 7"/>
          <p:cNvSpPr txBox="1"/>
          <p:nvPr/>
        </p:nvSpPr>
        <p:spPr>
          <a:xfrm>
            <a:off x="1497583" y="2632074"/>
            <a:ext cx="1912875" cy="566822"/>
          </a:xfrm>
          <a:prstGeom prst="rect">
            <a:avLst/>
          </a:prstGeom>
        </p:spPr>
        <p:txBody>
          <a:bodyPr vert="horz" wrap="square" lIns="0" tIns="12700" rIns="0" bIns="0" rtlCol="0">
            <a:spAutoFit/>
          </a:bodyPr>
          <a:lstStyle/>
          <a:p>
            <a:pPr marL="547370" marR="5080" indent="-535305">
              <a:lnSpc>
                <a:spcPct val="100000"/>
              </a:lnSpc>
              <a:spcBef>
                <a:spcPts val="100"/>
              </a:spcBef>
            </a:pPr>
            <a:r>
              <a:rPr sz="1800" spc="-5" dirty="0">
                <a:solidFill>
                  <a:srgbClr val="FFFFFF"/>
                </a:solidFill>
                <a:latin typeface="Carlito"/>
                <a:cs typeface="Carlito"/>
              </a:rPr>
              <a:t>Amount of</a:t>
            </a:r>
            <a:r>
              <a:rPr sz="1800" spc="-80" dirty="0">
                <a:solidFill>
                  <a:srgbClr val="FFFFFF"/>
                </a:solidFill>
                <a:latin typeface="Carlito"/>
                <a:cs typeface="Carlito"/>
              </a:rPr>
              <a:t> </a:t>
            </a:r>
            <a:r>
              <a:rPr sz="1800" spc="-10" dirty="0">
                <a:solidFill>
                  <a:srgbClr val="FFFFFF"/>
                </a:solidFill>
                <a:latin typeface="Carlito"/>
                <a:cs typeface="Carlito"/>
              </a:rPr>
              <a:t>cardiac  </a:t>
            </a:r>
            <a:r>
              <a:rPr sz="1800" spc="-5" dirty="0">
                <a:solidFill>
                  <a:srgbClr val="FFFFFF"/>
                </a:solidFill>
                <a:latin typeface="Carlito"/>
                <a:cs typeface="Carlito"/>
              </a:rPr>
              <a:t>output</a:t>
            </a:r>
            <a:endParaRPr sz="1800" dirty="0">
              <a:latin typeface="Carlito"/>
              <a:cs typeface="Carlito"/>
            </a:endParaRPr>
          </a:p>
        </p:txBody>
      </p:sp>
      <p:grpSp>
        <p:nvGrpSpPr>
          <p:cNvPr id="8" name="object 8"/>
          <p:cNvGrpSpPr/>
          <p:nvPr/>
        </p:nvGrpSpPr>
        <p:grpSpPr>
          <a:xfrm>
            <a:off x="5169344" y="2578544"/>
            <a:ext cx="3531235" cy="864235"/>
            <a:chOff x="5169344" y="2578544"/>
            <a:chExt cx="3531235" cy="864235"/>
          </a:xfrm>
        </p:grpSpPr>
        <p:sp>
          <p:nvSpPr>
            <p:cNvPr id="9" name="object 9"/>
            <p:cNvSpPr/>
            <p:nvPr/>
          </p:nvSpPr>
          <p:spPr>
            <a:xfrm>
              <a:off x="5182362" y="2591562"/>
              <a:ext cx="3505200" cy="838200"/>
            </a:xfrm>
            <a:custGeom>
              <a:avLst/>
              <a:gdLst/>
              <a:ahLst/>
              <a:cxnLst/>
              <a:rect l="l" t="t" r="r" b="b"/>
              <a:pathLst>
                <a:path w="3505200" h="838200">
                  <a:moveTo>
                    <a:pt x="1752599" y="0"/>
                  </a:moveTo>
                  <a:lnTo>
                    <a:pt x="1678510" y="367"/>
                  </a:lnTo>
                  <a:lnTo>
                    <a:pt x="1605205" y="1460"/>
                  </a:lnTo>
                  <a:lnTo>
                    <a:pt x="1532745" y="3264"/>
                  </a:lnTo>
                  <a:lnTo>
                    <a:pt x="1461191" y="5764"/>
                  </a:lnTo>
                  <a:lnTo>
                    <a:pt x="1390604" y="8946"/>
                  </a:lnTo>
                  <a:lnTo>
                    <a:pt x="1321044" y="12796"/>
                  </a:lnTo>
                  <a:lnTo>
                    <a:pt x="1252572" y="17298"/>
                  </a:lnTo>
                  <a:lnTo>
                    <a:pt x="1185250" y="22438"/>
                  </a:lnTo>
                  <a:lnTo>
                    <a:pt x="1119137" y="28203"/>
                  </a:lnTo>
                  <a:lnTo>
                    <a:pt x="1054295" y="34576"/>
                  </a:lnTo>
                  <a:lnTo>
                    <a:pt x="990785" y="41544"/>
                  </a:lnTo>
                  <a:lnTo>
                    <a:pt x="928667" y="49092"/>
                  </a:lnTo>
                  <a:lnTo>
                    <a:pt x="868002" y="57206"/>
                  </a:lnTo>
                  <a:lnTo>
                    <a:pt x="808851" y="65871"/>
                  </a:lnTo>
                  <a:lnTo>
                    <a:pt x="751275" y="75072"/>
                  </a:lnTo>
                  <a:lnTo>
                    <a:pt x="695335" y="84796"/>
                  </a:lnTo>
                  <a:lnTo>
                    <a:pt x="641091" y="95027"/>
                  </a:lnTo>
                  <a:lnTo>
                    <a:pt x="588604" y="105751"/>
                  </a:lnTo>
                  <a:lnTo>
                    <a:pt x="537935" y="116953"/>
                  </a:lnTo>
                  <a:lnTo>
                    <a:pt x="489145" y="128619"/>
                  </a:lnTo>
                  <a:lnTo>
                    <a:pt x="442295" y="140735"/>
                  </a:lnTo>
                  <a:lnTo>
                    <a:pt x="397445" y="153286"/>
                  </a:lnTo>
                  <a:lnTo>
                    <a:pt x="354657" y="166256"/>
                  </a:lnTo>
                  <a:lnTo>
                    <a:pt x="313991" y="179633"/>
                  </a:lnTo>
                  <a:lnTo>
                    <a:pt x="275507" y="193401"/>
                  </a:lnTo>
                  <a:lnTo>
                    <a:pt x="239267" y="207546"/>
                  </a:lnTo>
                  <a:lnTo>
                    <a:pt x="173762" y="236907"/>
                  </a:lnTo>
                  <a:lnTo>
                    <a:pt x="117962" y="267601"/>
                  </a:lnTo>
                  <a:lnTo>
                    <a:pt x="72353" y="299512"/>
                  </a:lnTo>
                  <a:lnTo>
                    <a:pt x="37421" y="332522"/>
                  </a:lnTo>
                  <a:lnTo>
                    <a:pt x="13654" y="366517"/>
                  </a:lnTo>
                  <a:lnTo>
                    <a:pt x="0" y="419100"/>
                  </a:lnTo>
                  <a:lnTo>
                    <a:pt x="1537" y="436820"/>
                  </a:lnTo>
                  <a:lnTo>
                    <a:pt x="24112" y="488795"/>
                  </a:lnTo>
                  <a:lnTo>
                    <a:pt x="53522" y="522312"/>
                  </a:lnTo>
                  <a:lnTo>
                    <a:pt x="93853" y="554787"/>
                  </a:lnTo>
                  <a:lnTo>
                    <a:pt x="144619" y="586104"/>
                  </a:lnTo>
                  <a:lnTo>
                    <a:pt x="205332" y="616146"/>
                  </a:lnTo>
                  <a:lnTo>
                    <a:pt x="275507" y="644798"/>
                  </a:lnTo>
                  <a:lnTo>
                    <a:pt x="313991" y="658566"/>
                  </a:lnTo>
                  <a:lnTo>
                    <a:pt x="354657" y="671943"/>
                  </a:lnTo>
                  <a:lnTo>
                    <a:pt x="397445" y="684913"/>
                  </a:lnTo>
                  <a:lnTo>
                    <a:pt x="442295" y="697464"/>
                  </a:lnTo>
                  <a:lnTo>
                    <a:pt x="489145" y="709580"/>
                  </a:lnTo>
                  <a:lnTo>
                    <a:pt x="537935" y="721246"/>
                  </a:lnTo>
                  <a:lnTo>
                    <a:pt x="588604" y="732448"/>
                  </a:lnTo>
                  <a:lnTo>
                    <a:pt x="641091" y="743172"/>
                  </a:lnTo>
                  <a:lnTo>
                    <a:pt x="695335" y="753403"/>
                  </a:lnTo>
                  <a:lnTo>
                    <a:pt x="751275" y="763127"/>
                  </a:lnTo>
                  <a:lnTo>
                    <a:pt x="808851" y="772328"/>
                  </a:lnTo>
                  <a:lnTo>
                    <a:pt x="868002" y="780993"/>
                  </a:lnTo>
                  <a:lnTo>
                    <a:pt x="928667" y="789107"/>
                  </a:lnTo>
                  <a:lnTo>
                    <a:pt x="990785" y="796655"/>
                  </a:lnTo>
                  <a:lnTo>
                    <a:pt x="1054295" y="803623"/>
                  </a:lnTo>
                  <a:lnTo>
                    <a:pt x="1119137" y="809996"/>
                  </a:lnTo>
                  <a:lnTo>
                    <a:pt x="1185250" y="815761"/>
                  </a:lnTo>
                  <a:lnTo>
                    <a:pt x="1252572" y="820901"/>
                  </a:lnTo>
                  <a:lnTo>
                    <a:pt x="1321044" y="825403"/>
                  </a:lnTo>
                  <a:lnTo>
                    <a:pt x="1390604" y="829253"/>
                  </a:lnTo>
                  <a:lnTo>
                    <a:pt x="1461191" y="832435"/>
                  </a:lnTo>
                  <a:lnTo>
                    <a:pt x="1532745" y="834935"/>
                  </a:lnTo>
                  <a:lnTo>
                    <a:pt x="1605205" y="836739"/>
                  </a:lnTo>
                  <a:lnTo>
                    <a:pt x="1678510" y="837832"/>
                  </a:lnTo>
                  <a:lnTo>
                    <a:pt x="1752599" y="838200"/>
                  </a:lnTo>
                  <a:lnTo>
                    <a:pt x="1826689" y="837832"/>
                  </a:lnTo>
                  <a:lnTo>
                    <a:pt x="1899994" y="836739"/>
                  </a:lnTo>
                  <a:lnTo>
                    <a:pt x="1972454" y="834935"/>
                  </a:lnTo>
                  <a:lnTo>
                    <a:pt x="2044008" y="832435"/>
                  </a:lnTo>
                  <a:lnTo>
                    <a:pt x="2114595" y="829253"/>
                  </a:lnTo>
                  <a:lnTo>
                    <a:pt x="2184155" y="825403"/>
                  </a:lnTo>
                  <a:lnTo>
                    <a:pt x="2252627" y="820901"/>
                  </a:lnTo>
                  <a:lnTo>
                    <a:pt x="2319949" y="815761"/>
                  </a:lnTo>
                  <a:lnTo>
                    <a:pt x="2386062" y="809996"/>
                  </a:lnTo>
                  <a:lnTo>
                    <a:pt x="2450904" y="803623"/>
                  </a:lnTo>
                  <a:lnTo>
                    <a:pt x="2514414" y="796655"/>
                  </a:lnTo>
                  <a:lnTo>
                    <a:pt x="2576532" y="789107"/>
                  </a:lnTo>
                  <a:lnTo>
                    <a:pt x="2637197" y="780993"/>
                  </a:lnTo>
                  <a:lnTo>
                    <a:pt x="2696348" y="772328"/>
                  </a:lnTo>
                  <a:lnTo>
                    <a:pt x="2753924" y="763127"/>
                  </a:lnTo>
                  <a:lnTo>
                    <a:pt x="2809864" y="753403"/>
                  </a:lnTo>
                  <a:lnTo>
                    <a:pt x="2864108" y="743172"/>
                  </a:lnTo>
                  <a:lnTo>
                    <a:pt x="2916595" y="732448"/>
                  </a:lnTo>
                  <a:lnTo>
                    <a:pt x="2967264" y="721246"/>
                  </a:lnTo>
                  <a:lnTo>
                    <a:pt x="3016054" y="709580"/>
                  </a:lnTo>
                  <a:lnTo>
                    <a:pt x="3062904" y="697464"/>
                  </a:lnTo>
                  <a:lnTo>
                    <a:pt x="3107754" y="684913"/>
                  </a:lnTo>
                  <a:lnTo>
                    <a:pt x="3150542" y="671943"/>
                  </a:lnTo>
                  <a:lnTo>
                    <a:pt x="3191208" y="658566"/>
                  </a:lnTo>
                  <a:lnTo>
                    <a:pt x="3229692" y="644798"/>
                  </a:lnTo>
                  <a:lnTo>
                    <a:pt x="3265932" y="630653"/>
                  </a:lnTo>
                  <a:lnTo>
                    <a:pt x="3331437" y="601292"/>
                  </a:lnTo>
                  <a:lnTo>
                    <a:pt x="3387237" y="570598"/>
                  </a:lnTo>
                  <a:lnTo>
                    <a:pt x="3432846" y="538687"/>
                  </a:lnTo>
                  <a:lnTo>
                    <a:pt x="3467778" y="505677"/>
                  </a:lnTo>
                  <a:lnTo>
                    <a:pt x="3491545" y="471682"/>
                  </a:lnTo>
                  <a:lnTo>
                    <a:pt x="3505199" y="419100"/>
                  </a:lnTo>
                  <a:lnTo>
                    <a:pt x="3503662" y="401379"/>
                  </a:lnTo>
                  <a:lnTo>
                    <a:pt x="3481087" y="349404"/>
                  </a:lnTo>
                  <a:lnTo>
                    <a:pt x="3451677" y="315887"/>
                  </a:lnTo>
                  <a:lnTo>
                    <a:pt x="3411346" y="283412"/>
                  </a:lnTo>
                  <a:lnTo>
                    <a:pt x="3360580" y="252095"/>
                  </a:lnTo>
                  <a:lnTo>
                    <a:pt x="3299867" y="222053"/>
                  </a:lnTo>
                  <a:lnTo>
                    <a:pt x="3229692" y="193401"/>
                  </a:lnTo>
                  <a:lnTo>
                    <a:pt x="3191208" y="179633"/>
                  </a:lnTo>
                  <a:lnTo>
                    <a:pt x="3150542" y="166256"/>
                  </a:lnTo>
                  <a:lnTo>
                    <a:pt x="3107754" y="153286"/>
                  </a:lnTo>
                  <a:lnTo>
                    <a:pt x="3062904" y="140735"/>
                  </a:lnTo>
                  <a:lnTo>
                    <a:pt x="3016054" y="128619"/>
                  </a:lnTo>
                  <a:lnTo>
                    <a:pt x="2967264" y="116953"/>
                  </a:lnTo>
                  <a:lnTo>
                    <a:pt x="2916595" y="105751"/>
                  </a:lnTo>
                  <a:lnTo>
                    <a:pt x="2864108" y="95027"/>
                  </a:lnTo>
                  <a:lnTo>
                    <a:pt x="2809864" y="84796"/>
                  </a:lnTo>
                  <a:lnTo>
                    <a:pt x="2753924" y="75072"/>
                  </a:lnTo>
                  <a:lnTo>
                    <a:pt x="2696348" y="65871"/>
                  </a:lnTo>
                  <a:lnTo>
                    <a:pt x="2637197" y="57206"/>
                  </a:lnTo>
                  <a:lnTo>
                    <a:pt x="2576532" y="49092"/>
                  </a:lnTo>
                  <a:lnTo>
                    <a:pt x="2514414" y="41544"/>
                  </a:lnTo>
                  <a:lnTo>
                    <a:pt x="2450904" y="34576"/>
                  </a:lnTo>
                  <a:lnTo>
                    <a:pt x="2386062" y="28203"/>
                  </a:lnTo>
                  <a:lnTo>
                    <a:pt x="2319949" y="22438"/>
                  </a:lnTo>
                  <a:lnTo>
                    <a:pt x="2252627" y="17298"/>
                  </a:lnTo>
                  <a:lnTo>
                    <a:pt x="2184155" y="12796"/>
                  </a:lnTo>
                  <a:lnTo>
                    <a:pt x="2114595" y="8946"/>
                  </a:lnTo>
                  <a:lnTo>
                    <a:pt x="2044008" y="5764"/>
                  </a:lnTo>
                  <a:lnTo>
                    <a:pt x="1972454" y="3264"/>
                  </a:lnTo>
                  <a:lnTo>
                    <a:pt x="1899994" y="1460"/>
                  </a:lnTo>
                  <a:lnTo>
                    <a:pt x="1826689" y="367"/>
                  </a:lnTo>
                  <a:lnTo>
                    <a:pt x="1752599" y="0"/>
                  </a:lnTo>
                  <a:close/>
                </a:path>
              </a:pathLst>
            </a:custGeom>
            <a:solidFill>
              <a:srgbClr val="4F81BC"/>
            </a:solidFill>
          </p:spPr>
          <p:txBody>
            <a:bodyPr wrap="square" lIns="0" tIns="0" rIns="0" bIns="0" rtlCol="0"/>
            <a:lstStyle/>
            <a:p>
              <a:endParaRPr/>
            </a:p>
          </p:txBody>
        </p:sp>
        <p:sp>
          <p:nvSpPr>
            <p:cNvPr id="10" name="object 10"/>
            <p:cNvSpPr/>
            <p:nvPr/>
          </p:nvSpPr>
          <p:spPr>
            <a:xfrm>
              <a:off x="5182362" y="2591562"/>
              <a:ext cx="3505200" cy="838200"/>
            </a:xfrm>
            <a:custGeom>
              <a:avLst/>
              <a:gdLst/>
              <a:ahLst/>
              <a:cxnLst/>
              <a:rect l="l" t="t" r="r" b="b"/>
              <a:pathLst>
                <a:path w="3505200" h="838200">
                  <a:moveTo>
                    <a:pt x="0" y="419100"/>
                  </a:moveTo>
                  <a:lnTo>
                    <a:pt x="13654" y="366517"/>
                  </a:lnTo>
                  <a:lnTo>
                    <a:pt x="37421" y="332522"/>
                  </a:lnTo>
                  <a:lnTo>
                    <a:pt x="72353" y="299512"/>
                  </a:lnTo>
                  <a:lnTo>
                    <a:pt x="117962" y="267601"/>
                  </a:lnTo>
                  <a:lnTo>
                    <a:pt x="173762" y="236907"/>
                  </a:lnTo>
                  <a:lnTo>
                    <a:pt x="239267" y="207546"/>
                  </a:lnTo>
                  <a:lnTo>
                    <a:pt x="275507" y="193401"/>
                  </a:lnTo>
                  <a:lnTo>
                    <a:pt x="313991" y="179633"/>
                  </a:lnTo>
                  <a:lnTo>
                    <a:pt x="354657" y="166256"/>
                  </a:lnTo>
                  <a:lnTo>
                    <a:pt x="397445" y="153286"/>
                  </a:lnTo>
                  <a:lnTo>
                    <a:pt x="442295" y="140735"/>
                  </a:lnTo>
                  <a:lnTo>
                    <a:pt x="489145" y="128619"/>
                  </a:lnTo>
                  <a:lnTo>
                    <a:pt x="537935" y="116953"/>
                  </a:lnTo>
                  <a:lnTo>
                    <a:pt x="588604" y="105751"/>
                  </a:lnTo>
                  <a:lnTo>
                    <a:pt x="641091" y="95027"/>
                  </a:lnTo>
                  <a:lnTo>
                    <a:pt x="695335" y="84796"/>
                  </a:lnTo>
                  <a:lnTo>
                    <a:pt x="751275" y="75072"/>
                  </a:lnTo>
                  <a:lnTo>
                    <a:pt x="808851" y="65871"/>
                  </a:lnTo>
                  <a:lnTo>
                    <a:pt x="868002" y="57206"/>
                  </a:lnTo>
                  <a:lnTo>
                    <a:pt x="928667" y="49092"/>
                  </a:lnTo>
                  <a:lnTo>
                    <a:pt x="990785" y="41544"/>
                  </a:lnTo>
                  <a:lnTo>
                    <a:pt x="1054295" y="34576"/>
                  </a:lnTo>
                  <a:lnTo>
                    <a:pt x="1119137" y="28203"/>
                  </a:lnTo>
                  <a:lnTo>
                    <a:pt x="1185250" y="22438"/>
                  </a:lnTo>
                  <a:lnTo>
                    <a:pt x="1252572" y="17298"/>
                  </a:lnTo>
                  <a:lnTo>
                    <a:pt x="1321044" y="12796"/>
                  </a:lnTo>
                  <a:lnTo>
                    <a:pt x="1390604" y="8946"/>
                  </a:lnTo>
                  <a:lnTo>
                    <a:pt x="1461191" y="5764"/>
                  </a:lnTo>
                  <a:lnTo>
                    <a:pt x="1532745" y="3264"/>
                  </a:lnTo>
                  <a:lnTo>
                    <a:pt x="1605205" y="1460"/>
                  </a:lnTo>
                  <a:lnTo>
                    <a:pt x="1678510" y="367"/>
                  </a:lnTo>
                  <a:lnTo>
                    <a:pt x="1752599" y="0"/>
                  </a:lnTo>
                  <a:lnTo>
                    <a:pt x="1826689" y="367"/>
                  </a:lnTo>
                  <a:lnTo>
                    <a:pt x="1899994" y="1460"/>
                  </a:lnTo>
                  <a:lnTo>
                    <a:pt x="1972454" y="3264"/>
                  </a:lnTo>
                  <a:lnTo>
                    <a:pt x="2044008" y="5764"/>
                  </a:lnTo>
                  <a:lnTo>
                    <a:pt x="2114595" y="8946"/>
                  </a:lnTo>
                  <a:lnTo>
                    <a:pt x="2184155" y="12796"/>
                  </a:lnTo>
                  <a:lnTo>
                    <a:pt x="2252627" y="17298"/>
                  </a:lnTo>
                  <a:lnTo>
                    <a:pt x="2319949" y="22438"/>
                  </a:lnTo>
                  <a:lnTo>
                    <a:pt x="2386062" y="28203"/>
                  </a:lnTo>
                  <a:lnTo>
                    <a:pt x="2450904" y="34576"/>
                  </a:lnTo>
                  <a:lnTo>
                    <a:pt x="2514414" y="41544"/>
                  </a:lnTo>
                  <a:lnTo>
                    <a:pt x="2576532" y="49092"/>
                  </a:lnTo>
                  <a:lnTo>
                    <a:pt x="2637197" y="57206"/>
                  </a:lnTo>
                  <a:lnTo>
                    <a:pt x="2696348" y="65871"/>
                  </a:lnTo>
                  <a:lnTo>
                    <a:pt x="2753924" y="75072"/>
                  </a:lnTo>
                  <a:lnTo>
                    <a:pt x="2809864" y="84796"/>
                  </a:lnTo>
                  <a:lnTo>
                    <a:pt x="2864108" y="95027"/>
                  </a:lnTo>
                  <a:lnTo>
                    <a:pt x="2916595" y="105751"/>
                  </a:lnTo>
                  <a:lnTo>
                    <a:pt x="2967264" y="116953"/>
                  </a:lnTo>
                  <a:lnTo>
                    <a:pt x="3016054" y="128619"/>
                  </a:lnTo>
                  <a:lnTo>
                    <a:pt x="3062904" y="140735"/>
                  </a:lnTo>
                  <a:lnTo>
                    <a:pt x="3107754" y="153286"/>
                  </a:lnTo>
                  <a:lnTo>
                    <a:pt x="3150542" y="166256"/>
                  </a:lnTo>
                  <a:lnTo>
                    <a:pt x="3191208" y="179633"/>
                  </a:lnTo>
                  <a:lnTo>
                    <a:pt x="3229692" y="193401"/>
                  </a:lnTo>
                  <a:lnTo>
                    <a:pt x="3265932" y="207546"/>
                  </a:lnTo>
                  <a:lnTo>
                    <a:pt x="3331437" y="236907"/>
                  </a:lnTo>
                  <a:lnTo>
                    <a:pt x="3387237" y="267601"/>
                  </a:lnTo>
                  <a:lnTo>
                    <a:pt x="3432846" y="299512"/>
                  </a:lnTo>
                  <a:lnTo>
                    <a:pt x="3467778" y="332522"/>
                  </a:lnTo>
                  <a:lnTo>
                    <a:pt x="3491545" y="366517"/>
                  </a:lnTo>
                  <a:lnTo>
                    <a:pt x="3505199" y="419100"/>
                  </a:lnTo>
                  <a:lnTo>
                    <a:pt x="3503662" y="436820"/>
                  </a:lnTo>
                  <a:lnTo>
                    <a:pt x="3481087" y="488795"/>
                  </a:lnTo>
                  <a:lnTo>
                    <a:pt x="3451677" y="522312"/>
                  </a:lnTo>
                  <a:lnTo>
                    <a:pt x="3411346" y="554787"/>
                  </a:lnTo>
                  <a:lnTo>
                    <a:pt x="3360580" y="586104"/>
                  </a:lnTo>
                  <a:lnTo>
                    <a:pt x="3299867" y="616146"/>
                  </a:lnTo>
                  <a:lnTo>
                    <a:pt x="3229692" y="644798"/>
                  </a:lnTo>
                  <a:lnTo>
                    <a:pt x="3191208" y="658566"/>
                  </a:lnTo>
                  <a:lnTo>
                    <a:pt x="3150542" y="671943"/>
                  </a:lnTo>
                  <a:lnTo>
                    <a:pt x="3107754" y="684913"/>
                  </a:lnTo>
                  <a:lnTo>
                    <a:pt x="3062904" y="697464"/>
                  </a:lnTo>
                  <a:lnTo>
                    <a:pt x="3016054" y="709580"/>
                  </a:lnTo>
                  <a:lnTo>
                    <a:pt x="2967264" y="721246"/>
                  </a:lnTo>
                  <a:lnTo>
                    <a:pt x="2916595" y="732448"/>
                  </a:lnTo>
                  <a:lnTo>
                    <a:pt x="2864108" y="743172"/>
                  </a:lnTo>
                  <a:lnTo>
                    <a:pt x="2809864" y="753403"/>
                  </a:lnTo>
                  <a:lnTo>
                    <a:pt x="2753924" y="763127"/>
                  </a:lnTo>
                  <a:lnTo>
                    <a:pt x="2696348" y="772328"/>
                  </a:lnTo>
                  <a:lnTo>
                    <a:pt x="2637197" y="780993"/>
                  </a:lnTo>
                  <a:lnTo>
                    <a:pt x="2576532" y="789107"/>
                  </a:lnTo>
                  <a:lnTo>
                    <a:pt x="2514414" y="796655"/>
                  </a:lnTo>
                  <a:lnTo>
                    <a:pt x="2450904" y="803623"/>
                  </a:lnTo>
                  <a:lnTo>
                    <a:pt x="2386062" y="809996"/>
                  </a:lnTo>
                  <a:lnTo>
                    <a:pt x="2319949" y="815761"/>
                  </a:lnTo>
                  <a:lnTo>
                    <a:pt x="2252627" y="820901"/>
                  </a:lnTo>
                  <a:lnTo>
                    <a:pt x="2184155" y="825403"/>
                  </a:lnTo>
                  <a:lnTo>
                    <a:pt x="2114595" y="829253"/>
                  </a:lnTo>
                  <a:lnTo>
                    <a:pt x="2044008" y="832435"/>
                  </a:lnTo>
                  <a:lnTo>
                    <a:pt x="1972454" y="834935"/>
                  </a:lnTo>
                  <a:lnTo>
                    <a:pt x="1899994" y="836739"/>
                  </a:lnTo>
                  <a:lnTo>
                    <a:pt x="1826689" y="837832"/>
                  </a:lnTo>
                  <a:lnTo>
                    <a:pt x="1752599" y="838200"/>
                  </a:lnTo>
                  <a:lnTo>
                    <a:pt x="1678510" y="837832"/>
                  </a:lnTo>
                  <a:lnTo>
                    <a:pt x="1605205" y="836739"/>
                  </a:lnTo>
                  <a:lnTo>
                    <a:pt x="1532745" y="834935"/>
                  </a:lnTo>
                  <a:lnTo>
                    <a:pt x="1461191" y="832435"/>
                  </a:lnTo>
                  <a:lnTo>
                    <a:pt x="1390604" y="829253"/>
                  </a:lnTo>
                  <a:lnTo>
                    <a:pt x="1321044" y="825403"/>
                  </a:lnTo>
                  <a:lnTo>
                    <a:pt x="1252572" y="820901"/>
                  </a:lnTo>
                  <a:lnTo>
                    <a:pt x="1185250" y="815761"/>
                  </a:lnTo>
                  <a:lnTo>
                    <a:pt x="1119137" y="809996"/>
                  </a:lnTo>
                  <a:lnTo>
                    <a:pt x="1054295" y="803623"/>
                  </a:lnTo>
                  <a:lnTo>
                    <a:pt x="990785" y="796655"/>
                  </a:lnTo>
                  <a:lnTo>
                    <a:pt x="928667" y="789107"/>
                  </a:lnTo>
                  <a:lnTo>
                    <a:pt x="868002" y="780993"/>
                  </a:lnTo>
                  <a:lnTo>
                    <a:pt x="808851" y="772328"/>
                  </a:lnTo>
                  <a:lnTo>
                    <a:pt x="751275" y="763127"/>
                  </a:lnTo>
                  <a:lnTo>
                    <a:pt x="695335" y="753403"/>
                  </a:lnTo>
                  <a:lnTo>
                    <a:pt x="641091" y="743172"/>
                  </a:lnTo>
                  <a:lnTo>
                    <a:pt x="588604" y="732448"/>
                  </a:lnTo>
                  <a:lnTo>
                    <a:pt x="537935" y="721246"/>
                  </a:lnTo>
                  <a:lnTo>
                    <a:pt x="489145" y="709580"/>
                  </a:lnTo>
                  <a:lnTo>
                    <a:pt x="442295" y="697464"/>
                  </a:lnTo>
                  <a:lnTo>
                    <a:pt x="397445" y="684913"/>
                  </a:lnTo>
                  <a:lnTo>
                    <a:pt x="354657" y="671943"/>
                  </a:lnTo>
                  <a:lnTo>
                    <a:pt x="313991" y="658566"/>
                  </a:lnTo>
                  <a:lnTo>
                    <a:pt x="275507" y="644798"/>
                  </a:lnTo>
                  <a:lnTo>
                    <a:pt x="239268" y="630653"/>
                  </a:lnTo>
                  <a:lnTo>
                    <a:pt x="173762" y="601292"/>
                  </a:lnTo>
                  <a:lnTo>
                    <a:pt x="117962" y="570598"/>
                  </a:lnTo>
                  <a:lnTo>
                    <a:pt x="72353" y="538687"/>
                  </a:lnTo>
                  <a:lnTo>
                    <a:pt x="37421" y="505677"/>
                  </a:lnTo>
                  <a:lnTo>
                    <a:pt x="13654" y="471682"/>
                  </a:lnTo>
                  <a:lnTo>
                    <a:pt x="0" y="419100"/>
                  </a:lnTo>
                  <a:close/>
                </a:path>
              </a:pathLst>
            </a:custGeom>
            <a:ln w="25908">
              <a:solidFill>
                <a:srgbClr val="385D89"/>
              </a:solidFill>
            </a:ln>
          </p:spPr>
          <p:txBody>
            <a:bodyPr wrap="square" lIns="0" tIns="0" rIns="0" bIns="0" rtlCol="0"/>
            <a:lstStyle/>
            <a:p>
              <a:endParaRPr/>
            </a:p>
          </p:txBody>
        </p:sp>
      </p:grpSp>
      <p:sp>
        <p:nvSpPr>
          <p:cNvPr id="11" name="object 11"/>
          <p:cNvSpPr txBox="1"/>
          <p:nvPr/>
        </p:nvSpPr>
        <p:spPr>
          <a:xfrm>
            <a:off x="5831204" y="2845434"/>
            <a:ext cx="2802001" cy="289823"/>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rlito"/>
                <a:cs typeface="Carlito"/>
              </a:rPr>
              <a:t>Position </a:t>
            </a:r>
            <a:r>
              <a:rPr sz="1800" spc="-5" dirty="0">
                <a:solidFill>
                  <a:srgbClr val="FFFFFF"/>
                </a:solidFill>
                <a:latin typeface="Carlito"/>
                <a:cs typeface="Carlito"/>
              </a:rPr>
              <a:t>of </a:t>
            </a:r>
            <a:r>
              <a:rPr sz="1800" dirty="0">
                <a:solidFill>
                  <a:srgbClr val="FFFFFF"/>
                </a:solidFill>
                <a:latin typeface="Carlito"/>
                <a:cs typeface="Carlito"/>
              </a:rPr>
              <a:t>heart</a:t>
            </a:r>
            <a:r>
              <a:rPr sz="1800" spc="-40" dirty="0">
                <a:solidFill>
                  <a:srgbClr val="FFFFFF"/>
                </a:solidFill>
                <a:latin typeface="Carlito"/>
                <a:cs typeface="Carlito"/>
              </a:rPr>
              <a:t> </a:t>
            </a:r>
            <a:r>
              <a:rPr sz="1800" spc="-15" dirty="0">
                <a:solidFill>
                  <a:srgbClr val="FFFFFF"/>
                </a:solidFill>
                <a:latin typeface="Carlito"/>
                <a:cs typeface="Carlito"/>
              </a:rPr>
              <a:t>failure</a:t>
            </a:r>
            <a:endParaRPr sz="1800" dirty="0">
              <a:latin typeface="Carlito"/>
              <a:cs typeface="Carlito"/>
            </a:endParaRPr>
          </a:p>
        </p:txBody>
      </p:sp>
      <p:grpSp>
        <p:nvGrpSpPr>
          <p:cNvPr id="12" name="object 12"/>
          <p:cNvGrpSpPr/>
          <p:nvPr/>
        </p:nvGrpSpPr>
        <p:grpSpPr>
          <a:xfrm>
            <a:off x="2426144" y="368744"/>
            <a:ext cx="4674235" cy="1016635"/>
            <a:chOff x="2426144" y="368744"/>
            <a:chExt cx="4674235" cy="1016635"/>
          </a:xfrm>
        </p:grpSpPr>
        <p:sp>
          <p:nvSpPr>
            <p:cNvPr id="13" name="object 13"/>
            <p:cNvSpPr/>
            <p:nvPr/>
          </p:nvSpPr>
          <p:spPr>
            <a:xfrm>
              <a:off x="2439162" y="381761"/>
              <a:ext cx="4648200" cy="990600"/>
            </a:xfrm>
            <a:custGeom>
              <a:avLst/>
              <a:gdLst/>
              <a:ahLst/>
              <a:cxnLst/>
              <a:rect l="l" t="t" r="r" b="b"/>
              <a:pathLst>
                <a:path w="4648200" h="990600">
                  <a:moveTo>
                    <a:pt x="2324100" y="0"/>
                  </a:moveTo>
                  <a:lnTo>
                    <a:pt x="2250322" y="244"/>
                  </a:lnTo>
                  <a:lnTo>
                    <a:pt x="2177117" y="974"/>
                  </a:lnTo>
                  <a:lnTo>
                    <a:pt x="2104520" y="2181"/>
                  </a:lnTo>
                  <a:lnTo>
                    <a:pt x="2032565" y="3858"/>
                  </a:lnTo>
                  <a:lnTo>
                    <a:pt x="1961285" y="5999"/>
                  </a:lnTo>
                  <a:lnTo>
                    <a:pt x="1890714" y="8595"/>
                  </a:lnTo>
                  <a:lnTo>
                    <a:pt x="1820887" y="11640"/>
                  </a:lnTo>
                  <a:lnTo>
                    <a:pt x="1751837" y="15126"/>
                  </a:lnTo>
                  <a:lnTo>
                    <a:pt x="1683600" y="19046"/>
                  </a:lnTo>
                  <a:lnTo>
                    <a:pt x="1616207" y="23393"/>
                  </a:lnTo>
                  <a:lnTo>
                    <a:pt x="1549695" y="28159"/>
                  </a:lnTo>
                  <a:lnTo>
                    <a:pt x="1484096" y="33337"/>
                  </a:lnTo>
                  <a:lnTo>
                    <a:pt x="1419445" y="38921"/>
                  </a:lnTo>
                  <a:lnTo>
                    <a:pt x="1355775" y="44902"/>
                  </a:lnTo>
                  <a:lnTo>
                    <a:pt x="1293122" y="51274"/>
                  </a:lnTo>
                  <a:lnTo>
                    <a:pt x="1231518" y="58029"/>
                  </a:lnTo>
                  <a:lnTo>
                    <a:pt x="1170998" y="65161"/>
                  </a:lnTo>
                  <a:lnTo>
                    <a:pt x="1111595" y="72661"/>
                  </a:lnTo>
                  <a:lnTo>
                    <a:pt x="1053345" y="80522"/>
                  </a:lnTo>
                  <a:lnTo>
                    <a:pt x="996281" y="88738"/>
                  </a:lnTo>
                  <a:lnTo>
                    <a:pt x="940436" y="97300"/>
                  </a:lnTo>
                  <a:lnTo>
                    <a:pt x="885846" y="106203"/>
                  </a:lnTo>
                  <a:lnTo>
                    <a:pt x="832543" y="115438"/>
                  </a:lnTo>
                  <a:lnTo>
                    <a:pt x="780563" y="124998"/>
                  </a:lnTo>
                  <a:lnTo>
                    <a:pt x="729938" y="134876"/>
                  </a:lnTo>
                  <a:lnTo>
                    <a:pt x="680704" y="145065"/>
                  </a:lnTo>
                  <a:lnTo>
                    <a:pt x="632893" y="155558"/>
                  </a:lnTo>
                  <a:lnTo>
                    <a:pt x="586541" y="166346"/>
                  </a:lnTo>
                  <a:lnTo>
                    <a:pt x="541681" y="177424"/>
                  </a:lnTo>
                  <a:lnTo>
                    <a:pt x="498347" y="188784"/>
                  </a:lnTo>
                  <a:lnTo>
                    <a:pt x="456574" y="200418"/>
                  </a:lnTo>
                  <a:lnTo>
                    <a:pt x="416394" y="212319"/>
                  </a:lnTo>
                  <a:lnTo>
                    <a:pt x="377843" y="224480"/>
                  </a:lnTo>
                  <a:lnTo>
                    <a:pt x="340954" y="236894"/>
                  </a:lnTo>
                  <a:lnTo>
                    <a:pt x="272300" y="262451"/>
                  </a:lnTo>
                  <a:lnTo>
                    <a:pt x="210702" y="288933"/>
                  </a:lnTo>
                  <a:lnTo>
                    <a:pt x="156435" y="316280"/>
                  </a:lnTo>
                  <a:lnTo>
                    <a:pt x="109769" y="344435"/>
                  </a:lnTo>
                  <a:lnTo>
                    <a:pt x="70978" y="373340"/>
                  </a:lnTo>
                  <a:lnTo>
                    <a:pt x="40333" y="402937"/>
                  </a:lnTo>
                  <a:lnTo>
                    <a:pt x="10236" y="448503"/>
                  </a:lnTo>
                  <a:lnTo>
                    <a:pt x="0" y="495300"/>
                  </a:lnTo>
                  <a:lnTo>
                    <a:pt x="1148" y="511023"/>
                  </a:lnTo>
                  <a:lnTo>
                    <a:pt x="18107" y="557431"/>
                  </a:lnTo>
                  <a:lnTo>
                    <a:pt x="54620" y="602543"/>
                  </a:lnTo>
                  <a:lnTo>
                    <a:pt x="89373" y="631802"/>
                  </a:lnTo>
                  <a:lnTo>
                    <a:pt x="132135" y="660339"/>
                  </a:lnTo>
                  <a:lnTo>
                    <a:pt x="182635" y="688097"/>
                  </a:lnTo>
                  <a:lnTo>
                    <a:pt x="240602" y="715019"/>
                  </a:lnTo>
                  <a:lnTo>
                    <a:pt x="305762" y="741045"/>
                  </a:lnTo>
                  <a:lnTo>
                    <a:pt x="377843" y="766119"/>
                  </a:lnTo>
                  <a:lnTo>
                    <a:pt x="416394" y="778280"/>
                  </a:lnTo>
                  <a:lnTo>
                    <a:pt x="456574" y="790181"/>
                  </a:lnTo>
                  <a:lnTo>
                    <a:pt x="498347" y="801815"/>
                  </a:lnTo>
                  <a:lnTo>
                    <a:pt x="541681" y="813175"/>
                  </a:lnTo>
                  <a:lnTo>
                    <a:pt x="586541" y="824253"/>
                  </a:lnTo>
                  <a:lnTo>
                    <a:pt x="632893" y="835041"/>
                  </a:lnTo>
                  <a:lnTo>
                    <a:pt x="680704" y="845534"/>
                  </a:lnTo>
                  <a:lnTo>
                    <a:pt x="729938" y="855723"/>
                  </a:lnTo>
                  <a:lnTo>
                    <a:pt x="780563" y="865601"/>
                  </a:lnTo>
                  <a:lnTo>
                    <a:pt x="832543" y="875161"/>
                  </a:lnTo>
                  <a:lnTo>
                    <a:pt x="885846" y="884396"/>
                  </a:lnTo>
                  <a:lnTo>
                    <a:pt x="940436" y="893299"/>
                  </a:lnTo>
                  <a:lnTo>
                    <a:pt x="996281" y="901861"/>
                  </a:lnTo>
                  <a:lnTo>
                    <a:pt x="1053345" y="910077"/>
                  </a:lnTo>
                  <a:lnTo>
                    <a:pt x="1111595" y="917938"/>
                  </a:lnTo>
                  <a:lnTo>
                    <a:pt x="1170998" y="925438"/>
                  </a:lnTo>
                  <a:lnTo>
                    <a:pt x="1231518" y="932570"/>
                  </a:lnTo>
                  <a:lnTo>
                    <a:pt x="1293122" y="939325"/>
                  </a:lnTo>
                  <a:lnTo>
                    <a:pt x="1355775" y="945697"/>
                  </a:lnTo>
                  <a:lnTo>
                    <a:pt x="1419445" y="951678"/>
                  </a:lnTo>
                  <a:lnTo>
                    <a:pt x="1484096" y="957262"/>
                  </a:lnTo>
                  <a:lnTo>
                    <a:pt x="1549695" y="962440"/>
                  </a:lnTo>
                  <a:lnTo>
                    <a:pt x="1616207" y="967206"/>
                  </a:lnTo>
                  <a:lnTo>
                    <a:pt x="1683600" y="971553"/>
                  </a:lnTo>
                  <a:lnTo>
                    <a:pt x="1751838" y="975473"/>
                  </a:lnTo>
                  <a:lnTo>
                    <a:pt x="1820887" y="978959"/>
                  </a:lnTo>
                  <a:lnTo>
                    <a:pt x="1890714" y="982004"/>
                  </a:lnTo>
                  <a:lnTo>
                    <a:pt x="1961285" y="984600"/>
                  </a:lnTo>
                  <a:lnTo>
                    <a:pt x="2032565" y="986741"/>
                  </a:lnTo>
                  <a:lnTo>
                    <a:pt x="2104520" y="988418"/>
                  </a:lnTo>
                  <a:lnTo>
                    <a:pt x="2177117" y="989625"/>
                  </a:lnTo>
                  <a:lnTo>
                    <a:pt x="2250322" y="990355"/>
                  </a:lnTo>
                  <a:lnTo>
                    <a:pt x="2324100" y="990600"/>
                  </a:lnTo>
                  <a:lnTo>
                    <a:pt x="2397877" y="990355"/>
                  </a:lnTo>
                  <a:lnTo>
                    <a:pt x="2471082" y="989625"/>
                  </a:lnTo>
                  <a:lnTo>
                    <a:pt x="2543679" y="988418"/>
                  </a:lnTo>
                  <a:lnTo>
                    <a:pt x="2615634" y="986741"/>
                  </a:lnTo>
                  <a:lnTo>
                    <a:pt x="2686914" y="984600"/>
                  </a:lnTo>
                  <a:lnTo>
                    <a:pt x="2757485" y="982004"/>
                  </a:lnTo>
                  <a:lnTo>
                    <a:pt x="2827312" y="978959"/>
                  </a:lnTo>
                  <a:lnTo>
                    <a:pt x="2896361" y="975473"/>
                  </a:lnTo>
                  <a:lnTo>
                    <a:pt x="2964599" y="971553"/>
                  </a:lnTo>
                  <a:lnTo>
                    <a:pt x="3031992" y="967206"/>
                  </a:lnTo>
                  <a:lnTo>
                    <a:pt x="3098504" y="962440"/>
                  </a:lnTo>
                  <a:lnTo>
                    <a:pt x="3164103" y="957262"/>
                  </a:lnTo>
                  <a:lnTo>
                    <a:pt x="3228754" y="951678"/>
                  </a:lnTo>
                  <a:lnTo>
                    <a:pt x="3292424" y="945697"/>
                  </a:lnTo>
                  <a:lnTo>
                    <a:pt x="3355077" y="939325"/>
                  </a:lnTo>
                  <a:lnTo>
                    <a:pt x="3416681" y="932570"/>
                  </a:lnTo>
                  <a:lnTo>
                    <a:pt x="3477201" y="925438"/>
                  </a:lnTo>
                  <a:lnTo>
                    <a:pt x="3536604" y="917938"/>
                  </a:lnTo>
                  <a:lnTo>
                    <a:pt x="3594854" y="910077"/>
                  </a:lnTo>
                  <a:lnTo>
                    <a:pt x="3651918" y="901861"/>
                  </a:lnTo>
                  <a:lnTo>
                    <a:pt x="3707763" y="893299"/>
                  </a:lnTo>
                  <a:lnTo>
                    <a:pt x="3762353" y="884396"/>
                  </a:lnTo>
                  <a:lnTo>
                    <a:pt x="3815656" y="875161"/>
                  </a:lnTo>
                  <a:lnTo>
                    <a:pt x="3867636" y="865601"/>
                  </a:lnTo>
                  <a:lnTo>
                    <a:pt x="3918261" y="855723"/>
                  </a:lnTo>
                  <a:lnTo>
                    <a:pt x="3967495" y="845534"/>
                  </a:lnTo>
                  <a:lnTo>
                    <a:pt x="4015306" y="835041"/>
                  </a:lnTo>
                  <a:lnTo>
                    <a:pt x="4061658" y="824253"/>
                  </a:lnTo>
                  <a:lnTo>
                    <a:pt x="4106518" y="813175"/>
                  </a:lnTo>
                  <a:lnTo>
                    <a:pt x="4149852" y="801815"/>
                  </a:lnTo>
                  <a:lnTo>
                    <a:pt x="4191625" y="790181"/>
                  </a:lnTo>
                  <a:lnTo>
                    <a:pt x="4231805" y="778280"/>
                  </a:lnTo>
                  <a:lnTo>
                    <a:pt x="4270356" y="766119"/>
                  </a:lnTo>
                  <a:lnTo>
                    <a:pt x="4307245" y="753705"/>
                  </a:lnTo>
                  <a:lnTo>
                    <a:pt x="4375899" y="728148"/>
                  </a:lnTo>
                  <a:lnTo>
                    <a:pt x="4437497" y="701666"/>
                  </a:lnTo>
                  <a:lnTo>
                    <a:pt x="4491764" y="674319"/>
                  </a:lnTo>
                  <a:lnTo>
                    <a:pt x="4538430" y="646164"/>
                  </a:lnTo>
                  <a:lnTo>
                    <a:pt x="4577221" y="617259"/>
                  </a:lnTo>
                  <a:lnTo>
                    <a:pt x="4607866" y="587662"/>
                  </a:lnTo>
                  <a:lnTo>
                    <a:pt x="4637963" y="542096"/>
                  </a:lnTo>
                  <a:lnTo>
                    <a:pt x="4648199" y="495300"/>
                  </a:lnTo>
                  <a:lnTo>
                    <a:pt x="4647051" y="479576"/>
                  </a:lnTo>
                  <a:lnTo>
                    <a:pt x="4630092" y="433168"/>
                  </a:lnTo>
                  <a:lnTo>
                    <a:pt x="4593579" y="388056"/>
                  </a:lnTo>
                  <a:lnTo>
                    <a:pt x="4558826" y="358797"/>
                  </a:lnTo>
                  <a:lnTo>
                    <a:pt x="4516064" y="330260"/>
                  </a:lnTo>
                  <a:lnTo>
                    <a:pt x="4465564" y="302502"/>
                  </a:lnTo>
                  <a:lnTo>
                    <a:pt x="4407597" y="275580"/>
                  </a:lnTo>
                  <a:lnTo>
                    <a:pt x="4342437" y="249554"/>
                  </a:lnTo>
                  <a:lnTo>
                    <a:pt x="4270356" y="224480"/>
                  </a:lnTo>
                  <a:lnTo>
                    <a:pt x="4231805" y="212319"/>
                  </a:lnTo>
                  <a:lnTo>
                    <a:pt x="4191625" y="200418"/>
                  </a:lnTo>
                  <a:lnTo>
                    <a:pt x="4149852" y="188784"/>
                  </a:lnTo>
                  <a:lnTo>
                    <a:pt x="4106518" y="177424"/>
                  </a:lnTo>
                  <a:lnTo>
                    <a:pt x="4061658" y="166346"/>
                  </a:lnTo>
                  <a:lnTo>
                    <a:pt x="4015306" y="155558"/>
                  </a:lnTo>
                  <a:lnTo>
                    <a:pt x="3967495" y="145065"/>
                  </a:lnTo>
                  <a:lnTo>
                    <a:pt x="3918261" y="134876"/>
                  </a:lnTo>
                  <a:lnTo>
                    <a:pt x="3867636" y="124998"/>
                  </a:lnTo>
                  <a:lnTo>
                    <a:pt x="3815656" y="115438"/>
                  </a:lnTo>
                  <a:lnTo>
                    <a:pt x="3762353" y="106203"/>
                  </a:lnTo>
                  <a:lnTo>
                    <a:pt x="3707763" y="97300"/>
                  </a:lnTo>
                  <a:lnTo>
                    <a:pt x="3651918" y="88738"/>
                  </a:lnTo>
                  <a:lnTo>
                    <a:pt x="3594854" y="80522"/>
                  </a:lnTo>
                  <a:lnTo>
                    <a:pt x="3536604" y="72661"/>
                  </a:lnTo>
                  <a:lnTo>
                    <a:pt x="3477201" y="65161"/>
                  </a:lnTo>
                  <a:lnTo>
                    <a:pt x="3416681" y="58029"/>
                  </a:lnTo>
                  <a:lnTo>
                    <a:pt x="3355077" y="51274"/>
                  </a:lnTo>
                  <a:lnTo>
                    <a:pt x="3292424" y="44902"/>
                  </a:lnTo>
                  <a:lnTo>
                    <a:pt x="3228754" y="38921"/>
                  </a:lnTo>
                  <a:lnTo>
                    <a:pt x="3164103" y="33337"/>
                  </a:lnTo>
                  <a:lnTo>
                    <a:pt x="3098504" y="28159"/>
                  </a:lnTo>
                  <a:lnTo>
                    <a:pt x="3031992" y="23393"/>
                  </a:lnTo>
                  <a:lnTo>
                    <a:pt x="2964599" y="19046"/>
                  </a:lnTo>
                  <a:lnTo>
                    <a:pt x="2896362" y="15126"/>
                  </a:lnTo>
                  <a:lnTo>
                    <a:pt x="2827312" y="11640"/>
                  </a:lnTo>
                  <a:lnTo>
                    <a:pt x="2757485" y="8595"/>
                  </a:lnTo>
                  <a:lnTo>
                    <a:pt x="2686914" y="5999"/>
                  </a:lnTo>
                  <a:lnTo>
                    <a:pt x="2615634" y="3858"/>
                  </a:lnTo>
                  <a:lnTo>
                    <a:pt x="2543679" y="2181"/>
                  </a:lnTo>
                  <a:lnTo>
                    <a:pt x="2471082" y="974"/>
                  </a:lnTo>
                  <a:lnTo>
                    <a:pt x="2397877" y="244"/>
                  </a:lnTo>
                  <a:lnTo>
                    <a:pt x="2324100" y="0"/>
                  </a:lnTo>
                  <a:close/>
                </a:path>
              </a:pathLst>
            </a:custGeom>
            <a:solidFill>
              <a:srgbClr val="4F81BC"/>
            </a:solidFill>
          </p:spPr>
          <p:txBody>
            <a:bodyPr wrap="square" lIns="0" tIns="0" rIns="0" bIns="0" rtlCol="0"/>
            <a:lstStyle/>
            <a:p>
              <a:endParaRPr/>
            </a:p>
          </p:txBody>
        </p:sp>
        <p:sp>
          <p:nvSpPr>
            <p:cNvPr id="14" name="object 14"/>
            <p:cNvSpPr/>
            <p:nvPr/>
          </p:nvSpPr>
          <p:spPr>
            <a:xfrm>
              <a:off x="2439162" y="381761"/>
              <a:ext cx="4648200" cy="990600"/>
            </a:xfrm>
            <a:custGeom>
              <a:avLst/>
              <a:gdLst/>
              <a:ahLst/>
              <a:cxnLst/>
              <a:rect l="l" t="t" r="r" b="b"/>
              <a:pathLst>
                <a:path w="4648200" h="990600">
                  <a:moveTo>
                    <a:pt x="0" y="495300"/>
                  </a:moveTo>
                  <a:lnTo>
                    <a:pt x="10236" y="448503"/>
                  </a:lnTo>
                  <a:lnTo>
                    <a:pt x="40333" y="402937"/>
                  </a:lnTo>
                  <a:lnTo>
                    <a:pt x="70978" y="373340"/>
                  </a:lnTo>
                  <a:lnTo>
                    <a:pt x="109769" y="344435"/>
                  </a:lnTo>
                  <a:lnTo>
                    <a:pt x="156435" y="316280"/>
                  </a:lnTo>
                  <a:lnTo>
                    <a:pt x="210702" y="288933"/>
                  </a:lnTo>
                  <a:lnTo>
                    <a:pt x="272300" y="262451"/>
                  </a:lnTo>
                  <a:lnTo>
                    <a:pt x="340954" y="236894"/>
                  </a:lnTo>
                  <a:lnTo>
                    <a:pt x="377843" y="224480"/>
                  </a:lnTo>
                  <a:lnTo>
                    <a:pt x="416394" y="212319"/>
                  </a:lnTo>
                  <a:lnTo>
                    <a:pt x="456574" y="200418"/>
                  </a:lnTo>
                  <a:lnTo>
                    <a:pt x="498347" y="188784"/>
                  </a:lnTo>
                  <a:lnTo>
                    <a:pt x="541681" y="177424"/>
                  </a:lnTo>
                  <a:lnTo>
                    <a:pt x="586541" y="166346"/>
                  </a:lnTo>
                  <a:lnTo>
                    <a:pt x="632893" y="155558"/>
                  </a:lnTo>
                  <a:lnTo>
                    <a:pt x="680704" y="145065"/>
                  </a:lnTo>
                  <a:lnTo>
                    <a:pt x="729938" y="134876"/>
                  </a:lnTo>
                  <a:lnTo>
                    <a:pt x="780563" y="124998"/>
                  </a:lnTo>
                  <a:lnTo>
                    <a:pt x="832543" y="115438"/>
                  </a:lnTo>
                  <a:lnTo>
                    <a:pt x="885846" y="106203"/>
                  </a:lnTo>
                  <a:lnTo>
                    <a:pt x="940436" y="97300"/>
                  </a:lnTo>
                  <a:lnTo>
                    <a:pt x="996281" y="88738"/>
                  </a:lnTo>
                  <a:lnTo>
                    <a:pt x="1053345" y="80522"/>
                  </a:lnTo>
                  <a:lnTo>
                    <a:pt x="1111595" y="72661"/>
                  </a:lnTo>
                  <a:lnTo>
                    <a:pt x="1170998" y="65161"/>
                  </a:lnTo>
                  <a:lnTo>
                    <a:pt x="1231518" y="58029"/>
                  </a:lnTo>
                  <a:lnTo>
                    <a:pt x="1293122" y="51274"/>
                  </a:lnTo>
                  <a:lnTo>
                    <a:pt x="1355775" y="44902"/>
                  </a:lnTo>
                  <a:lnTo>
                    <a:pt x="1419445" y="38921"/>
                  </a:lnTo>
                  <a:lnTo>
                    <a:pt x="1484096" y="33337"/>
                  </a:lnTo>
                  <a:lnTo>
                    <a:pt x="1549695" y="28159"/>
                  </a:lnTo>
                  <a:lnTo>
                    <a:pt x="1616207" y="23393"/>
                  </a:lnTo>
                  <a:lnTo>
                    <a:pt x="1683600" y="19046"/>
                  </a:lnTo>
                  <a:lnTo>
                    <a:pt x="1751837" y="15126"/>
                  </a:lnTo>
                  <a:lnTo>
                    <a:pt x="1820887" y="11640"/>
                  </a:lnTo>
                  <a:lnTo>
                    <a:pt x="1890714" y="8595"/>
                  </a:lnTo>
                  <a:lnTo>
                    <a:pt x="1961285" y="5999"/>
                  </a:lnTo>
                  <a:lnTo>
                    <a:pt x="2032565" y="3858"/>
                  </a:lnTo>
                  <a:lnTo>
                    <a:pt x="2104520" y="2181"/>
                  </a:lnTo>
                  <a:lnTo>
                    <a:pt x="2177117" y="974"/>
                  </a:lnTo>
                  <a:lnTo>
                    <a:pt x="2250322" y="244"/>
                  </a:lnTo>
                  <a:lnTo>
                    <a:pt x="2324100" y="0"/>
                  </a:lnTo>
                  <a:lnTo>
                    <a:pt x="2397877" y="244"/>
                  </a:lnTo>
                  <a:lnTo>
                    <a:pt x="2471082" y="974"/>
                  </a:lnTo>
                  <a:lnTo>
                    <a:pt x="2543679" y="2181"/>
                  </a:lnTo>
                  <a:lnTo>
                    <a:pt x="2615634" y="3858"/>
                  </a:lnTo>
                  <a:lnTo>
                    <a:pt x="2686914" y="5999"/>
                  </a:lnTo>
                  <a:lnTo>
                    <a:pt x="2757485" y="8595"/>
                  </a:lnTo>
                  <a:lnTo>
                    <a:pt x="2827312" y="11640"/>
                  </a:lnTo>
                  <a:lnTo>
                    <a:pt x="2896362" y="15126"/>
                  </a:lnTo>
                  <a:lnTo>
                    <a:pt x="2964599" y="19046"/>
                  </a:lnTo>
                  <a:lnTo>
                    <a:pt x="3031992" y="23393"/>
                  </a:lnTo>
                  <a:lnTo>
                    <a:pt x="3098504" y="28159"/>
                  </a:lnTo>
                  <a:lnTo>
                    <a:pt x="3164103" y="33337"/>
                  </a:lnTo>
                  <a:lnTo>
                    <a:pt x="3228754" y="38921"/>
                  </a:lnTo>
                  <a:lnTo>
                    <a:pt x="3292424" y="44902"/>
                  </a:lnTo>
                  <a:lnTo>
                    <a:pt x="3355077" y="51274"/>
                  </a:lnTo>
                  <a:lnTo>
                    <a:pt x="3416681" y="58029"/>
                  </a:lnTo>
                  <a:lnTo>
                    <a:pt x="3477201" y="65161"/>
                  </a:lnTo>
                  <a:lnTo>
                    <a:pt x="3536604" y="72661"/>
                  </a:lnTo>
                  <a:lnTo>
                    <a:pt x="3594854" y="80522"/>
                  </a:lnTo>
                  <a:lnTo>
                    <a:pt x="3651918" y="88738"/>
                  </a:lnTo>
                  <a:lnTo>
                    <a:pt x="3707763" y="97300"/>
                  </a:lnTo>
                  <a:lnTo>
                    <a:pt x="3762353" y="106203"/>
                  </a:lnTo>
                  <a:lnTo>
                    <a:pt x="3815656" y="115438"/>
                  </a:lnTo>
                  <a:lnTo>
                    <a:pt x="3867636" y="124998"/>
                  </a:lnTo>
                  <a:lnTo>
                    <a:pt x="3918261" y="134876"/>
                  </a:lnTo>
                  <a:lnTo>
                    <a:pt x="3967495" y="145065"/>
                  </a:lnTo>
                  <a:lnTo>
                    <a:pt x="4015306" y="155558"/>
                  </a:lnTo>
                  <a:lnTo>
                    <a:pt x="4061658" y="166346"/>
                  </a:lnTo>
                  <a:lnTo>
                    <a:pt x="4106518" y="177424"/>
                  </a:lnTo>
                  <a:lnTo>
                    <a:pt x="4149852" y="188784"/>
                  </a:lnTo>
                  <a:lnTo>
                    <a:pt x="4191625" y="200418"/>
                  </a:lnTo>
                  <a:lnTo>
                    <a:pt x="4231805" y="212319"/>
                  </a:lnTo>
                  <a:lnTo>
                    <a:pt x="4270356" y="224480"/>
                  </a:lnTo>
                  <a:lnTo>
                    <a:pt x="4307245" y="236894"/>
                  </a:lnTo>
                  <a:lnTo>
                    <a:pt x="4375899" y="262451"/>
                  </a:lnTo>
                  <a:lnTo>
                    <a:pt x="4437497" y="288933"/>
                  </a:lnTo>
                  <a:lnTo>
                    <a:pt x="4491764" y="316280"/>
                  </a:lnTo>
                  <a:lnTo>
                    <a:pt x="4538430" y="344435"/>
                  </a:lnTo>
                  <a:lnTo>
                    <a:pt x="4577221" y="373340"/>
                  </a:lnTo>
                  <a:lnTo>
                    <a:pt x="4607866" y="402937"/>
                  </a:lnTo>
                  <a:lnTo>
                    <a:pt x="4637963" y="448503"/>
                  </a:lnTo>
                  <a:lnTo>
                    <a:pt x="4648199" y="495300"/>
                  </a:lnTo>
                  <a:lnTo>
                    <a:pt x="4647051" y="511023"/>
                  </a:lnTo>
                  <a:lnTo>
                    <a:pt x="4630092" y="557431"/>
                  </a:lnTo>
                  <a:lnTo>
                    <a:pt x="4593579" y="602543"/>
                  </a:lnTo>
                  <a:lnTo>
                    <a:pt x="4558826" y="631802"/>
                  </a:lnTo>
                  <a:lnTo>
                    <a:pt x="4516064" y="660339"/>
                  </a:lnTo>
                  <a:lnTo>
                    <a:pt x="4465564" y="688097"/>
                  </a:lnTo>
                  <a:lnTo>
                    <a:pt x="4407597" y="715019"/>
                  </a:lnTo>
                  <a:lnTo>
                    <a:pt x="4342437" y="741045"/>
                  </a:lnTo>
                  <a:lnTo>
                    <a:pt x="4270356" y="766119"/>
                  </a:lnTo>
                  <a:lnTo>
                    <a:pt x="4231805" y="778280"/>
                  </a:lnTo>
                  <a:lnTo>
                    <a:pt x="4191625" y="790181"/>
                  </a:lnTo>
                  <a:lnTo>
                    <a:pt x="4149852" y="801815"/>
                  </a:lnTo>
                  <a:lnTo>
                    <a:pt x="4106518" y="813175"/>
                  </a:lnTo>
                  <a:lnTo>
                    <a:pt x="4061658" y="824253"/>
                  </a:lnTo>
                  <a:lnTo>
                    <a:pt x="4015306" y="835041"/>
                  </a:lnTo>
                  <a:lnTo>
                    <a:pt x="3967495" y="845534"/>
                  </a:lnTo>
                  <a:lnTo>
                    <a:pt x="3918261" y="855723"/>
                  </a:lnTo>
                  <a:lnTo>
                    <a:pt x="3867636" y="865601"/>
                  </a:lnTo>
                  <a:lnTo>
                    <a:pt x="3815656" y="875161"/>
                  </a:lnTo>
                  <a:lnTo>
                    <a:pt x="3762353" y="884396"/>
                  </a:lnTo>
                  <a:lnTo>
                    <a:pt x="3707763" y="893299"/>
                  </a:lnTo>
                  <a:lnTo>
                    <a:pt x="3651918" y="901861"/>
                  </a:lnTo>
                  <a:lnTo>
                    <a:pt x="3594854" y="910077"/>
                  </a:lnTo>
                  <a:lnTo>
                    <a:pt x="3536604" y="917938"/>
                  </a:lnTo>
                  <a:lnTo>
                    <a:pt x="3477201" y="925438"/>
                  </a:lnTo>
                  <a:lnTo>
                    <a:pt x="3416681" y="932570"/>
                  </a:lnTo>
                  <a:lnTo>
                    <a:pt x="3355077" y="939325"/>
                  </a:lnTo>
                  <a:lnTo>
                    <a:pt x="3292424" y="945697"/>
                  </a:lnTo>
                  <a:lnTo>
                    <a:pt x="3228754" y="951678"/>
                  </a:lnTo>
                  <a:lnTo>
                    <a:pt x="3164103" y="957262"/>
                  </a:lnTo>
                  <a:lnTo>
                    <a:pt x="3098504" y="962440"/>
                  </a:lnTo>
                  <a:lnTo>
                    <a:pt x="3031992" y="967206"/>
                  </a:lnTo>
                  <a:lnTo>
                    <a:pt x="2964599" y="971553"/>
                  </a:lnTo>
                  <a:lnTo>
                    <a:pt x="2896361" y="975473"/>
                  </a:lnTo>
                  <a:lnTo>
                    <a:pt x="2827312" y="978959"/>
                  </a:lnTo>
                  <a:lnTo>
                    <a:pt x="2757485" y="982004"/>
                  </a:lnTo>
                  <a:lnTo>
                    <a:pt x="2686914" y="984600"/>
                  </a:lnTo>
                  <a:lnTo>
                    <a:pt x="2615634" y="986741"/>
                  </a:lnTo>
                  <a:lnTo>
                    <a:pt x="2543679" y="988418"/>
                  </a:lnTo>
                  <a:lnTo>
                    <a:pt x="2471082" y="989625"/>
                  </a:lnTo>
                  <a:lnTo>
                    <a:pt x="2397877" y="990355"/>
                  </a:lnTo>
                  <a:lnTo>
                    <a:pt x="2324100" y="990600"/>
                  </a:lnTo>
                  <a:lnTo>
                    <a:pt x="2250322" y="990355"/>
                  </a:lnTo>
                  <a:lnTo>
                    <a:pt x="2177117" y="989625"/>
                  </a:lnTo>
                  <a:lnTo>
                    <a:pt x="2104520" y="988418"/>
                  </a:lnTo>
                  <a:lnTo>
                    <a:pt x="2032565" y="986741"/>
                  </a:lnTo>
                  <a:lnTo>
                    <a:pt x="1961285" y="984600"/>
                  </a:lnTo>
                  <a:lnTo>
                    <a:pt x="1890714" y="982004"/>
                  </a:lnTo>
                  <a:lnTo>
                    <a:pt x="1820887" y="978959"/>
                  </a:lnTo>
                  <a:lnTo>
                    <a:pt x="1751838" y="975473"/>
                  </a:lnTo>
                  <a:lnTo>
                    <a:pt x="1683600" y="971553"/>
                  </a:lnTo>
                  <a:lnTo>
                    <a:pt x="1616207" y="967206"/>
                  </a:lnTo>
                  <a:lnTo>
                    <a:pt x="1549695" y="962440"/>
                  </a:lnTo>
                  <a:lnTo>
                    <a:pt x="1484096" y="957262"/>
                  </a:lnTo>
                  <a:lnTo>
                    <a:pt x="1419445" y="951678"/>
                  </a:lnTo>
                  <a:lnTo>
                    <a:pt x="1355775" y="945697"/>
                  </a:lnTo>
                  <a:lnTo>
                    <a:pt x="1293122" y="939325"/>
                  </a:lnTo>
                  <a:lnTo>
                    <a:pt x="1231518" y="932570"/>
                  </a:lnTo>
                  <a:lnTo>
                    <a:pt x="1170998" y="925438"/>
                  </a:lnTo>
                  <a:lnTo>
                    <a:pt x="1111595" y="917938"/>
                  </a:lnTo>
                  <a:lnTo>
                    <a:pt x="1053345" y="910077"/>
                  </a:lnTo>
                  <a:lnTo>
                    <a:pt x="996281" y="901861"/>
                  </a:lnTo>
                  <a:lnTo>
                    <a:pt x="940436" y="893299"/>
                  </a:lnTo>
                  <a:lnTo>
                    <a:pt x="885846" y="884396"/>
                  </a:lnTo>
                  <a:lnTo>
                    <a:pt x="832543" y="875161"/>
                  </a:lnTo>
                  <a:lnTo>
                    <a:pt x="780563" y="865601"/>
                  </a:lnTo>
                  <a:lnTo>
                    <a:pt x="729938" y="855723"/>
                  </a:lnTo>
                  <a:lnTo>
                    <a:pt x="680704" y="845534"/>
                  </a:lnTo>
                  <a:lnTo>
                    <a:pt x="632893" y="835041"/>
                  </a:lnTo>
                  <a:lnTo>
                    <a:pt x="586541" y="824253"/>
                  </a:lnTo>
                  <a:lnTo>
                    <a:pt x="541681" y="813175"/>
                  </a:lnTo>
                  <a:lnTo>
                    <a:pt x="498347" y="801815"/>
                  </a:lnTo>
                  <a:lnTo>
                    <a:pt x="456574" y="790181"/>
                  </a:lnTo>
                  <a:lnTo>
                    <a:pt x="416394" y="778280"/>
                  </a:lnTo>
                  <a:lnTo>
                    <a:pt x="377843" y="766119"/>
                  </a:lnTo>
                  <a:lnTo>
                    <a:pt x="340954" y="753705"/>
                  </a:lnTo>
                  <a:lnTo>
                    <a:pt x="272300" y="728148"/>
                  </a:lnTo>
                  <a:lnTo>
                    <a:pt x="210702" y="701666"/>
                  </a:lnTo>
                  <a:lnTo>
                    <a:pt x="156435" y="674319"/>
                  </a:lnTo>
                  <a:lnTo>
                    <a:pt x="109769" y="646164"/>
                  </a:lnTo>
                  <a:lnTo>
                    <a:pt x="70978" y="617259"/>
                  </a:lnTo>
                  <a:lnTo>
                    <a:pt x="40333" y="587662"/>
                  </a:lnTo>
                  <a:lnTo>
                    <a:pt x="10236" y="542096"/>
                  </a:lnTo>
                  <a:lnTo>
                    <a:pt x="0" y="495300"/>
                  </a:lnTo>
                  <a:close/>
                </a:path>
              </a:pathLst>
            </a:custGeom>
            <a:ln w="25908">
              <a:solidFill>
                <a:srgbClr val="385D89"/>
              </a:solidFill>
            </a:ln>
          </p:spPr>
          <p:txBody>
            <a:bodyPr wrap="square" lIns="0" tIns="0" rIns="0" bIns="0" rtlCol="0"/>
            <a:lstStyle/>
            <a:p>
              <a:endParaRPr/>
            </a:p>
          </p:txBody>
        </p:sp>
      </p:grpSp>
      <p:sp>
        <p:nvSpPr>
          <p:cNvPr id="15" name="object 15"/>
          <p:cNvSpPr txBox="1"/>
          <p:nvPr/>
        </p:nvSpPr>
        <p:spPr>
          <a:xfrm>
            <a:off x="3410458" y="661161"/>
            <a:ext cx="2702560"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FFFF"/>
                </a:solidFill>
                <a:latin typeface="Carlito"/>
                <a:cs typeface="Carlito"/>
              </a:rPr>
              <a:t>Congestive </a:t>
            </a:r>
            <a:r>
              <a:rPr sz="2000" spc="-5" dirty="0">
                <a:solidFill>
                  <a:srgbClr val="FFFFFF"/>
                </a:solidFill>
                <a:latin typeface="Carlito"/>
                <a:cs typeface="Carlito"/>
              </a:rPr>
              <a:t>heart</a:t>
            </a:r>
            <a:r>
              <a:rPr sz="2000" spc="-155" dirty="0">
                <a:solidFill>
                  <a:srgbClr val="FFFFFF"/>
                </a:solidFill>
                <a:latin typeface="Carlito"/>
                <a:cs typeface="Carlito"/>
              </a:rPr>
              <a:t> </a:t>
            </a:r>
            <a:r>
              <a:rPr sz="2000" spc="-10" dirty="0">
                <a:solidFill>
                  <a:srgbClr val="FFFFFF"/>
                </a:solidFill>
                <a:latin typeface="Carlito"/>
                <a:cs typeface="Carlito"/>
              </a:rPr>
              <a:t>failure</a:t>
            </a:r>
            <a:endParaRPr sz="2000">
              <a:latin typeface="Carlito"/>
              <a:cs typeface="Carlito"/>
            </a:endParaRPr>
          </a:p>
        </p:txBody>
      </p:sp>
      <p:grpSp>
        <p:nvGrpSpPr>
          <p:cNvPr id="16" name="object 16"/>
          <p:cNvGrpSpPr/>
          <p:nvPr/>
        </p:nvGrpSpPr>
        <p:grpSpPr>
          <a:xfrm>
            <a:off x="2426144" y="4102544"/>
            <a:ext cx="1931035" cy="1169035"/>
            <a:chOff x="2426144" y="4102544"/>
            <a:chExt cx="1931035" cy="1169035"/>
          </a:xfrm>
        </p:grpSpPr>
        <p:sp>
          <p:nvSpPr>
            <p:cNvPr id="17" name="object 17"/>
            <p:cNvSpPr/>
            <p:nvPr/>
          </p:nvSpPr>
          <p:spPr>
            <a:xfrm>
              <a:off x="2439162" y="4115562"/>
              <a:ext cx="1905000" cy="1143000"/>
            </a:xfrm>
            <a:custGeom>
              <a:avLst/>
              <a:gdLst/>
              <a:ahLst/>
              <a:cxnLst/>
              <a:rect l="l" t="t" r="r" b="b"/>
              <a:pathLst>
                <a:path w="1905000" h="1143000">
                  <a:moveTo>
                    <a:pt x="952500" y="0"/>
                  </a:moveTo>
                  <a:lnTo>
                    <a:pt x="892264" y="1124"/>
                  </a:lnTo>
                  <a:lnTo>
                    <a:pt x="833023" y="4453"/>
                  </a:lnTo>
                  <a:lnTo>
                    <a:pt x="774890" y="9919"/>
                  </a:lnTo>
                  <a:lnTo>
                    <a:pt x="717975" y="17456"/>
                  </a:lnTo>
                  <a:lnTo>
                    <a:pt x="662390" y="26996"/>
                  </a:lnTo>
                  <a:lnTo>
                    <a:pt x="608247" y="38472"/>
                  </a:lnTo>
                  <a:lnTo>
                    <a:pt x="555657" y="51818"/>
                  </a:lnTo>
                  <a:lnTo>
                    <a:pt x="504732" y="66967"/>
                  </a:lnTo>
                  <a:lnTo>
                    <a:pt x="455584" y="83851"/>
                  </a:lnTo>
                  <a:lnTo>
                    <a:pt x="408323" y="102403"/>
                  </a:lnTo>
                  <a:lnTo>
                    <a:pt x="363063" y="122557"/>
                  </a:lnTo>
                  <a:lnTo>
                    <a:pt x="319913" y="144245"/>
                  </a:lnTo>
                  <a:lnTo>
                    <a:pt x="278987" y="167401"/>
                  </a:lnTo>
                  <a:lnTo>
                    <a:pt x="240395" y="191958"/>
                  </a:lnTo>
                  <a:lnTo>
                    <a:pt x="204249" y="217848"/>
                  </a:lnTo>
                  <a:lnTo>
                    <a:pt x="170660" y="245005"/>
                  </a:lnTo>
                  <a:lnTo>
                    <a:pt x="139741" y="273361"/>
                  </a:lnTo>
                  <a:lnTo>
                    <a:pt x="111603" y="302850"/>
                  </a:lnTo>
                  <a:lnTo>
                    <a:pt x="86357" y="333405"/>
                  </a:lnTo>
                  <a:lnTo>
                    <a:pt x="64116" y="364958"/>
                  </a:lnTo>
                  <a:lnTo>
                    <a:pt x="29091" y="430793"/>
                  </a:lnTo>
                  <a:lnTo>
                    <a:pt x="7421" y="499819"/>
                  </a:lnTo>
                  <a:lnTo>
                    <a:pt x="0" y="571500"/>
                  </a:lnTo>
                  <a:lnTo>
                    <a:pt x="1874" y="607638"/>
                  </a:lnTo>
                  <a:lnTo>
                    <a:pt x="16531" y="678058"/>
                  </a:lnTo>
                  <a:lnTo>
                    <a:pt x="44990" y="745556"/>
                  </a:lnTo>
                  <a:lnTo>
                    <a:pt x="86357" y="809594"/>
                  </a:lnTo>
                  <a:lnTo>
                    <a:pt x="111603" y="840149"/>
                  </a:lnTo>
                  <a:lnTo>
                    <a:pt x="139741" y="869638"/>
                  </a:lnTo>
                  <a:lnTo>
                    <a:pt x="170660" y="897994"/>
                  </a:lnTo>
                  <a:lnTo>
                    <a:pt x="204249" y="925151"/>
                  </a:lnTo>
                  <a:lnTo>
                    <a:pt x="240395" y="951041"/>
                  </a:lnTo>
                  <a:lnTo>
                    <a:pt x="278987" y="975598"/>
                  </a:lnTo>
                  <a:lnTo>
                    <a:pt x="319913" y="998754"/>
                  </a:lnTo>
                  <a:lnTo>
                    <a:pt x="363063" y="1020442"/>
                  </a:lnTo>
                  <a:lnTo>
                    <a:pt x="408323" y="1040596"/>
                  </a:lnTo>
                  <a:lnTo>
                    <a:pt x="455584" y="1059148"/>
                  </a:lnTo>
                  <a:lnTo>
                    <a:pt x="504732" y="1076032"/>
                  </a:lnTo>
                  <a:lnTo>
                    <a:pt x="555657" y="1091181"/>
                  </a:lnTo>
                  <a:lnTo>
                    <a:pt x="608247" y="1104527"/>
                  </a:lnTo>
                  <a:lnTo>
                    <a:pt x="662390" y="1116003"/>
                  </a:lnTo>
                  <a:lnTo>
                    <a:pt x="717975" y="1125543"/>
                  </a:lnTo>
                  <a:lnTo>
                    <a:pt x="774890" y="1133080"/>
                  </a:lnTo>
                  <a:lnTo>
                    <a:pt x="833023" y="1138546"/>
                  </a:lnTo>
                  <a:lnTo>
                    <a:pt x="892264" y="1141875"/>
                  </a:lnTo>
                  <a:lnTo>
                    <a:pt x="952500" y="1143000"/>
                  </a:lnTo>
                  <a:lnTo>
                    <a:pt x="1012735" y="1141875"/>
                  </a:lnTo>
                  <a:lnTo>
                    <a:pt x="1071976" y="1138546"/>
                  </a:lnTo>
                  <a:lnTo>
                    <a:pt x="1130109" y="1133080"/>
                  </a:lnTo>
                  <a:lnTo>
                    <a:pt x="1187024" y="1125543"/>
                  </a:lnTo>
                  <a:lnTo>
                    <a:pt x="1242609" y="1116003"/>
                  </a:lnTo>
                  <a:lnTo>
                    <a:pt x="1296752" y="1104527"/>
                  </a:lnTo>
                  <a:lnTo>
                    <a:pt x="1349342" y="1091181"/>
                  </a:lnTo>
                  <a:lnTo>
                    <a:pt x="1400267" y="1076032"/>
                  </a:lnTo>
                  <a:lnTo>
                    <a:pt x="1449415" y="1059148"/>
                  </a:lnTo>
                  <a:lnTo>
                    <a:pt x="1496676" y="1040596"/>
                  </a:lnTo>
                  <a:lnTo>
                    <a:pt x="1541936" y="1020442"/>
                  </a:lnTo>
                  <a:lnTo>
                    <a:pt x="1585086" y="998754"/>
                  </a:lnTo>
                  <a:lnTo>
                    <a:pt x="1626012" y="975598"/>
                  </a:lnTo>
                  <a:lnTo>
                    <a:pt x="1664604" y="951041"/>
                  </a:lnTo>
                  <a:lnTo>
                    <a:pt x="1700750" y="925151"/>
                  </a:lnTo>
                  <a:lnTo>
                    <a:pt x="1734339" y="897994"/>
                  </a:lnTo>
                  <a:lnTo>
                    <a:pt x="1765258" y="869638"/>
                  </a:lnTo>
                  <a:lnTo>
                    <a:pt x="1793396" y="840149"/>
                  </a:lnTo>
                  <a:lnTo>
                    <a:pt x="1818642" y="809594"/>
                  </a:lnTo>
                  <a:lnTo>
                    <a:pt x="1840883" y="778041"/>
                  </a:lnTo>
                  <a:lnTo>
                    <a:pt x="1875908" y="712206"/>
                  </a:lnTo>
                  <a:lnTo>
                    <a:pt x="1897578" y="643180"/>
                  </a:lnTo>
                  <a:lnTo>
                    <a:pt x="1905000" y="571500"/>
                  </a:lnTo>
                  <a:lnTo>
                    <a:pt x="1903125" y="535361"/>
                  </a:lnTo>
                  <a:lnTo>
                    <a:pt x="1888468" y="464941"/>
                  </a:lnTo>
                  <a:lnTo>
                    <a:pt x="1860009" y="397443"/>
                  </a:lnTo>
                  <a:lnTo>
                    <a:pt x="1818642" y="333405"/>
                  </a:lnTo>
                  <a:lnTo>
                    <a:pt x="1793396" y="302850"/>
                  </a:lnTo>
                  <a:lnTo>
                    <a:pt x="1765258" y="273361"/>
                  </a:lnTo>
                  <a:lnTo>
                    <a:pt x="1734339" y="245005"/>
                  </a:lnTo>
                  <a:lnTo>
                    <a:pt x="1700750" y="217848"/>
                  </a:lnTo>
                  <a:lnTo>
                    <a:pt x="1664604" y="191958"/>
                  </a:lnTo>
                  <a:lnTo>
                    <a:pt x="1626012" y="167401"/>
                  </a:lnTo>
                  <a:lnTo>
                    <a:pt x="1585086" y="144245"/>
                  </a:lnTo>
                  <a:lnTo>
                    <a:pt x="1541936" y="122557"/>
                  </a:lnTo>
                  <a:lnTo>
                    <a:pt x="1496676" y="102403"/>
                  </a:lnTo>
                  <a:lnTo>
                    <a:pt x="1449415" y="83851"/>
                  </a:lnTo>
                  <a:lnTo>
                    <a:pt x="1400267" y="66967"/>
                  </a:lnTo>
                  <a:lnTo>
                    <a:pt x="1349342" y="51818"/>
                  </a:lnTo>
                  <a:lnTo>
                    <a:pt x="1296752" y="38472"/>
                  </a:lnTo>
                  <a:lnTo>
                    <a:pt x="1242609" y="26996"/>
                  </a:lnTo>
                  <a:lnTo>
                    <a:pt x="1187024" y="17456"/>
                  </a:lnTo>
                  <a:lnTo>
                    <a:pt x="1130109" y="9919"/>
                  </a:lnTo>
                  <a:lnTo>
                    <a:pt x="1071976" y="4453"/>
                  </a:lnTo>
                  <a:lnTo>
                    <a:pt x="1012735" y="1124"/>
                  </a:lnTo>
                  <a:lnTo>
                    <a:pt x="952500" y="0"/>
                  </a:lnTo>
                  <a:close/>
                </a:path>
              </a:pathLst>
            </a:custGeom>
            <a:solidFill>
              <a:srgbClr val="4F81BC"/>
            </a:solidFill>
          </p:spPr>
          <p:txBody>
            <a:bodyPr wrap="square" lIns="0" tIns="0" rIns="0" bIns="0" rtlCol="0"/>
            <a:lstStyle/>
            <a:p>
              <a:endParaRPr/>
            </a:p>
          </p:txBody>
        </p:sp>
        <p:sp>
          <p:nvSpPr>
            <p:cNvPr id="18" name="object 18"/>
            <p:cNvSpPr/>
            <p:nvPr/>
          </p:nvSpPr>
          <p:spPr>
            <a:xfrm>
              <a:off x="2439162" y="4115562"/>
              <a:ext cx="1905000" cy="1143000"/>
            </a:xfrm>
            <a:custGeom>
              <a:avLst/>
              <a:gdLst/>
              <a:ahLst/>
              <a:cxnLst/>
              <a:rect l="l" t="t" r="r" b="b"/>
              <a:pathLst>
                <a:path w="1905000" h="1143000">
                  <a:moveTo>
                    <a:pt x="0" y="571500"/>
                  </a:moveTo>
                  <a:lnTo>
                    <a:pt x="7421" y="499819"/>
                  </a:lnTo>
                  <a:lnTo>
                    <a:pt x="29091" y="430793"/>
                  </a:lnTo>
                  <a:lnTo>
                    <a:pt x="64116" y="364958"/>
                  </a:lnTo>
                  <a:lnTo>
                    <a:pt x="86357" y="333405"/>
                  </a:lnTo>
                  <a:lnTo>
                    <a:pt x="111603" y="302850"/>
                  </a:lnTo>
                  <a:lnTo>
                    <a:pt x="139741" y="273361"/>
                  </a:lnTo>
                  <a:lnTo>
                    <a:pt x="170660" y="245005"/>
                  </a:lnTo>
                  <a:lnTo>
                    <a:pt x="204249" y="217848"/>
                  </a:lnTo>
                  <a:lnTo>
                    <a:pt x="240395" y="191958"/>
                  </a:lnTo>
                  <a:lnTo>
                    <a:pt x="278987" y="167401"/>
                  </a:lnTo>
                  <a:lnTo>
                    <a:pt x="319913" y="144245"/>
                  </a:lnTo>
                  <a:lnTo>
                    <a:pt x="363063" y="122557"/>
                  </a:lnTo>
                  <a:lnTo>
                    <a:pt x="408323" y="102403"/>
                  </a:lnTo>
                  <a:lnTo>
                    <a:pt x="455584" y="83851"/>
                  </a:lnTo>
                  <a:lnTo>
                    <a:pt x="504732" y="66967"/>
                  </a:lnTo>
                  <a:lnTo>
                    <a:pt x="555657" y="51818"/>
                  </a:lnTo>
                  <a:lnTo>
                    <a:pt x="608247" y="38472"/>
                  </a:lnTo>
                  <a:lnTo>
                    <a:pt x="662390" y="26996"/>
                  </a:lnTo>
                  <a:lnTo>
                    <a:pt x="717975" y="17456"/>
                  </a:lnTo>
                  <a:lnTo>
                    <a:pt x="774890" y="9919"/>
                  </a:lnTo>
                  <a:lnTo>
                    <a:pt x="833023" y="4453"/>
                  </a:lnTo>
                  <a:lnTo>
                    <a:pt x="892264" y="1124"/>
                  </a:lnTo>
                  <a:lnTo>
                    <a:pt x="952500" y="0"/>
                  </a:lnTo>
                  <a:lnTo>
                    <a:pt x="1012735" y="1124"/>
                  </a:lnTo>
                  <a:lnTo>
                    <a:pt x="1071976" y="4453"/>
                  </a:lnTo>
                  <a:lnTo>
                    <a:pt x="1130109" y="9919"/>
                  </a:lnTo>
                  <a:lnTo>
                    <a:pt x="1187024" y="17456"/>
                  </a:lnTo>
                  <a:lnTo>
                    <a:pt x="1242609" y="26996"/>
                  </a:lnTo>
                  <a:lnTo>
                    <a:pt x="1296752" y="38472"/>
                  </a:lnTo>
                  <a:lnTo>
                    <a:pt x="1349342" y="51818"/>
                  </a:lnTo>
                  <a:lnTo>
                    <a:pt x="1400267" y="66967"/>
                  </a:lnTo>
                  <a:lnTo>
                    <a:pt x="1449415" y="83851"/>
                  </a:lnTo>
                  <a:lnTo>
                    <a:pt x="1496676" y="102403"/>
                  </a:lnTo>
                  <a:lnTo>
                    <a:pt x="1541936" y="122557"/>
                  </a:lnTo>
                  <a:lnTo>
                    <a:pt x="1585086" y="144245"/>
                  </a:lnTo>
                  <a:lnTo>
                    <a:pt x="1626012" y="167401"/>
                  </a:lnTo>
                  <a:lnTo>
                    <a:pt x="1664604" y="191958"/>
                  </a:lnTo>
                  <a:lnTo>
                    <a:pt x="1700750" y="217848"/>
                  </a:lnTo>
                  <a:lnTo>
                    <a:pt x="1734339" y="245005"/>
                  </a:lnTo>
                  <a:lnTo>
                    <a:pt x="1765258" y="273361"/>
                  </a:lnTo>
                  <a:lnTo>
                    <a:pt x="1793396" y="302850"/>
                  </a:lnTo>
                  <a:lnTo>
                    <a:pt x="1818642" y="333405"/>
                  </a:lnTo>
                  <a:lnTo>
                    <a:pt x="1840883" y="364958"/>
                  </a:lnTo>
                  <a:lnTo>
                    <a:pt x="1875908" y="430793"/>
                  </a:lnTo>
                  <a:lnTo>
                    <a:pt x="1897578" y="499819"/>
                  </a:lnTo>
                  <a:lnTo>
                    <a:pt x="1905000" y="571500"/>
                  </a:lnTo>
                  <a:lnTo>
                    <a:pt x="1903125" y="607638"/>
                  </a:lnTo>
                  <a:lnTo>
                    <a:pt x="1888468" y="678058"/>
                  </a:lnTo>
                  <a:lnTo>
                    <a:pt x="1860009" y="745556"/>
                  </a:lnTo>
                  <a:lnTo>
                    <a:pt x="1818642" y="809594"/>
                  </a:lnTo>
                  <a:lnTo>
                    <a:pt x="1793396" y="840149"/>
                  </a:lnTo>
                  <a:lnTo>
                    <a:pt x="1765258" y="869638"/>
                  </a:lnTo>
                  <a:lnTo>
                    <a:pt x="1734339" y="897994"/>
                  </a:lnTo>
                  <a:lnTo>
                    <a:pt x="1700750" y="925151"/>
                  </a:lnTo>
                  <a:lnTo>
                    <a:pt x="1664604" y="951041"/>
                  </a:lnTo>
                  <a:lnTo>
                    <a:pt x="1626012" y="975598"/>
                  </a:lnTo>
                  <a:lnTo>
                    <a:pt x="1585086" y="998754"/>
                  </a:lnTo>
                  <a:lnTo>
                    <a:pt x="1541936" y="1020442"/>
                  </a:lnTo>
                  <a:lnTo>
                    <a:pt x="1496676" y="1040596"/>
                  </a:lnTo>
                  <a:lnTo>
                    <a:pt x="1449415" y="1059148"/>
                  </a:lnTo>
                  <a:lnTo>
                    <a:pt x="1400267" y="1076032"/>
                  </a:lnTo>
                  <a:lnTo>
                    <a:pt x="1349342" y="1091181"/>
                  </a:lnTo>
                  <a:lnTo>
                    <a:pt x="1296752" y="1104527"/>
                  </a:lnTo>
                  <a:lnTo>
                    <a:pt x="1242609" y="1116003"/>
                  </a:lnTo>
                  <a:lnTo>
                    <a:pt x="1187024" y="1125543"/>
                  </a:lnTo>
                  <a:lnTo>
                    <a:pt x="1130109" y="1133080"/>
                  </a:lnTo>
                  <a:lnTo>
                    <a:pt x="1071976" y="1138546"/>
                  </a:lnTo>
                  <a:lnTo>
                    <a:pt x="1012735" y="1141875"/>
                  </a:lnTo>
                  <a:lnTo>
                    <a:pt x="952500" y="1143000"/>
                  </a:lnTo>
                  <a:lnTo>
                    <a:pt x="892264" y="1141875"/>
                  </a:lnTo>
                  <a:lnTo>
                    <a:pt x="833023" y="1138546"/>
                  </a:lnTo>
                  <a:lnTo>
                    <a:pt x="774890" y="1133080"/>
                  </a:lnTo>
                  <a:lnTo>
                    <a:pt x="717975" y="1125543"/>
                  </a:lnTo>
                  <a:lnTo>
                    <a:pt x="662390" y="1116003"/>
                  </a:lnTo>
                  <a:lnTo>
                    <a:pt x="608247" y="1104527"/>
                  </a:lnTo>
                  <a:lnTo>
                    <a:pt x="555657" y="1091181"/>
                  </a:lnTo>
                  <a:lnTo>
                    <a:pt x="504732" y="1076032"/>
                  </a:lnTo>
                  <a:lnTo>
                    <a:pt x="455584" y="1059148"/>
                  </a:lnTo>
                  <a:lnTo>
                    <a:pt x="408323" y="1040596"/>
                  </a:lnTo>
                  <a:lnTo>
                    <a:pt x="363063" y="1020442"/>
                  </a:lnTo>
                  <a:lnTo>
                    <a:pt x="319913" y="998754"/>
                  </a:lnTo>
                  <a:lnTo>
                    <a:pt x="278987" y="975598"/>
                  </a:lnTo>
                  <a:lnTo>
                    <a:pt x="240395" y="951041"/>
                  </a:lnTo>
                  <a:lnTo>
                    <a:pt x="204249" y="925151"/>
                  </a:lnTo>
                  <a:lnTo>
                    <a:pt x="170660" y="897994"/>
                  </a:lnTo>
                  <a:lnTo>
                    <a:pt x="139741" y="869638"/>
                  </a:lnTo>
                  <a:lnTo>
                    <a:pt x="111603" y="840149"/>
                  </a:lnTo>
                  <a:lnTo>
                    <a:pt x="86357" y="809594"/>
                  </a:lnTo>
                  <a:lnTo>
                    <a:pt x="64116" y="778041"/>
                  </a:lnTo>
                  <a:lnTo>
                    <a:pt x="29091" y="712206"/>
                  </a:lnTo>
                  <a:lnTo>
                    <a:pt x="7421" y="643180"/>
                  </a:lnTo>
                  <a:lnTo>
                    <a:pt x="0" y="571500"/>
                  </a:lnTo>
                  <a:close/>
                </a:path>
              </a:pathLst>
            </a:custGeom>
            <a:ln w="25908">
              <a:solidFill>
                <a:srgbClr val="385D89"/>
              </a:solidFill>
            </a:ln>
          </p:spPr>
          <p:txBody>
            <a:bodyPr wrap="square" lIns="0" tIns="0" rIns="0" bIns="0" rtlCol="0"/>
            <a:lstStyle/>
            <a:p>
              <a:endParaRPr/>
            </a:p>
          </p:txBody>
        </p:sp>
      </p:grpSp>
      <p:sp>
        <p:nvSpPr>
          <p:cNvPr id="19" name="object 19"/>
          <p:cNvSpPr txBox="1"/>
          <p:nvPr/>
        </p:nvSpPr>
        <p:spPr>
          <a:xfrm>
            <a:off x="2645899" y="4312655"/>
            <a:ext cx="1532002" cy="566822"/>
          </a:xfrm>
          <a:prstGeom prst="rect">
            <a:avLst/>
          </a:prstGeom>
        </p:spPr>
        <p:txBody>
          <a:bodyPr vert="horz" wrap="square" lIns="0" tIns="12700" rIns="0" bIns="0" rtlCol="0">
            <a:spAutoFit/>
          </a:bodyPr>
          <a:lstStyle/>
          <a:p>
            <a:pPr marL="12065" marR="5080" algn="ctr">
              <a:lnSpc>
                <a:spcPct val="100000"/>
              </a:lnSpc>
              <a:spcBef>
                <a:spcPts val="100"/>
              </a:spcBef>
            </a:pPr>
            <a:r>
              <a:rPr sz="1800" spc="-5" dirty="0">
                <a:solidFill>
                  <a:srgbClr val="FFFFFF"/>
                </a:solidFill>
                <a:latin typeface="Carlito"/>
                <a:cs typeface="Carlito"/>
              </a:rPr>
              <a:t>High</a:t>
            </a:r>
            <a:r>
              <a:rPr sz="1800" spc="-75" dirty="0">
                <a:solidFill>
                  <a:srgbClr val="FFFFFF"/>
                </a:solidFill>
                <a:latin typeface="Carlito"/>
                <a:cs typeface="Carlito"/>
              </a:rPr>
              <a:t> </a:t>
            </a:r>
            <a:r>
              <a:rPr sz="1800" spc="-10" dirty="0">
                <a:solidFill>
                  <a:srgbClr val="FFFFFF"/>
                </a:solidFill>
                <a:latin typeface="Carlito"/>
                <a:cs typeface="Carlito"/>
              </a:rPr>
              <a:t>cardiac  </a:t>
            </a:r>
            <a:r>
              <a:rPr sz="1800" spc="-5" dirty="0">
                <a:solidFill>
                  <a:srgbClr val="FFFFFF"/>
                </a:solidFill>
                <a:latin typeface="Carlito"/>
                <a:cs typeface="Carlito"/>
              </a:rPr>
              <a:t>output  </a:t>
            </a:r>
            <a:r>
              <a:rPr sz="1800" spc="-15" dirty="0">
                <a:solidFill>
                  <a:srgbClr val="FFFFFF"/>
                </a:solidFill>
                <a:latin typeface="Carlito"/>
                <a:cs typeface="Carlito"/>
              </a:rPr>
              <a:t>failure</a:t>
            </a:r>
            <a:endParaRPr sz="1800" dirty="0">
              <a:latin typeface="Carlito"/>
              <a:cs typeface="Carlito"/>
            </a:endParaRPr>
          </a:p>
        </p:txBody>
      </p:sp>
      <p:grpSp>
        <p:nvGrpSpPr>
          <p:cNvPr id="20" name="object 20"/>
          <p:cNvGrpSpPr/>
          <p:nvPr/>
        </p:nvGrpSpPr>
        <p:grpSpPr>
          <a:xfrm>
            <a:off x="140144" y="4102544"/>
            <a:ext cx="1931035" cy="1092835"/>
            <a:chOff x="140144" y="4102544"/>
            <a:chExt cx="1931035" cy="1092835"/>
          </a:xfrm>
        </p:grpSpPr>
        <p:sp>
          <p:nvSpPr>
            <p:cNvPr id="21" name="object 21"/>
            <p:cNvSpPr/>
            <p:nvPr/>
          </p:nvSpPr>
          <p:spPr>
            <a:xfrm>
              <a:off x="153161" y="4115562"/>
              <a:ext cx="1905000" cy="1066800"/>
            </a:xfrm>
            <a:custGeom>
              <a:avLst/>
              <a:gdLst/>
              <a:ahLst/>
              <a:cxnLst/>
              <a:rect l="l" t="t" r="r" b="b"/>
              <a:pathLst>
                <a:path w="1905000" h="1066800">
                  <a:moveTo>
                    <a:pt x="952500" y="0"/>
                  </a:moveTo>
                  <a:lnTo>
                    <a:pt x="892262" y="1049"/>
                  </a:lnTo>
                  <a:lnTo>
                    <a:pt x="833021" y="4155"/>
                  </a:lnTo>
                  <a:lnTo>
                    <a:pt x="774886" y="9255"/>
                  </a:lnTo>
                  <a:lnTo>
                    <a:pt x="717971" y="16287"/>
                  </a:lnTo>
                  <a:lnTo>
                    <a:pt x="662385" y="25189"/>
                  </a:lnTo>
                  <a:lnTo>
                    <a:pt x="608242" y="35897"/>
                  </a:lnTo>
                  <a:lnTo>
                    <a:pt x="555652" y="48350"/>
                  </a:lnTo>
                  <a:lnTo>
                    <a:pt x="504726" y="62486"/>
                  </a:lnTo>
                  <a:lnTo>
                    <a:pt x="455578" y="78241"/>
                  </a:lnTo>
                  <a:lnTo>
                    <a:pt x="408318" y="95553"/>
                  </a:lnTo>
                  <a:lnTo>
                    <a:pt x="363057" y="114360"/>
                  </a:lnTo>
                  <a:lnTo>
                    <a:pt x="319908" y="134600"/>
                  </a:lnTo>
                  <a:lnTo>
                    <a:pt x="278982" y="156209"/>
                  </a:lnTo>
                  <a:lnTo>
                    <a:pt x="240390" y="179127"/>
                  </a:lnTo>
                  <a:lnTo>
                    <a:pt x="204245" y="203289"/>
                  </a:lnTo>
                  <a:lnTo>
                    <a:pt x="170657" y="228634"/>
                  </a:lnTo>
                  <a:lnTo>
                    <a:pt x="139738" y="255100"/>
                  </a:lnTo>
                  <a:lnTo>
                    <a:pt x="111601" y="282623"/>
                  </a:lnTo>
                  <a:lnTo>
                    <a:pt x="64114" y="340593"/>
                  </a:lnTo>
                  <a:lnTo>
                    <a:pt x="29090" y="402046"/>
                  </a:lnTo>
                  <a:lnTo>
                    <a:pt x="7421" y="466481"/>
                  </a:lnTo>
                  <a:lnTo>
                    <a:pt x="0" y="533400"/>
                  </a:lnTo>
                  <a:lnTo>
                    <a:pt x="1873" y="567138"/>
                  </a:lnTo>
                  <a:lnTo>
                    <a:pt x="16530" y="632877"/>
                  </a:lnTo>
                  <a:lnTo>
                    <a:pt x="44988" y="695884"/>
                  </a:lnTo>
                  <a:lnTo>
                    <a:pt x="86355" y="755658"/>
                  </a:lnTo>
                  <a:lnTo>
                    <a:pt x="139738" y="811699"/>
                  </a:lnTo>
                  <a:lnTo>
                    <a:pt x="170657" y="838165"/>
                  </a:lnTo>
                  <a:lnTo>
                    <a:pt x="204245" y="863510"/>
                  </a:lnTo>
                  <a:lnTo>
                    <a:pt x="240390" y="887672"/>
                  </a:lnTo>
                  <a:lnTo>
                    <a:pt x="278982" y="910589"/>
                  </a:lnTo>
                  <a:lnTo>
                    <a:pt x="319908" y="932199"/>
                  </a:lnTo>
                  <a:lnTo>
                    <a:pt x="363057" y="952439"/>
                  </a:lnTo>
                  <a:lnTo>
                    <a:pt x="408318" y="971246"/>
                  </a:lnTo>
                  <a:lnTo>
                    <a:pt x="455578" y="988558"/>
                  </a:lnTo>
                  <a:lnTo>
                    <a:pt x="504726" y="1004313"/>
                  </a:lnTo>
                  <a:lnTo>
                    <a:pt x="555652" y="1018449"/>
                  </a:lnTo>
                  <a:lnTo>
                    <a:pt x="608242" y="1030902"/>
                  </a:lnTo>
                  <a:lnTo>
                    <a:pt x="662385" y="1041610"/>
                  </a:lnTo>
                  <a:lnTo>
                    <a:pt x="717971" y="1050512"/>
                  </a:lnTo>
                  <a:lnTo>
                    <a:pt x="774886" y="1057544"/>
                  </a:lnTo>
                  <a:lnTo>
                    <a:pt x="833021" y="1062644"/>
                  </a:lnTo>
                  <a:lnTo>
                    <a:pt x="892262" y="1065750"/>
                  </a:lnTo>
                  <a:lnTo>
                    <a:pt x="952500" y="1066800"/>
                  </a:lnTo>
                  <a:lnTo>
                    <a:pt x="1012735" y="1065750"/>
                  </a:lnTo>
                  <a:lnTo>
                    <a:pt x="1071976" y="1062644"/>
                  </a:lnTo>
                  <a:lnTo>
                    <a:pt x="1130109" y="1057544"/>
                  </a:lnTo>
                  <a:lnTo>
                    <a:pt x="1187024" y="1050512"/>
                  </a:lnTo>
                  <a:lnTo>
                    <a:pt x="1242609" y="1041610"/>
                  </a:lnTo>
                  <a:lnTo>
                    <a:pt x="1296752" y="1030902"/>
                  </a:lnTo>
                  <a:lnTo>
                    <a:pt x="1349342" y="1018449"/>
                  </a:lnTo>
                  <a:lnTo>
                    <a:pt x="1400267" y="1004313"/>
                  </a:lnTo>
                  <a:lnTo>
                    <a:pt x="1449415" y="988558"/>
                  </a:lnTo>
                  <a:lnTo>
                    <a:pt x="1496676" y="971246"/>
                  </a:lnTo>
                  <a:lnTo>
                    <a:pt x="1541936" y="952439"/>
                  </a:lnTo>
                  <a:lnTo>
                    <a:pt x="1585086" y="932199"/>
                  </a:lnTo>
                  <a:lnTo>
                    <a:pt x="1626012" y="910590"/>
                  </a:lnTo>
                  <a:lnTo>
                    <a:pt x="1664604" y="887672"/>
                  </a:lnTo>
                  <a:lnTo>
                    <a:pt x="1700750" y="863510"/>
                  </a:lnTo>
                  <a:lnTo>
                    <a:pt x="1734339" y="838165"/>
                  </a:lnTo>
                  <a:lnTo>
                    <a:pt x="1765258" y="811699"/>
                  </a:lnTo>
                  <a:lnTo>
                    <a:pt x="1793396" y="784176"/>
                  </a:lnTo>
                  <a:lnTo>
                    <a:pt x="1840883" y="726206"/>
                  </a:lnTo>
                  <a:lnTo>
                    <a:pt x="1875908" y="664753"/>
                  </a:lnTo>
                  <a:lnTo>
                    <a:pt x="1897578" y="600318"/>
                  </a:lnTo>
                  <a:lnTo>
                    <a:pt x="1905000" y="533400"/>
                  </a:lnTo>
                  <a:lnTo>
                    <a:pt x="1903125" y="499661"/>
                  </a:lnTo>
                  <a:lnTo>
                    <a:pt x="1888468" y="433922"/>
                  </a:lnTo>
                  <a:lnTo>
                    <a:pt x="1860009" y="370915"/>
                  </a:lnTo>
                  <a:lnTo>
                    <a:pt x="1818642" y="311141"/>
                  </a:lnTo>
                  <a:lnTo>
                    <a:pt x="1765258" y="255100"/>
                  </a:lnTo>
                  <a:lnTo>
                    <a:pt x="1734339" y="228634"/>
                  </a:lnTo>
                  <a:lnTo>
                    <a:pt x="1700750" y="203289"/>
                  </a:lnTo>
                  <a:lnTo>
                    <a:pt x="1664604" y="179127"/>
                  </a:lnTo>
                  <a:lnTo>
                    <a:pt x="1626012" y="156210"/>
                  </a:lnTo>
                  <a:lnTo>
                    <a:pt x="1585086" y="134600"/>
                  </a:lnTo>
                  <a:lnTo>
                    <a:pt x="1541936" y="114360"/>
                  </a:lnTo>
                  <a:lnTo>
                    <a:pt x="1496676" y="95553"/>
                  </a:lnTo>
                  <a:lnTo>
                    <a:pt x="1449415" y="78241"/>
                  </a:lnTo>
                  <a:lnTo>
                    <a:pt x="1400267" y="62486"/>
                  </a:lnTo>
                  <a:lnTo>
                    <a:pt x="1349342" y="48350"/>
                  </a:lnTo>
                  <a:lnTo>
                    <a:pt x="1296752" y="35897"/>
                  </a:lnTo>
                  <a:lnTo>
                    <a:pt x="1242609" y="25189"/>
                  </a:lnTo>
                  <a:lnTo>
                    <a:pt x="1187024" y="16287"/>
                  </a:lnTo>
                  <a:lnTo>
                    <a:pt x="1130109" y="9255"/>
                  </a:lnTo>
                  <a:lnTo>
                    <a:pt x="1071976" y="4155"/>
                  </a:lnTo>
                  <a:lnTo>
                    <a:pt x="1012735" y="1049"/>
                  </a:lnTo>
                  <a:lnTo>
                    <a:pt x="952500" y="0"/>
                  </a:lnTo>
                  <a:close/>
                </a:path>
              </a:pathLst>
            </a:custGeom>
            <a:solidFill>
              <a:srgbClr val="4F81BC"/>
            </a:solidFill>
          </p:spPr>
          <p:txBody>
            <a:bodyPr wrap="square" lIns="0" tIns="0" rIns="0" bIns="0" rtlCol="0"/>
            <a:lstStyle/>
            <a:p>
              <a:endParaRPr/>
            </a:p>
          </p:txBody>
        </p:sp>
        <p:sp>
          <p:nvSpPr>
            <p:cNvPr id="22" name="object 22"/>
            <p:cNvSpPr/>
            <p:nvPr/>
          </p:nvSpPr>
          <p:spPr>
            <a:xfrm>
              <a:off x="153161" y="4115562"/>
              <a:ext cx="1905000" cy="1066800"/>
            </a:xfrm>
            <a:custGeom>
              <a:avLst/>
              <a:gdLst/>
              <a:ahLst/>
              <a:cxnLst/>
              <a:rect l="l" t="t" r="r" b="b"/>
              <a:pathLst>
                <a:path w="1905000" h="1066800">
                  <a:moveTo>
                    <a:pt x="0" y="533400"/>
                  </a:moveTo>
                  <a:lnTo>
                    <a:pt x="7421" y="466481"/>
                  </a:lnTo>
                  <a:lnTo>
                    <a:pt x="29090" y="402046"/>
                  </a:lnTo>
                  <a:lnTo>
                    <a:pt x="64114" y="340593"/>
                  </a:lnTo>
                  <a:lnTo>
                    <a:pt x="111601" y="282623"/>
                  </a:lnTo>
                  <a:lnTo>
                    <a:pt x="139738" y="255100"/>
                  </a:lnTo>
                  <a:lnTo>
                    <a:pt x="170657" y="228634"/>
                  </a:lnTo>
                  <a:lnTo>
                    <a:pt x="204245" y="203289"/>
                  </a:lnTo>
                  <a:lnTo>
                    <a:pt x="240390" y="179127"/>
                  </a:lnTo>
                  <a:lnTo>
                    <a:pt x="278982" y="156209"/>
                  </a:lnTo>
                  <a:lnTo>
                    <a:pt x="319908" y="134600"/>
                  </a:lnTo>
                  <a:lnTo>
                    <a:pt x="363057" y="114360"/>
                  </a:lnTo>
                  <a:lnTo>
                    <a:pt x="408318" y="95553"/>
                  </a:lnTo>
                  <a:lnTo>
                    <a:pt x="455578" y="78241"/>
                  </a:lnTo>
                  <a:lnTo>
                    <a:pt x="504726" y="62486"/>
                  </a:lnTo>
                  <a:lnTo>
                    <a:pt x="555652" y="48350"/>
                  </a:lnTo>
                  <a:lnTo>
                    <a:pt x="608242" y="35897"/>
                  </a:lnTo>
                  <a:lnTo>
                    <a:pt x="662385" y="25189"/>
                  </a:lnTo>
                  <a:lnTo>
                    <a:pt x="717971" y="16287"/>
                  </a:lnTo>
                  <a:lnTo>
                    <a:pt x="774886" y="9255"/>
                  </a:lnTo>
                  <a:lnTo>
                    <a:pt x="833021" y="4155"/>
                  </a:lnTo>
                  <a:lnTo>
                    <a:pt x="892262" y="1049"/>
                  </a:lnTo>
                  <a:lnTo>
                    <a:pt x="952500" y="0"/>
                  </a:lnTo>
                  <a:lnTo>
                    <a:pt x="1012735" y="1049"/>
                  </a:lnTo>
                  <a:lnTo>
                    <a:pt x="1071976" y="4155"/>
                  </a:lnTo>
                  <a:lnTo>
                    <a:pt x="1130109" y="9255"/>
                  </a:lnTo>
                  <a:lnTo>
                    <a:pt x="1187024" y="16287"/>
                  </a:lnTo>
                  <a:lnTo>
                    <a:pt x="1242609" y="25189"/>
                  </a:lnTo>
                  <a:lnTo>
                    <a:pt x="1296752" y="35897"/>
                  </a:lnTo>
                  <a:lnTo>
                    <a:pt x="1349342" y="48350"/>
                  </a:lnTo>
                  <a:lnTo>
                    <a:pt x="1400267" y="62486"/>
                  </a:lnTo>
                  <a:lnTo>
                    <a:pt x="1449415" y="78241"/>
                  </a:lnTo>
                  <a:lnTo>
                    <a:pt x="1496676" y="95553"/>
                  </a:lnTo>
                  <a:lnTo>
                    <a:pt x="1541936" y="114360"/>
                  </a:lnTo>
                  <a:lnTo>
                    <a:pt x="1585086" y="134600"/>
                  </a:lnTo>
                  <a:lnTo>
                    <a:pt x="1626012" y="156210"/>
                  </a:lnTo>
                  <a:lnTo>
                    <a:pt x="1664604" y="179127"/>
                  </a:lnTo>
                  <a:lnTo>
                    <a:pt x="1700750" y="203289"/>
                  </a:lnTo>
                  <a:lnTo>
                    <a:pt x="1734339" y="228634"/>
                  </a:lnTo>
                  <a:lnTo>
                    <a:pt x="1765258" y="255100"/>
                  </a:lnTo>
                  <a:lnTo>
                    <a:pt x="1793396" y="282623"/>
                  </a:lnTo>
                  <a:lnTo>
                    <a:pt x="1840883" y="340593"/>
                  </a:lnTo>
                  <a:lnTo>
                    <a:pt x="1875908" y="402046"/>
                  </a:lnTo>
                  <a:lnTo>
                    <a:pt x="1897578" y="466481"/>
                  </a:lnTo>
                  <a:lnTo>
                    <a:pt x="1905000" y="533400"/>
                  </a:lnTo>
                  <a:lnTo>
                    <a:pt x="1903125" y="567138"/>
                  </a:lnTo>
                  <a:lnTo>
                    <a:pt x="1888468" y="632877"/>
                  </a:lnTo>
                  <a:lnTo>
                    <a:pt x="1860009" y="695884"/>
                  </a:lnTo>
                  <a:lnTo>
                    <a:pt x="1818642" y="755658"/>
                  </a:lnTo>
                  <a:lnTo>
                    <a:pt x="1765258" y="811699"/>
                  </a:lnTo>
                  <a:lnTo>
                    <a:pt x="1734339" y="838165"/>
                  </a:lnTo>
                  <a:lnTo>
                    <a:pt x="1700750" y="863510"/>
                  </a:lnTo>
                  <a:lnTo>
                    <a:pt x="1664604" y="887672"/>
                  </a:lnTo>
                  <a:lnTo>
                    <a:pt x="1626012" y="910590"/>
                  </a:lnTo>
                  <a:lnTo>
                    <a:pt x="1585086" y="932199"/>
                  </a:lnTo>
                  <a:lnTo>
                    <a:pt x="1541936" y="952439"/>
                  </a:lnTo>
                  <a:lnTo>
                    <a:pt x="1496676" y="971246"/>
                  </a:lnTo>
                  <a:lnTo>
                    <a:pt x="1449415" y="988558"/>
                  </a:lnTo>
                  <a:lnTo>
                    <a:pt x="1400267" y="1004313"/>
                  </a:lnTo>
                  <a:lnTo>
                    <a:pt x="1349342" y="1018449"/>
                  </a:lnTo>
                  <a:lnTo>
                    <a:pt x="1296752" y="1030902"/>
                  </a:lnTo>
                  <a:lnTo>
                    <a:pt x="1242609" y="1041610"/>
                  </a:lnTo>
                  <a:lnTo>
                    <a:pt x="1187024" y="1050512"/>
                  </a:lnTo>
                  <a:lnTo>
                    <a:pt x="1130109" y="1057544"/>
                  </a:lnTo>
                  <a:lnTo>
                    <a:pt x="1071976" y="1062644"/>
                  </a:lnTo>
                  <a:lnTo>
                    <a:pt x="1012735" y="1065750"/>
                  </a:lnTo>
                  <a:lnTo>
                    <a:pt x="952500" y="1066800"/>
                  </a:lnTo>
                  <a:lnTo>
                    <a:pt x="892262" y="1065750"/>
                  </a:lnTo>
                  <a:lnTo>
                    <a:pt x="833021" y="1062644"/>
                  </a:lnTo>
                  <a:lnTo>
                    <a:pt x="774886" y="1057544"/>
                  </a:lnTo>
                  <a:lnTo>
                    <a:pt x="717971" y="1050512"/>
                  </a:lnTo>
                  <a:lnTo>
                    <a:pt x="662385" y="1041610"/>
                  </a:lnTo>
                  <a:lnTo>
                    <a:pt x="608242" y="1030902"/>
                  </a:lnTo>
                  <a:lnTo>
                    <a:pt x="555652" y="1018449"/>
                  </a:lnTo>
                  <a:lnTo>
                    <a:pt x="504726" y="1004313"/>
                  </a:lnTo>
                  <a:lnTo>
                    <a:pt x="455578" y="988558"/>
                  </a:lnTo>
                  <a:lnTo>
                    <a:pt x="408318" y="971246"/>
                  </a:lnTo>
                  <a:lnTo>
                    <a:pt x="363057" y="952439"/>
                  </a:lnTo>
                  <a:lnTo>
                    <a:pt x="319908" y="932199"/>
                  </a:lnTo>
                  <a:lnTo>
                    <a:pt x="278982" y="910589"/>
                  </a:lnTo>
                  <a:lnTo>
                    <a:pt x="240390" y="887672"/>
                  </a:lnTo>
                  <a:lnTo>
                    <a:pt x="204245" y="863510"/>
                  </a:lnTo>
                  <a:lnTo>
                    <a:pt x="170657" y="838165"/>
                  </a:lnTo>
                  <a:lnTo>
                    <a:pt x="139738" y="811699"/>
                  </a:lnTo>
                  <a:lnTo>
                    <a:pt x="111601" y="784176"/>
                  </a:lnTo>
                  <a:lnTo>
                    <a:pt x="64114" y="726206"/>
                  </a:lnTo>
                  <a:lnTo>
                    <a:pt x="29090" y="664753"/>
                  </a:lnTo>
                  <a:lnTo>
                    <a:pt x="7421" y="600318"/>
                  </a:lnTo>
                  <a:lnTo>
                    <a:pt x="0" y="533400"/>
                  </a:lnTo>
                  <a:close/>
                </a:path>
              </a:pathLst>
            </a:custGeom>
            <a:ln w="25908">
              <a:solidFill>
                <a:srgbClr val="385D89"/>
              </a:solidFill>
            </a:ln>
          </p:spPr>
          <p:txBody>
            <a:bodyPr wrap="square" lIns="0" tIns="0" rIns="0" bIns="0" rtlCol="0"/>
            <a:lstStyle/>
            <a:p>
              <a:endParaRPr/>
            </a:p>
          </p:txBody>
        </p:sp>
      </p:grpSp>
      <p:sp>
        <p:nvSpPr>
          <p:cNvPr id="23" name="object 23"/>
          <p:cNvSpPr txBox="1"/>
          <p:nvPr/>
        </p:nvSpPr>
        <p:spPr>
          <a:xfrm>
            <a:off x="221080" y="4261741"/>
            <a:ext cx="1837081" cy="566822"/>
          </a:xfrm>
          <a:prstGeom prst="rect">
            <a:avLst/>
          </a:prstGeom>
        </p:spPr>
        <p:txBody>
          <a:bodyPr vert="horz" wrap="square" lIns="0" tIns="12700" rIns="0" bIns="0" rtlCol="0">
            <a:spAutoFit/>
          </a:bodyPr>
          <a:lstStyle/>
          <a:p>
            <a:pPr marL="12700" marR="5080" algn="ctr">
              <a:lnSpc>
                <a:spcPct val="100000"/>
              </a:lnSpc>
              <a:spcBef>
                <a:spcPts val="100"/>
              </a:spcBef>
            </a:pPr>
            <a:r>
              <a:rPr sz="1800" spc="-10" dirty="0">
                <a:solidFill>
                  <a:srgbClr val="FFFFFF"/>
                </a:solidFill>
                <a:latin typeface="Carlito"/>
                <a:cs typeface="Carlito"/>
              </a:rPr>
              <a:t>Low cardiac  </a:t>
            </a:r>
            <a:r>
              <a:rPr sz="1800" spc="-5" dirty="0">
                <a:solidFill>
                  <a:srgbClr val="FFFFFF"/>
                </a:solidFill>
                <a:latin typeface="Carlito"/>
                <a:cs typeface="Carlito"/>
              </a:rPr>
              <a:t>output  </a:t>
            </a:r>
            <a:r>
              <a:rPr sz="1800" spc="-15" dirty="0">
                <a:solidFill>
                  <a:srgbClr val="FFFFFF"/>
                </a:solidFill>
                <a:latin typeface="Carlito"/>
                <a:cs typeface="Carlito"/>
              </a:rPr>
              <a:t>failure</a:t>
            </a:r>
            <a:endParaRPr sz="1800" dirty="0">
              <a:latin typeface="Carlito"/>
              <a:cs typeface="Carlito"/>
            </a:endParaRPr>
          </a:p>
        </p:txBody>
      </p:sp>
      <p:grpSp>
        <p:nvGrpSpPr>
          <p:cNvPr id="24" name="object 24"/>
          <p:cNvGrpSpPr/>
          <p:nvPr/>
        </p:nvGrpSpPr>
        <p:grpSpPr>
          <a:xfrm>
            <a:off x="5016944" y="4178744"/>
            <a:ext cx="1854835" cy="940435"/>
            <a:chOff x="5016944" y="4178744"/>
            <a:chExt cx="1854835" cy="940435"/>
          </a:xfrm>
        </p:grpSpPr>
        <p:sp>
          <p:nvSpPr>
            <p:cNvPr id="25" name="object 25"/>
            <p:cNvSpPr/>
            <p:nvPr/>
          </p:nvSpPr>
          <p:spPr>
            <a:xfrm>
              <a:off x="5029962" y="4191762"/>
              <a:ext cx="1828800" cy="914400"/>
            </a:xfrm>
            <a:custGeom>
              <a:avLst/>
              <a:gdLst/>
              <a:ahLst/>
              <a:cxnLst/>
              <a:rect l="l" t="t" r="r" b="b"/>
              <a:pathLst>
                <a:path w="1828800" h="914400">
                  <a:moveTo>
                    <a:pt x="914400" y="0"/>
                  </a:moveTo>
                  <a:lnTo>
                    <a:pt x="851801" y="1054"/>
                  </a:lnTo>
                  <a:lnTo>
                    <a:pt x="790333" y="4174"/>
                  </a:lnTo>
                  <a:lnTo>
                    <a:pt x="730132" y="9289"/>
                  </a:lnTo>
                  <a:lnTo>
                    <a:pt x="671336" y="16333"/>
                  </a:lnTo>
                  <a:lnTo>
                    <a:pt x="614079" y="25237"/>
                  </a:lnTo>
                  <a:lnTo>
                    <a:pt x="558498" y="35933"/>
                  </a:lnTo>
                  <a:lnTo>
                    <a:pt x="504729" y="48352"/>
                  </a:lnTo>
                  <a:lnTo>
                    <a:pt x="452910" y="62427"/>
                  </a:lnTo>
                  <a:lnTo>
                    <a:pt x="403175" y="78090"/>
                  </a:lnTo>
                  <a:lnTo>
                    <a:pt x="355661" y="95272"/>
                  </a:lnTo>
                  <a:lnTo>
                    <a:pt x="310505" y="113905"/>
                  </a:lnTo>
                  <a:lnTo>
                    <a:pt x="267843" y="133921"/>
                  </a:lnTo>
                  <a:lnTo>
                    <a:pt x="227810" y="155252"/>
                  </a:lnTo>
                  <a:lnTo>
                    <a:pt x="190544" y="177830"/>
                  </a:lnTo>
                  <a:lnTo>
                    <a:pt x="156180" y="201587"/>
                  </a:lnTo>
                  <a:lnTo>
                    <a:pt x="124855" y="226455"/>
                  </a:lnTo>
                  <a:lnTo>
                    <a:pt x="96704" y="252364"/>
                  </a:lnTo>
                  <a:lnTo>
                    <a:pt x="50474" y="307039"/>
                  </a:lnTo>
                  <a:lnTo>
                    <a:pt x="18579" y="365066"/>
                  </a:lnTo>
                  <a:lnTo>
                    <a:pt x="2109" y="425900"/>
                  </a:lnTo>
                  <a:lnTo>
                    <a:pt x="0" y="457200"/>
                  </a:lnTo>
                  <a:lnTo>
                    <a:pt x="2109" y="488499"/>
                  </a:lnTo>
                  <a:lnTo>
                    <a:pt x="18579" y="549333"/>
                  </a:lnTo>
                  <a:lnTo>
                    <a:pt x="50474" y="607360"/>
                  </a:lnTo>
                  <a:lnTo>
                    <a:pt x="96704" y="662035"/>
                  </a:lnTo>
                  <a:lnTo>
                    <a:pt x="124855" y="687944"/>
                  </a:lnTo>
                  <a:lnTo>
                    <a:pt x="156180" y="712812"/>
                  </a:lnTo>
                  <a:lnTo>
                    <a:pt x="190544" y="736569"/>
                  </a:lnTo>
                  <a:lnTo>
                    <a:pt x="227810" y="759147"/>
                  </a:lnTo>
                  <a:lnTo>
                    <a:pt x="267842" y="780478"/>
                  </a:lnTo>
                  <a:lnTo>
                    <a:pt x="310505" y="800494"/>
                  </a:lnTo>
                  <a:lnTo>
                    <a:pt x="355661" y="819127"/>
                  </a:lnTo>
                  <a:lnTo>
                    <a:pt x="403175" y="836309"/>
                  </a:lnTo>
                  <a:lnTo>
                    <a:pt x="452910" y="851972"/>
                  </a:lnTo>
                  <a:lnTo>
                    <a:pt x="504729" y="866047"/>
                  </a:lnTo>
                  <a:lnTo>
                    <a:pt x="558498" y="878466"/>
                  </a:lnTo>
                  <a:lnTo>
                    <a:pt x="614079" y="889162"/>
                  </a:lnTo>
                  <a:lnTo>
                    <a:pt x="671336" y="898066"/>
                  </a:lnTo>
                  <a:lnTo>
                    <a:pt x="730132" y="905110"/>
                  </a:lnTo>
                  <a:lnTo>
                    <a:pt x="790333" y="910225"/>
                  </a:lnTo>
                  <a:lnTo>
                    <a:pt x="851801" y="913345"/>
                  </a:lnTo>
                  <a:lnTo>
                    <a:pt x="914400" y="914400"/>
                  </a:lnTo>
                  <a:lnTo>
                    <a:pt x="976998" y="913345"/>
                  </a:lnTo>
                  <a:lnTo>
                    <a:pt x="1038466" y="910225"/>
                  </a:lnTo>
                  <a:lnTo>
                    <a:pt x="1098667" y="905110"/>
                  </a:lnTo>
                  <a:lnTo>
                    <a:pt x="1157463" y="898066"/>
                  </a:lnTo>
                  <a:lnTo>
                    <a:pt x="1214720" y="889162"/>
                  </a:lnTo>
                  <a:lnTo>
                    <a:pt x="1270301" y="878466"/>
                  </a:lnTo>
                  <a:lnTo>
                    <a:pt x="1324070" y="866047"/>
                  </a:lnTo>
                  <a:lnTo>
                    <a:pt x="1375889" y="851972"/>
                  </a:lnTo>
                  <a:lnTo>
                    <a:pt x="1425624" y="836309"/>
                  </a:lnTo>
                  <a:lnTo>
                    <a:pt x="1473138" y="819127"/>
                  </a:lnTo>
                  <a:lnTo>
                    <a:pt x="1518294" y="800494"/>
                  </a:lnTo>
                  <a:lnTo>
                    <a:pt x="1560956" y="780478"/>
                  </a:lnTo>
                  <a:lnTo>
                    <a:pt x="1600989" y="759147"/>
                  </a:lnTo>
                  <a:lnTo>
                    <a:pt x="1638255" y="736569"/>
                  </a:lnTo>
                  <a:lnTo>
                    <a:pt x="1672619" y="712812"/>
                  </a:lnTo>
                  <a:lnTo>
                    <a:pt x="1703944" y="687944"/>
                  </a:lnTo>
                  <a:lnTo>
                    <a:pt x="1732095" y="662035"/>
                  </a:lnTo>
                  <a:lnTo>
                    <a:pt x="1778325" y="607360"/>
                  </a:lnTo>
                  <a:lnTo>
                    <a:pt x="1810220" y="549333"/>
                  </a:lnTo>
                  <a:lnTo>
                    <a:pt x="1826690" y="488499"/>
                  </a:lnTo>
                  <a:lnTo>
                    <a:pt x="1828799" y="457200"/>
                  </a:lnTo>
                  <a:lnTo>
                    <a:pt x="1826690" y="425900"/>
                  </a:lnTo>
                  <a:lnTo>
                    <a:pt x="1810220" y="365066"/>
                  </a:lnTo>
                  <a:lnTo>
                    <a:pt x="1778325" y="307039"/>
                  </a:lnTo>
                  <a:lnTo>
                    <a:pt x="1732095" y="252364"/>
                  </a:lnTo>
                  <a:lnTo>
                    <a:pt x="1703944" y="226455"/>
                  </a:lnTo>
                  <a:lnTo>
                    <a:pt x="1672619" y="201587"/>
                  </a:lnTo>
                  <a:lnTo>
                    <a:pt x="1638255" y="177830"/>
                  </a:lnTo>
                  <a:lnTo>
                    <a:pt x="1600989" y="155252"/>
                  </a:lnTo>
                  <a:lnTo>
                    <a:pt x="1560957" y="133921"/>
                  </a:lnTo>
                  <a:lnTo>
                    <a:pt x="1518294" y="113905"/>
                  </a:lnTo>
                  <a:lnTo>
                    <a:pt x="1473138" y="95272"/>
                  </a:lnTo>
                  <a:lnTo>
                    <a:pt x="1425624" y="78090"/>
                  </a:lnTo>
                  <a:lnTo>
                    <a:pt x="1375889" y="62427"/>
                  </a:lnTo>
                  <a:lnTo>
                    <a:pt x="1324070" y="48352"/>
                  </a:lnTo>
                  <a:lnTo>
                    <a:pt x="1270301" y="35933"/>
                  </a:lnTo>
                  <a:lnTo>
                    <a:pt x="1214720" y="25237"/>
                  </a:lnTo>
                  <a:lnTo>
                    <a:pt x="1157463" y="16333"/>
                  </a:lnTo>
                  <a:lnTo>
                    <a:pt x="1098667" y="9289"/>
                  </a:lnTo>
                  <a:lnTo>
                    <a:pt x="1038466" y="4174"/>
                  </a:lnTo>
                  <a:lnTo>
                    <a:pt x="976998" y="1054"/>
                  </a:lnTo>
                  <a:lnTo>
                    <a:pt x="914400" y="0"/>
                  </a:lnTo>
                  <a:close/>
                </a:path>
              </a:pathLst>
            </a:custGeom>
            <a:solidFill>
              <a:srgbClr val="4F81BC"/>
            </a:solidFill>
          </p:spPr>
          <p:txBody>
            <a:bodyPr wrap="square" lIns="0" tIns="0" rIns="0" bIns="0" rtlCol="0"/>
            <a:lstStyle/>
            <a:p>
              <a:endParaRPr/>
            </a:p>
          </p:txBody>
        </p:sp>
        <p:sp>
          <p:nvSpPr>
            <p:cNvPr id="26" name="object 26"/>
            <p:cNvSpPr/>
            <p:nvPr/>
          </p:nvSpPr>
          <p:spPr>
            <a:xfrm>
              <a:off x="5029962" y="4191762"/>
              <a:ext cx="1828800" cy="914400"/>
            </a:xfrm>
            <a:custGeom>
              <a:avLst/>
              <a:gdLst/>
              <a:ahLst/>
              <a:cxnLst/>
              <a:rect l="l" t="t" r="r" b="b"/>
              <a:pathLst>
                <a:path w="1828800" h="914400">
                  <a:moveTo>
                    <a:pt x="0" y="457200"/>
                  </a:moveTo>
                  <a:lnTo>
                    <a:pt x="8348" y="395166"/>
                  </a:lnTo>
                  <a:lnTo>
                    <a:pt x="32667" y="335668"/>
                  </a:lnTo>
                  <a:lnTo>
                    <a:pt x="71866" y="279249"/>
                  </a:lnTo>
                  <a:lnTo>
                    <a:pt x="124855" y="226455"/>
                  </a:lnTo>
                  <a:lnTo>
                    <a:pt x="156180" y="201587"/>
                  </a:lnTo>
                  <a:lnTo>
                    <a:pt x="190544" y="177830"/>
                  </a:lnTo>
                  <a:lnTo>
                    <a:pt x="227810" y="155252"/>
                  </a:lnTo>
                  <a:lnTo>
                    <a:pt x="267843" y="133921"/>
                  </a:lnTo>
                  <a:lnTo>
                    <a:pt x="310505" y="113905"/>
                  </a:lnTo>
                  <a:lnTo>
                    <a:pt x="355661" y="95272"/>
                  </a:lnTo>
                  <a:lnTo>
                    <a:pt x="403175" y="78090"/>
                  </a:lnTo>
                  <a:lnTo>
                    <a:pt x="452910" y="62427"/>
                  </a:lnTo>
                  <a:lnTo>
                    <a:pt x="504729" y="48352"/>
                  </a:lnTo>
                  <a:lnTo>
                    <a:pt x="558498" y="35933"/>
                  </a:lnTo>
                  <a:lnTo>
                    <a:pt x="614079" y="25237"/>
                  </a:lnTo>
                  <a:lnTo>
                    <a:pt x="671336" y="16333"/>
                  </a:lnTo>
                  <a:lnTo>
                    <a:pt x="730132" y="9289"/>
                  </a:lnTo>
                  <a:lnTo>
                    <a:pt x="790333" y="4174"/>
                  </a:lnTo>
                  <a:lnTo>
                    <a:pt x="851801" y="1054"/>
                  </a:lnTo>
                  <a:lnTo>
                    <a:pt x="914400" y="0"/>
                  </a:lnTo>
                  <a:lnTo>
                    <a:pt x="976998" y="1054"/>
                  </a:lnTo>
                  <a:lnTo>
                    <a:pt x="1038466" y="4174"/>
                  </a:lnTo>
                  <a:lnTo>
                    <a:pt x="1098667" y="9289"/>
                  </a:lnTo>
                  <a:lnTo>
                    <a:pt x="1157463" y="16333"/>
                  </a:lnTo>
                  <a:lnTo>
                    <a:pt x="1214720" y="25237"/>
                  </a:lnTo>
                  <a:lnTo>
                    <a:pt x="1270301" y="35933"/>
                  </a:lnTo>
                  <a:lnTo>
                    <a:pt x="1324070" y="48352"/>
                  </a:lnTo>
                  <a:lnTo>
                    <a:pt x="1375889" y="62427"/>
                  </a:lnTo>
                  <a:lnTo>
                    <a:pt x="1425624" y="78090"/>
                  </a:lnTo>
                  <a:lnTo>
                    <a:pt x="1473138" y="95272"/>
                  </a:lnTo>
                  <a:lnTo>
                    <a:pt x="1518294" y="113905"/>
                  </a:lnTo>
                  <a:lnTo>
                    <a:pt x="1560957" y="133921"/>
                  </a:lnTo>
                  <a:lnTo>
                    <a:pt x="1600989" y="155252"/>
                  </a:lnTo>
                  <a:lnTo>
                    <a:pt x="1638255" y="177830"/>
                  </a:lnTo>
                  <a:lnTo>
                    <a:pt x="1672619" y="201587"/>
                  </a:lnTo>
                  <a:lnTo>
                    <a:pt x="1703944" y="226455"/>
                  </a:lnTo>
                  <a:lnTo>
                    <a:pt x="1732095" y="252364"/>
                  </a:lnTo>
                  <a:lnTo>
                    <a:pt x="1778325" y="307039"/>
                  </a:lnTo>
                  <a:lnTo>
                    <a:pt x="1810220" y="365066"/>
                  </a:lnTo>
                  <a:lnTo>
                    <a:pt x="1826690" y="425900"/>
                  </a:lnTo>
                  <a:lnTo>
                    <a:pt x="1828799" y="457200"/>
                  </a:lnTo>
                  <a:lnTo>
                    <a:pt x="1826690" y="488499"/>
                  </a:lnTo>
                  <a:lnTo>
                    <a:pt x="1810220" y="549333"/>
                  </a:lnTo>
                  <a:lnTo>
                    <a:pt x="1778325" y="607360"/>
                  </a:lnTo>
                  <a:lnTo>
                    <a:pt x="1732095" y="662035"/>
                  </a:lnTo>
                  <a:lnTo>
                    <a:pt x="1703944" y="687944"/>
                  </a:lnTo>
                  <a:lnTo>
                    <a:pt x="1672619" y="712812"/>
                  </a:lnTo>
                  <a:lnTo>
                    <a:pt x="1638255" y="736569"/>
                  </a:lnTo>
                  <a:lnTo>
                    <a:pt x="1600989" y="759147"/>
                  </a:lnTo>
                  <a:lnTo>
                    <a:pt x="1560956" y="780478"/>
                  </a:lnTo>
                  <a:lnTo>
                    <a:pt x="1518294" y="800494"/>
                  </a:lnTo>
                  <a:lnTo>
                    <a:pt x="1473138" y="819127"/>
                  </a:lnTo>
                  <a:lnTo>
                    <a:pt x="1425624" y="836309"/>
                  </a:lnTo>
                  <a:lnTo>
                    <a:pt x="1375889" y="851972"/>
                  </a:lnTo>
                  <a:lnTo>
                    <a:pt x="1324070" y="866047"/>
                  </a:lnTo>
                  <a:lnTo>
                    <a:pt x="1270301" y="878466"/>
                  </a:lnTo>
                  <a:lnTo>
                    <a:pt x="1214720" y="889162"/>
                  </a:lnTo>
                  <a:lnTo>
                    <a:pt x="1157463" y="898066"/>
                  </a:lnTo>
                  <a:lnTo>
                    <a:pt x="1098667" y="905110"/>
                  </a:lnTo>
                  <a:lnTo>
                    <a:pt x="1038466" y="910225"/>
                  </a:lnTo>
                  <a:lnTo>
                    <a:pt x="976998" y="913345"/>
                  </a:lnTo>
                  <a:lnTo>
                    <a:pt x="914400" y="914400"/>
                  </a:lnTo>
                  <a:lnTo>
                    <a:pt x="851801" y="913345"/>
                  </a:lnTo>
                  <a:lnTo>
                    <a:pt x="790333" y="910225"/>
                  </a:lnTo>
                  <a:lnTo>
                    <a:pt x="730132" y="905110"/>
                  </a:lnTo>
                  <a:lnTo>
                    <a:pt x="671336" y="898066"/>
                  </a:lnTo>
                  <a:lnTo>
                    <a:pt x="614079" y="889162"/>
                  </a:lnTo>
                  <a:lnTo>
                    <a:pt x="558498" y="878466"/>
                  </a:lnTo>
                  <a:lnTo>
                    <a:pt x="504729" y="866047"/>
                  </a:lnTo>
                  <a:lnTo>
                    <a:pt x="452910" y="851972"/>
                  </a:lnTo>
                  <a:lnTo>
                    <a:pt x="403175" y="836309"/>
                  </a:lnTo>
                  <a:lnTo>
                    <a:pt x="355661" y="819127"/>
                  </a:lnTo>
                  <a:lnTo>
                    <a:pt x="310505" y="800494"/>
                  </a:lnTo>
                  <a:lnTo>
                    <a:pt x="267842" y="780478"/>
                  </a:lnTo>
                  <a:lnTo>
                    <a:pt x="227810" y="759147"/>
                  </a:lnTo>
                  <a:lnTo>
                    <a:pt x="190544" y="736569"/>
                  </a:lnTo>
                  <a:lnTo>
                    <a:pt x="156180" y="712812"/>
                  </a:lnTo>
                  <a:lnTo>
                    <a:pt x="124855" y="687944"/>
                  </a:lnTo>
                  <a:lnTo>
                    <a:pt x="96704" y="662035"/>
                  </a:lnTo>
                  <a:lnTo>
                    <a:pt x="50474" y="607360"/>
                  </a:lnTo>
                  <a:lnTo>
                    <a:pt x="18579" y="549333"/>
                  </a:lnTo>
                  <a:lnTo>
                    <a:pt x="2109" y="488499"/>
                  </a:lnTo>
                  <a:lnTo>
                    <a:pt x="0" y="457200"/>
                  </a:lnTo>
                  <a:close/>
                </a:path>
              </a:pathLst>
            </a:custGeom>
            <a:ln w="25908">
              <a:solidFill>
                <a:srgbClr val="385D89"/>
              </a:solidFill>
            </a:ln>
          </p:spPr>
          <p:txBody>
            <a:bodyPr wrap="square" lIns="0" tIns="0" rIns="0" bIns="0" rtlCol="0"/>
            <a:lstStyle/>
            <a:p>
              <a:endParaRPr/>
            </a:p>
          </p:txBody>
        </p:sp>
      </p:grpSp>
      <p:sp>
        <p:nvSpPr>
          <p:cNvPr id="27" name="object 27"/>
          <p:cNvSpPr txBox="1"/>
          <p:nvPr/>
        </p:nvSpPr>
        <p:spPr>
          <a:xfrm>
            <a:off x="5540120" y="4209669"/>
            <a:ext cx="936879" cy="848994"/>
          </a:xfrm>
          <a:prstGeom prst="rect">
            <a:avLst/>
          </a:prstGeom>
        </p:spPr>
        <p:txBody>
          <a:bodyPr vert="horz" wrap="square" lIns="0" tIns="12700" rIns="0" bIns="0" rtlCol="0">
            <a:spAutoFit/>
          </a:bodyPr>
          <a:lstStyle/>
          <a:p>
            <a:pPr marL="74930" marR="5080" indent="-62865" algn="just">
              <a:lnSpc>
                <a:spcPct val="100000"/>
              </a:lnSpc>
              <a:spcBef>
                <a:spcPts val="100"/>
              </a:spcBef>
            </a:pPr>
            <a:r>
              <a:rPr sz="1800" spc="-5" dirty="0">
                <a:solidFill>
                  <a:srgbClr val="FFFFFF"/>
                </a:solidFill>
                <a:latin typeface="Carlito"/>
                <a:cs typeface="Carlito"/>
              </a:rPr>
              <a:t>Left</a:t>
            </a:r>
            <a:r>
              <a:rPr sz="1800" spc="-95" dirty="0">
                <a:solidFill>
                  <a:srgbClr val="FFFFFF"/>
                </a:solidFill>
                <a:latin typeface="Carlito"/>
                <a:cs typeface="Carlito"/>
              </a:rPr>
              <a:t> </a:t>
            </a:r>
            <a:r>
              <a:rPr sz="1800" spc="-5" dirty="0">
                <a:solidFill>
                  <a:srgbClr val="FFFFFF"/>
                </a:solidFill>
                <a:latin typeface="Carlito"/>
                <a:cs typeface="Carlito"/>
              </a:rPr>
              <a:t>side  </a:t>
            </a:r>
            <a:r>
              <a:rPr sz="1800" spc="-10" dirty="0">
                <a:solidFill>
                  <a:srgbClr val="FFFFFF"/>
                </a:solidFill>
                <a:latin typeface="Carlito"/>
                <a:cs typeface="Carlito"/>
              </a:rPr>
              <a:t>cardiac  </a:t>
            </a:r>
            <a:r>
              <a:rPr sz="1800" spc="-15" dirty="0">
                <a:solidFill>
                  <a:srgbClr val="FFFFFF"/>
                </a:solidFill>
                <a:latin typeface="Carlito"/>
                <a:cs typeface="Carlito"/>
              </a:rPr>
              <a:t>failure</a:t>
            </a:r>
            <a:endParaRPr sz="1800" dirty="0">
              <a:latin typeface="Carlito"/>
              <a:cs typeface="Carlito"/>
            </a:endParaRPr>
          </a:p>
        </p:txBody>
      </p:sp>
      <p:grpSp>
        <p:nvGrpSpPr>
          <p:cNvPr id="28" name="object 28"/>
          <p:cNvGrpSpPr/>
          <p:nvPr/>
        </p:nvGrpSpPr>
        <p:grpSpPr>
          <a:xfrm>
            <a:off x="7150544" y="4178744"/>
            <a:ext cx="1854835" cy="864235"/>
            <a:chOff x="7150544" y="4178744"/>
            <a:chExt cx="1854835" cy="864235"/>
          </a:xfrm>
        </p:grpSpPr>
        <p:sp>
          <p:nvSpPr>
            <p:cNvPr id="29" name="object 29"/>
            <p:cNvSpPr/>
            <p:nvPr/>
          </p:nvSpPr>
          <p:spPr>
            <a:xfrm>
              <a:off x="7163561" y="4191762"/>
              <a:ext cx="1828800" cy="838200"/>
            </a:xfrm>
            <a:custGeom>
              <a:avLst/>
              <a:gdLst/>
              <a:ahLst/>
              <a:cxnLst/>
              <a:rect l="l" t="t" r="r" b="b"/>
              <a:pathLst>
                <a:path w="1828800" h="838200">
                  <a:moveTo>
                    <a:pt x="914400" y="0"/>
                  </a:moveTo>
                  <a:lnTo>
                    <a:pt x="849104" y="1051"/>
                  </a:lnTo>
                  <a:lnTo>
                    <a:pt x="785046" y="4160"/>
                  </a:lnTo>
                  <a:lnTo>
                    <a:pt x="722381" y="9255"/>
                  </a:lnTo>
                  <a:lnTo>
                    <a:pt x="661263" y="16264"/>
                  </a:lnTo>
                  <a:lnTo>
                    <a:pt x="601849" y="25118"/>
                  </a:lnTo>
                  <a:lnTo>
                    <a:pt x="544291" y="35745"/>
                  </a:lnTo>
                  <a:lnTo>
                    <a:pt x="488746" y="48075"/>
                  </a:lnTo>
                  <a:lnTo>
                    <a:pt x="435367" y="62037"/>
                  </a:lnTo>
                  <a:lnTo>
                    <a:pt x="384311" y="77559"/>
                  </a:lnTo>
                  <a:lnTo>
                    <a:pt x="335730" y="94572"/>
                  </a:lnTo>
                  <a:lnTo>
                    <a:pt x="289782" y="113003"/>
                  </a:lnTo>
                  <a:lnTo>
                    <a:pt x="246619" y="132783"/>
                  </a:lnTo>
                  <a:lnTo>
                    <a:pt x="206398" y="153841"/>
                  </a:lnTo>
                  <a:lnTo>
                    <a:pt x="169272" y="176105"/>
                  </a:lnTo>
                  <a:lnTo>
                    <a:pt x="135397" y="199505"/>
                  </a:lnTo>
                  <a:lnTo>
                    <a:pt x="104928" y="223971"/>
                  </a:lnTo>
                  <a:lnTo>
                    <a:pt x="54824" y="275813"/>
                  </a:lnTo>
                  <a:lnTo>
                    <a:pt x="20201" y="331066"/>
                  </a:lnTo>
                  <a:lnTo>
                    <a:pt x="2296" y="389162"/>
                  </a:lnTo>
                  <a:lnTo>
                    <a:pt x="0" y="419100"/>
                  </a:lnTo>
                  <a:lnTo>
                    <a:pt x="2296" y="449037"/>
                  </a:lnTo>
                  <a:lnTo>
                    <a:pt x="20201" y="507133"/>
                  </a:lnTo>
                  <a:lnTo>
                    <a:pt x="54824" y="562386"/>
                  </a:lnTo>
                  <a:lnTo>
                    <a:pt x="104928" y="614228"/>
                  </a:lnTo>
                  <a:lnTo>
                    <a:pt x="135397" y="638694"/>
                  </a:lnTo>
                  <a:lnTo>
                    <a:pt x="169272" y="662094"/>
                  </a:lnTo>
                  <a:lnTo>
                    <a:pt x="206398" y="684358"/>
                  </a:lnTo>
                  <a:lnTo>
                    <a:pt x="246619" y="705416"/>
                  </a:lnTo>
                  <a:lnTo>
                    <a:pt x="289782" y="725196"/>
                  </a:lnTo>
                  <a:lnTo>
                    <a:pt x="335730" y="743627"/>
                  </a:lnTo>
                  <a:lnTo>
                    <a:pt x="384311" y="760640"/>
                  </a:lnTo>
                  <a:lnTo>
                    <a:pt x="435367" y="776162"/>
                  </a:lnTo>
                  <a:lnTo>
                    <a:pt x="488746" y="790124"/>
                  </a:lnTo>
                  <a:lnTo>
                    <a:pt x="544291" y="802454"/>
                  </a:lnTo>
                  <a:lnTo>
                    <a:pt x="601849" y="813081"/>
                  </a:lnTo>
                  <a:lnTo>
                    <a:pt x="661263" y="821935"/>
                  </a:lnTo>
                  <a:lnTo>
                    <a:pt x="722381" y="828944"/>
                  </a:lnTo>
                  <a:lnTo>
                    <a:pt x="785046" y="834039"/>
                  </a:lnTo>
                  <a:lnTo>
                    <a:pt x="849104" y="837148"/>
                  </a:lnTo>
                  <a:lnTo>
                    <a:pt x="914400" y="838200"/>
                  </a:lnTo>
                  <a:lnTo>
                    <a:pt x="979695" y="837148"/>
                  </a:lnTo>
                  <a:lnTo>
                    <a:pt x="1043753" y="834039"/>
                  </a:lnTo>
                  <a:lnTo>
                    <a:pt x="1106418" y="828944"/>
                  </a:lnTo>
                  <a:lnTo>
                    <a:pt x="1167536" y="821935"/>
                  </a:lnTo>
                  <a:lnTo>
                    <a:pt x="1226950" y="813081"/>
                  </a:lnTo>
                  <a:lnTo>
                    <a:pt x="1284508" y="802454"/>
                  </a:lnTo>
                  <a:lnTo>
                    <a:pt x="1340053" y="790124"/>
                  </a:lnTo>
                  <a:lnTo>
                    <a:pt x="1393432" y="776162"/>
                  </a:lnTo>
                  <a:lnTo>
                    <a:pt x="1444488" y="760640"/>
                  </a:lnTo>
                  <a:lnTo>
                    <a:pt x="1493069" y="743627"/>
                  </a:lnTo>
                  <a:lnTo>
                    <a:pt x="1539017" y="725196"/>
                  </a:lnTo>
                  <a:lnTo>
                    <a:pt x="1582180" y="705416"/>
                  </a:lnTo>
                  <a:lnTo>
                    <a:pt x="1622401" y="684358"/>
                  </a:lnTo>
                  <a:lnTo>
                    <a:pt x="1659527" y="662094"/>
                  </a:lnTo>
                  <a:lnTo>
                    <a:pt x="1693402" y="638694"/>
                  </a:lnTo>
                  <a:lnTo>
                    <a:pt x="1723871" y="614228"/>
                  </a:lnTo>
                  <a:lnTo>
                    <a:pt x="1773975" y="562386"/>
                  </a:lnTo>
                  <a:lnTo>
                    <a:pt x="1808598" y="507133"/>
                  </a:lnTo>
                  <a:lnTo>
                    <a:pt x="1826503" y="449037"/>
                  </a:lnTo>
                  <a:lnTo>
                    <a:pt x="1828800" y="419100"/>
                  </a:lnTo>
                  <a:lnTo>
                    <a:pt x="1826503" y="389162"/>
                  </a:lnTo>
                  <a:lnTo>
                    <a:pt x="1808598" y="331066"/>
                  </a:lnTo>
                  <a:lnTo>
                    <a:pt x="1773975" y="275813"/>
                  </a:lnTo>
                  <a:lnTo>
                    <a:pt x="1723871" y="223971"/>
                  </a:lnTo>
                  <a:lnTo>
                    <a:pt x="1693402" y="199505"/>
                  </a:lnTo>
                  <a:lnTo>
                    <a:pt x="1659527" y="176105"/>
                  </a:lnTo>
                  <a:lnTo>
                    <a:pt x="1622401" y="153841"/>
                  </a:lnTo>
                  <a:lnTo>
                    <a:pt x="1582180" y="132783"/>
                  </a:lnTo>
                  <a:lnTo>
                    <a:pt x="1539017" y="113003"/>
                  </a:lnTo>
                  <a:lnTo>
                    <a:pt x="1493069" y="94572"/>
                  </a:lnTo>
                  <a:lnTo>
                    <a:pt x="1444488" y="77559"/>
                  </a:lnTo>
                  <a:lnTo>
                    <a:pt x="1393432" y="62037"/>
                  </a:lnTo>
                  <a:lnTo>
                    <a:pt x="1340053" y="48075"/>
                  </a:lnTo>
                  <a:lnTo>
                    <a:pt x="1284508" y="35745"/>
                  </a:lnTo>
                  <a:lnTo>
                    <a:pt x="1226950" y="25118"/>
                  </a:lnTo>
                  <a:lnTo>
                    <a:pt x="1167536" y="16264"/>
                  </a:lnTo>
                  <a:lnTo>
                    <a:pt x="1106418" y="9255"/>
                  </a:lnTo>
                  <a:lnTo>
                    <a:pt x="1043753" y="4160"/>
                  </a:lnTo>
                  <a:lnTo>
                    <a:pt x="979695" y="1051"/>
                  </a:lnTo>
                  <a:lnTo>
                    <a:pt x="914400" y="0"/>
                  </a:lnTo>
                  <a:close/>
                </a:path>
              </a:pathLst>
            </a:custGeom>
            <a:solidFill>
              <a:srgbClr val="4F81BC"/>
            </a:solidFill>
          </p:spPr>
          <p:txBody>
            <a:bodyPr wrap="square" lIns="0" tIns="0" rIns="0" bIns="0" rtlCol="0"/>
            <a:lstStyle/>
            <a:p>
              <a:endParaRPr/>
            </a:p>
          </p:txBody>
        </p:sp>
        <p:sp>
          <p:nvSpPr>
            <p:cNvPr id="30" name="object 30"/>
            <p:cNvSpPr/>
            <p:nvPr/>
          </p:nvSpPr>
          <p:spPr>
            <a:xfrm>
              <a:off x="7163561" y="4191762"/>
              <a:ext cx="1828800" cy="838200"/>
            </a:xfrm>
            <a:custGeom>
              <a:avLst/>
              <a:gdLst/>
              <a:ahLst/>
              <a:cxnLst/>
              <a:rect l="l" t="t" r="r" b="b"/>
              <a:pathLst>
                <a:path w="1828800" h="838200">
                  <a:moveTo>
                    <a:pt x="0" y="419100"/>
                  </a:moveTo>
                  <a:lnTo>
                    <a:pt x="9081" y="359794"/>
                  </a:lnTo>
                  <a:lnTo>
                    <a:pt x="35500" y="303049"/>
                  </a:lnTo>
                  <a:lnTo>
                    <a:pt x="78018" y="249430"/>
                  </a:lnTo>
                  <a:lnTo>
                    <a:pt x="135397" y="199505"/>
                  </a:lnTo>
                  <a:lnTo>
                    <a:pt x="169272" y="176105"/>
                  </a:lnTo>
                  <a:lnTo>
                    <a:pt x="206398" y="153841"/>
                  </a:lnTo>
                  <a:lnTo>
                    <a:pt x="246619" y="132783"/>
                  </a:lnTo>
                  <a:lnTo>
                    <a:pt x="289782" y="113003"/>
                  </a:lnTo>
                  <a:lnTo>
                    <a:pt x="335730" y="94572"/>
                  </a:lnTo>
                  <a:lnTo>
                    <a:pt x="384311" y="77559"/>
                  </a:lnTo>
                  <a:lnTo>
                    <a:pt x="435367" y="62037"/>
                  </a:lnTo>
                  <a:lnTo>
                    <a:pt x="488746" y="48075"/>
                  </a:lnTo>
                  <a:lnTo>
                    <a:pt x="544291" y="35745"/>
                  </a:lnTo>
                  <a:lnTo>
                    <a:pt x="601849" y="25118"/>
                  </a:lnTo>
                  <a:lnTo>
                    <a:pt x="661263" y="16264"/>
                  </a:lnTo>
                  <a:lnTo>
                    <a:pt x="722381" y="9255"/>
                  </a:lnTo>
                  <a:lnTo>
                    <a:pt x="785046" y="4160"/>
                  </a:lnTo>
                  <a:lnTo>
                    <a:pt x="849104" y="1051"/>
                  </a:lnTo>
                  <a:lnTo>
                    <a:pt x="914400" y="0"/>
                  </a:lnTo>
                  <a:lnTo>
                    <a:pt x="979695" y="1051"/>
                  </a:lnTo>
                  <a:lnTo>
                    <a:pt x="1043753" y="4160"/>
                  </a:lnTo>
                  <a:lnTo>
                    <a:pt x="1106418" y="9255"/>
                  </a:lnTo>
                  <a:lnTo>
                    <a:pt x="1167536" y="16264"/>
                  </a:lnTo>
                  <a:lnTo>
                    <a:pt x="1226950" y="25118"/>
                  </a:lnTo>
                  <a:lnTo>
                    <a:pt x="1284508" y="35745"/>
                  </a:lnTo>
                  <a:lnTo>
                    <a:pt x="1340053" y="48075"/>
                  </a:lnTo>
                  <a:lnTo>
                    <a:pt x="1393432" y="62037"/>
                  </a:lnTo>
                  <a:lnTo>
                    <a:pt x="1444488" y="77559"/>
                  </a:lnTo>
                  <a:lnTo>
                    <a:pt x="1493069" y="94572"/>
                  </a:lnTo>
                  <a:lnTo>
                    <a:pt x="1539017" y="113003"/>
                  </a:lnTo>
                  <a:lnTo>
                    <a:pt x="1582180" y="132783"/>
                  </a:lnTo>
                  <a:lnTo>
                    <a:pt x="1622401" y="153841"/>
                  </a:lnTo>
                  <a:lnTo>
                    <a:pt x="1659527" y="176105"/>
                  </a:lnTo>
                  <a:lnTo>
                    <a:pt x="1693402" y="199505"/>
                  </a:lnTo>
                  <a:lnTo>
                    <a:pt x="1723871" y="223971"/>
                  </a:lnTo>
                  <a:lnTo>
                    <a:pt x="1773975" y="275813"/>
                  </a:lnTo>
                  <a:lnTo>
                    <a:pt x="1808598" y="331066"/>
                  </a:lnTo>
                  <a:lnTo>
                    <a:pt x="1826503" y="389162"/>
                  </a:lnTo>
                  <a:lnTo>
                    <a:pt x="1828800" y="419100"/>
                  </a:lnTo>
                  <a:lnTo>
                    <a:pt x="1826503" y="449037"/>
                  </a:lnTo>
                  <a:lnTo>
                    <a:pt x="1808598" y="507133"/>
                  </a:lnTo>
                  <a:lnTo>
                    <a:pt x="1773975" y="562386"/>
                  </a:lnTo>
                  <a:lnTo>
                    <a:pt x="1723871" y="614228"/>
                  </a:lnTo>
                  <a:lnTo>
                    <a:pt x="1693402" y="638694"/>
                  </a:lnTo>
                  <a:lnTo>
                    <a:pt x="1659527" y="662094"/>
                  </a:lnTo>
                  <a:lnTo>
                    <a:pt x="1622401" y="684358"/>
                  </a:lnTo>
                  <a:lnTo>
                    <a:pt x="1582180" y="705416"/>
                  </a:lnTo>
                  <a:lnTo>
                    <a:pt x="1539017" y="725196"/>
                  </a:lnTo>
                  <a:lnTo>
                    <a:pt x="1493069" y="743627"/>
                  </a:lnTo>
                  <a:lnTo>
                    <a:pt x="1444488" y="760640"/>
                  </a:lnTo>
                  <a:lnTo>
                    <a:pt x="1393432" y="776162"/>
                  </a:lnTo>
                  <a:lnTo>
                    <a:pt x="1340053" y="790124"/>
                  </a:lnTo>
                  <a:lnTo>
                    <a:pt x="1284508" y="802454"/>
                  </a:lnTo>
                  <a:lnTo>
                    <a:pt x="1226950" y="813081"/>
                  </a:lnTo>
                  <a:lnTo>
                    <a:pt x="1167536" y="821935"/>
                  </a:lnTo>
                  <a:lnTo>
                    <a:pt x="1106418" y="828944"/>
                  </a:lnTo>
                  <a:lnTo>
                    <a:pt x="1043753" y="834039"/>
                  </a:lnTo>
                  <a:lnTo>
                    <a:pt x="979695" y="837148"/>
                  </a:lnTo>
                  <a:lnTo>
                    <a:pt x="914400" y="838200"/>
                  </a:lnTo>
                  <a:lnTo>
                    <a:pt x="849104" y="837148"/>
                  </a:lnTo>
                  <a:lnTo>
                    <a:pt x="785046" y="834039"/>
                  </a:lnTo>
                  <a:lnTo>
                    <a:pt x="722381" y="828944"/>
                  </a:lnTo>
                  <a:lnTo>
                    <a:pt x="661263" y="821935"/>
                  </a:lnTo>
                  <a:lnTo>
                    <a:pt x="601849" y="813081"/>
                  </a:lnTo>
                  <a:lnTo>
                    <a:pt x="544291" y="802454"/>
                  </a:lnTo>
                  <a:lnTo>
                    <a:pt x="488746" y="790124"/>
                  </a:lnTo>
                  <a:lnTo>
                    <a:pt x="435367" y="776162"/>
                  </a:lnTo>
                  <a:lnTo>
                    <a:pt x="384311" y="760640"/>
                  </a:lnTo>
                  <a:lnTo>
                    <a:pt x="335730" y="743627"/>
                  </a:lnTo>
                  <a:lnTo>
                    <a:pt x="289782" y="725196"/>
                  </a:lnTo>
                  <a:lnTo>
                    <a:pt x="246619" y="705416"/>
                  </a:lnTo>
                  <a:lnTo>
                    <a:pt x="206398" y="684358"/>
                  </a:lnTo>
                  <a:lnTo>
                    <a:pt x="169272" y="662094"/>
                  </a:lnTo>
                  <a:lnTo>
                    <a:pt x="135397" y="638694"/>
                  </a:lnTo>
                  <a:lnTo>
                    <a:pt x="104928" y="614228"/>
                  </a:lnTo>
                  <a:lnTo>
                    <a:pt x="54824" y="562386"/>
                  </a:lnTo>
                  <a:lnTo>
                    <a:pt x="20201" y="507133"/>
                  </a:lnTo>
                  <a:lnTo>
                    <a:pt x="2296" y="449037"/>
                  </a:lnTo>
                  <a:lnTo>
                    <a:pt x="0" y="419100"/>
                  </a:lnTo>
                  <a:close/>
                </a:path>
              </a:pathLst>
            </a:custGeom>
            <a:ln w="25908">
              <a:solidFill>
                <a:srgbClr val="385D89"/>
              </a:solidFill>
            </a:ln>
          </p:spPr>
          <p:txBody>
            <a:bodyPr wrap="square" lIns="0" tIns="0" rIns="0" bIns="0" rtlCol="0"/>
            <a:lstStyle/>
            <a:p>
              <a:endParaRPr/>
            </a:p>
          </p:txBody>
        </p:sp>
      </p:grpSp>
      <p:sp>
        <p:nvSpPr>
          <p:cNvPr id="31" name="object 31"/>
          <p:cNvSpPr txBox="1"/>
          <p:nvPr/>
        </p:nvSpPr>
        <p:spPr>
          <a:xfrm>
            <a:off x="7611618" y="4171569"/>
            <a:ext cx="1075944" cy="848994"/>
          </a:xfrm>
          <a:prstGeom prst="rect">
            <a:avLst/>
          </a:prstGeom>
        </p:spPr>
        <p:txBody>
          <a:bodyPr vert="horz" wrap="square" lIns="0" tIns="12700" rIns="0" bIns="0" rtlCol="0">
            <a:spAutoFit/>
          </a:bodyPr>
          <a:lstStyle/>
          <a:p>
            <a:pPr marL="12700" marR="5080" algn="ctr">
              <a:lnSpc>
                <a:spcPct val="100000"/>
              </a:lnSpc>
              <a:spcBef>
                <a:spcPts val="100"/>
              </a:spcBef>
            </a:pPr>
            <a:r>
              <a:rPr sz="1800" spc="-5" dirty="0">
                <a:solidFill>
                  <a:srgbClr val="FFFFFF"/>
                </a:solidFill>
                <a:latin typeface="Carlito"/>
                <a:cs typeface="Carlito"/>
              </a:rPr>
              <a:t>Right</a:t>
            </a:r>
            <a:r>
              <a:rPr sz="1800" spc="-90" dirty="0">
                <a:solidFill>
                  <a:srgbClr val="FFFFFF"/>
                </a:solidFill>
                <a:latin typeface="Carlito"/>
                <a:cs typeface="Carlito"/>
              </a:rPr>
              <a:t> </a:t>
            </a:r>
            <a:r>
              <a:rPr sz="1800" spc="-5" dirty="0">
                <a:solidFill>
                  <a:srgbClr val="FFFFFF"/>
                </a:solidFill>
                <a:latin typeface="Carlito"/>
                <a:cs typeface="Carlito"/>
              </a:rPr>
              <a:t>side  </a:t>
            </a:r>
            <a:r>
              <a:rPr sz="1800" spc="-10" dirty="0">
                <a:solidFill>
                  <a:srgbClr val="FFFFFF"/>
                </a:solidFill>
                <a:latin typeface="Carlito"/>
                <a:cs typeface="Carlito"/>
              </a:rPr>
              <a:t>Cardiac  </a:t>
            </a:r>
            <a:r>
              <a:rPr sz="1800" spc="-15" dirty="0">
                <a:solidFill>
                  <a:srgbClr val="FFFFFF"/>
                </a:solidFill>
                <a:latin typeface="Carlito"/>
                <a:cs typeface="Carlito"/>
              </a:rPr>
              <a:t>failure</a:t>
            </a:r>
            <a:endParaRPr sz="1800" dirty="0">
              <a:latin typeface="Carlito"/>
              <a:cs typeface="Carlito"/>
            </a:endParaRPr>
          </a:p>
        </p:txBody>
      </p:sp>
      <p:grpSp>
        <p:nvGrpSpPr>
          <p:cNvPr id="32" name="object 32"/>
          <p:cNvGrpSpPr/>
          <p:nvPr/>
        </p:nvGrpSpPr>
        <p:grpSpPr>
          <a:xfrm>
            <a:off x="1100327" y="1289811"/>
            <a:ext cx="6977380" cy="2901315"/>
            <a:chOff x="1100327" y="1289811"/>
            <a:chExt cx="6977380" cy="2901315"/>
          </a:xfrm>
        </p:grpSpPr>
        <p:sp>
          <p:nvSpPr>
            <p:cNvPr id="33" name="object 33"/>
            <p:cNvSpPr/>
            <p:nvPr/>
          </p:nvSpPr>
          <p:spPr>
            <a:xfrm>
              <a:off x="1104899" y="3352800"/>
              <a:ext cx="1257300" cy="762000"/>
            </a:xfrm>
            <a:custGeom>
              <a:avLst/>
              <a:gdLst/>
              <a:ahLst/>
              <a:cxnLst/>
              <a:rect l="l" t="t" r="r" b="b"/>
              <a:pathLst>
                <a:path w="1257300" h="762000">
                  <a:moveTo>
                    <a:pt x="1257300" y="0"/>
                  </a:moveTo>
                  <a:lnTo>
                    <a:pt x="0" y="762000"/>
                  </a:lnTo>
                </a:path>
              </a:pathLst>
            </a:custGeom>
            <a:ln w="9144">
              <a:solidFill>
                <a:srgbClr val="497DBA"/>
              </a:solidFill>
            </a:ln>
          </p:spPr>
          <p:txBody>
            <a:bodyPr wrap="square" lIns="0" tIns="0" rIns="0" bIns="0" rtlCol="0"/>
            <a:lstStyle/>
            <a:p>
              <a:endParaRPr/>
            </a:p>
          </p:txBody>
        </p:sp>
        <p:sp>
          <p:nvSpPr>
            <p:cNvPr id="34" name="object 34"/>
            <p:cNvSpPr/>
            <p:nvPr/>
          </p:nvSpPr>
          <p:spPr>
            <a:xfrm>
              <a:off x="2358390" y="1289811"/>
              <a:ext cx="5718810" cy="2901315"/>
            </a:xfrm>
            <a:custGeom>
              <a:avLst/>
              <a:gdLst/>
              <a:ahLst/>
              <a:cxnLst/>
              <a:rect l="l" t="t" r="r" b="b"/>
              <a:pathLst>
                <a:path w="5718809" h="2901315">
                  <a:moveTo>
                    <a:pt x="1032510" y="2824988"/>
                  </a:moveTo>
                  <a:lnTo>
                    <a:pt x="1031468" y="2822575"/>
                  </a:lnTo>
                  <a:lnTo>
                    <a:pt x="993521" y="2733929"/>
                  </a:lnTo>
                  <a:lnTo>
                    <a:pt x="992124" y="2730754"/>
                  </a:lnTo>
                  <a:lnTo>
                    <a:pt x="988314" y="2729230"/>
                  </a:lnTo>
                  <a:lnTo>
                    <a:pt x="981964" y="2732024"/>
                  </a:lnTo>
                  <a:lnTo>
                    <a:pt x="980440" y="2735707"/>
                  </a:lnTo>
                  <a:lnTo>
                    <a:pt x="981837" y="2738882"/>
                  </a:lnTo>
                  <a:lnTo>
                    <a:pt x="1007275" y="2798432"/>
                  </a:lnTo>
                  <a:lnTo>
                    <a:pt x="7620" y="2057908"/>
                  </a:lnTo>
                  <a:lnTo>
                    <a:pt x="0" y="2068068"/>
                  </a:lnTo>
                  <a:lnTo>
                    <a:pt x="999756" y="2808579"/>
                  </a:lnTo>
                  <a:lnTo>
                    <a:pt x="931913" y="2801112"/>
                  </a:lnTo>
                  <a:lnTo>
                    <a:pt x="928738" y="2803652"/>
                  </a:lnTo>
                  <a:lnTo>
                    <a:pt x="927976" y="2810637"/>
                  </a:lnTo>
                  <a:lnTo>
                    <a:pt x="930529" y="2813812"/>
                  </a:lnTo>
                  <a:lnTo>
                    <a:pt x="1032510" y="2824988"/>
                  </a:lnTo>
                  <a:close/>
                </a:path>
                <a:path w="5718809" h="2901315">
                  <a:moveTo>
                    <a:pt x="2292858" y="11176"/>
                  </a:moveTo>
                  <a:lnTo>
                    <a:pt x="2286762" y="0"/>
                  </a:lnTo>
                  <a:lnTo>
                    <a:pt x="32766" y="1202055"/>
                  </a:lnTo>
                  <a:lnTo>
                    <a:pt x="66675" y="1147064"/>
                  </a:lnTo>
                  <a:lnTo>
                    <a:pt x="68453" y="1144143"/>
                  </a:lnTo>
                  <a:lnTo>
                    <a:pt x="67564" y="1140206"/>
                  </a:lnTo>
                  <a:lnTo>
                    <a:pt x="64516" y="1138428"/>
                  </a:lnTo>
                  <a:lnTo>
                    <a:pt x="61595" y="1136523"/>
                  </a:lnTo>
                  <a:lnTo>
                    <a:pt x="57658" y="1137412"/>
                  </a:lnTo>
                  <a:lnTo>
                    <a:pt x="55880" y="1140460"/>
                  </a:lnTo>
                  <a:lnTo>
                    <a:pt x="3810" y="1224788"/>
                  </a:lnTo>
                  <a:lnTo>
                    <a:pt x="106299" y="1228725"/>
                  </a:lnTo>
                  <a:lnTo>
                    <a:pt x="109220" y="1225931"/>
                  </a:lnTo>
                  <a:lnTo>
                    <a:pt x="109270" y="1224534"/>
                  </a:lnTo>
                  <a:lnTo>
                    <a:pt x="109474" y="1218946"/>
                  </a:lnTo>
                  <a:lnTo>
                    <a:pt x="106807" y="1216025"/>
                  </a:lnTo>
                  <a:lnTo>
                    <a:pt x="38798" y="1213396"/>
                  </a:lnTo>
                  <a:lnTo>
                    <a:pt x="2292858" y="11176"/>
                  </a:lnTo>
                  <a:close/>
                </a:path>
                <a:path w="5718809" h="2901315">
                  <a:moveTo>
                    <a:pt x="4461510" y="1300988"/>
                  </a:moveTo>
                  <a:lnTo>
                    <a:pt x="4461129" y="1300353"/>
                  </a:lnTo>
                  <a:lnTo>
                    <a:pt x="4409567" y="1212469"/>
                  </a:lnTo>
                  <a:lnTo>
                    <a:pt x="4405630" y="1211580"/>
                  </a:lnTo>
                  <a:lnTo>
                    <a:pt x="4402582" y="1213358"/>
                  </a:lnTo>
                  <a:lnTo>
                    <a:pt x="4399661" y="1215009"/>
                  </a:lnTo>
                  <a:lnTo>
                    <a:pt x="4398645" y="1218946"/>
                  </a:lnTo>
                  <a:lnTo>
                    <a:pt x="4433252" y="1277874"/>
                  </a:lnTo>
                  <a:lnTo>
                    <a:pt x="2292858" y="76200"/>
                  </a:lnTo>
                  <a:lnTo>
                    <a:pt x="2286762" y="87376"/>
                  </a:lnTo>
                  <a:lnTo>
                    <a:pt x="4427029" y="1288923"/>
                  </a:lnTo>
                  <a:lnTo>
                    <a:pt x="4362196" y="1289939"/>
                  </a:lnTo>
                  <a:lnTo>
                    <a:pt x="4358767" y="1289939"/>
                  </a:lnTo>
                  <a:lnTo>
                    <a:pt x="4355973" y="1292860"/>
                  </a:lnTo>
                  <a:lnTo>
                    <a:pt x="4356100" y="1299845"/>
                  </a:lnTo>
                  <a:lnTo>
                    <a:pt x="4358894" y="1302639"/>
                  </a:lnTo>
                  <a:lnTo>
                    <a:pt x="4362450" y="1302639"/>
                  </a:lnTo>
                  <a:lnTo>
                    <a:pt x="4461510" y="1300988"/>
                  </a:lnTo>
                  <a:close/>
                </a:path>
                <a:path w="5718809" h="2901315">
                  <a:moveTo>
                    <a:pt x="5718810" y="2901188"/>
                  </a:moveTo>
                  <a:lnTo>
                    <a:pt x="5717997" y="2899537"/>
                  </a:lnTo>
                  <a:lnTo>
                    <a:pt x="5675249" y="2812161"/>
                  </a:lnTo>
                  <a:lnTo>
                    <a:pt x="5673725" y="2808986"/>
                  </a:lnTo>
                  <a:lnTo>
                    <a:pt x="5669915" y="2807716"/>
                  </a:lnTo>
                  <a:lnTo>
                    <a:pt x="5666867" y="2809240"/>
                  </a:lnTo>
                  <a:lnTo>
                    <a:pt x="5663692" y="2810764"/>
                  </a:lnTo>
                  <a:lnTo>
                    <a:pt x="5662295" y="2814574"/>
                  </a:lnTo>
                  <a:lnTo>
                    <a:pt x="5663946" y="2817749"/>
                  </a:lnTo>
                  <a:lnTo>
                    <a:pt x="5692457" y="2876092"/>
                  </a:lnTo>
                  <a:lnTo>
                    <a:pt x="4579366" y="2133854"/>
                  </a:lnTo>
                  <a:lnTo>
                    <a:pt x="4575810" y="2139188"/>
                  </a:lnTo>
                  <a:lnTo>
                    <a:pt x="4572000" y="2134108"/>
                  </a:lnTo>
                  <a:lnTo>
                    <a:pt x="3609911" y="2874175"/>
                  </a:lnTo>
                  <a:lnTo>
                    <a:pt x="3634359" y="2814193"/>
                  </a:lnTo>
                  <a:lnTo>
                    <a:pt x="3635629" y="2811018"/>
                  </a:lnTo>
                  <a:lnTo>
                    <a:pt x="3634105" y="2807335"/>
                  </a:lnTo>
                  <a:lnTo>
                    <a:pt x="3630930" y="2805938"/>
                  </a:lnTo>
                  <a:lnTo>
                    <a:pt x="3627628" y="2804668"/>
                  </a:lnTo>
                  <a:lnTo>
                    <a:pt x="3623945" y="2806192"/>
                  </a:lnTo>
                  <a:lnTo>
                    <a:pt x="3622548" y="2809494"/>
                  </a:lnTo>
                  <a:lnTo>
                    <a:pt x="3585210" y="2901188"/>
                  </a:lnTo>
                  <a:lnTo>
                    <a:pt x="3606050" y="2898521"/>
                  </a:lnTo>
                  <a:lnTo>
                    <a:pt x="3683508" y="2888615"/>
                  </a:lnTo>
                  <a:lnTo>
                    <a:pt x="3686937" y="2888107"/>
                  </a:lnTo>
                  <a:lnTo>
                    <a:pt x="3689477" y="2884932"/>
                  </a:lnTo>
                  <a:lnTo>
                    <a:pt x="3688969" y="2881503"/>
                  </a:lnTo>
                  <a:lnTo>
                    <a:pt x="3688588" y="2877947"/>
                  </a:lnTo>
                  <a:lnTo>
                    <a:pt x="3685286" y="2875534"/>
                  </a:lnTo>
                  <a:lnTo>
                    <a:pt x="3681857" y="2876042"/>
                  </a:lnTo>
                  <a:lnTo>
                    <a:pt x="3617607" y="2884259"/>
                  </a:lnTo>
                  <a:lnTo>
                    <a:pt x="4576013" y="2147036"/>
                  </a:lnTo>
                  <a:lnTo>
                    <a:pt x="5685218" y="2886468"/>
                  </a:lnTo>
                  <a:lnTo>
                    <a:pt x="5620639" y="2882646"/>
                  </a:lnTo>
                  <a:lnTo>
                    <a:pt x="5617210" y="2882392"/>
                  </a:lnTo>
                  <a:lnTo>
                    <a:pt x="5614162" y="2885059"/>
                  </a:lnTo>
                  <a:lnTo>
                    <a:pt x="5613908" y="2888488"/>
                  </a:lnTo>
                  <a:lnTo>
                    <a:pt x="5613781" y="2892044"/>
                  </a:lnTo>
                  <a:lnTo>
                    <a:pt x="5616448" y="2895092"/>
                  </a:lnTo>
                  <a:lnTo>
                    <a:pt x="5619877" y="2895219"/>
                  </a:lnTo>
                  <a:lnTo>
                    <a:pt x="5718810" y="2901188"/>
                  </a:lnTo>
                  <a:close/>
                </a:path>
              </a:pathLst>
            </a:custGeom>
            <a:solidFill>
              <a:srgbClr val="497DBA"/>
            </a:solidFill>
          </p:spPr>
          <p:txBody>
            <a:bodyPr wrap="square" lIns="0" tIns="0" rIns="0" bIns="0" rtlCol="0"/>
            <a:lstStyle/>
            <a:p>
              <a:endParaRPr/>
            </a:p>
          </p:txBody>
        </p:sp>
      </p:grpSp>
      <p:sp>
        <p:nvSpPr>
          <p:cNvPr id="35" name="object 35"/>
          <p:cNvSpPr txBox="1">
            <a:spLocks noGrp="1"/>
          </p:cNvSpPr>
          <p:nvPr>
            <p:ph type="title"/>
          </p:nvPr>
        </p:nvSpPr>
        <p:spPr>
          <a:xfrm>
            <a:off x="459740" y="246075"/>
            <a:ext cx="1899920" cy="300355"/>
          </a:xfrm>
          <a:prstGeom prst="rect">
            <a:avLst/>
          </a:prstGeom>
        </p:spPr>
        <p:txBody>
          <a:bodyPr vert="horz" wrap="square" lIns="0" tIns="12700" rIns="0" bIns="0" rtlCol="0">
            <a:spAutoFit/>
          </a:bodyPr>
          <a:lstStyle/>
          <a:p>
            <a:pPr marL="12700">
              <a:lnSpc>
                <a:spcPct val="100000"/>
              </a:lnSpc>
              <a:spcBef>
                <a:spcPts val="100"/>
              </a:spcBef>
            </a:pPr>
            <a:r>
              <a:rPr lang="en-US" sz="1800" spc="-10" dirty="0" smtClean="0">
                <a:solidFill>
                  <a:srgbClr val="000000"/>
                </a:solidFill>
                <a:latin typeface="Carlito"/>
                <a:cs typeface="Carlito"/>
              </a:rPr>
              <a:t>Types</a:t>
            </a:r>
            <a:r>
              <a:rPr sz="1800" spc="-10" dirty="0" smtClean="0">
                <a:solidFill>
                  <a:srgbClr val="000000"/>
                </a:solidFill>
                <a:latin typeface="Carlito"/>
                <a:cs typeface="Carlito"/>
              </a:rPr>
              <a:t> </a:t>
            </a:r>
            <a:r>
              <a:rPr sz="1800" spc="-5" dirty="0">
                <a:solidFill>
                  <a:srgbClr val="000000"/>
                </a:solidFill>
                <a:latin typeface="Carlito"/>
                <a:cs typeface="Carlito"/>
              </a:rPr>
              <a:t>of</a:t>
            </a:r>
            <a:r>
              <a:rPr sz="1800" spc="10" dirty="0">
                <a:solidFill>
                  <a:srgbClr val="000000"/>
                </a:solidFill>
                <a:latin typeface="Carlito"/>
                <a:cs typeface="Carlito"/>
              </a:rPr>
              <a:t> </a:t>
            </a:r>
            <a:r>
              <a:rPr sz="1800" spc="-5" dirty="0">
                <a:solidFill>
                  <a:srgbClr val="000000"/>
                </a:solidFill>
                <a:latin typeface="Carlito"/>
                <a:cs typeface="Carlito"/>
              </a:rPr>
              <a:t>CHF</a:t>
            </a:r>
            <a:endParaRPr sz="1800" dirty="0">
              <a:latin typeface="Carlito"/>
              <a:cs typeface="Carlito"/>
            </a:endParaRPr>
          </a:p>
        </p:txBody>
      </p:sp>
      <p:sp>
        <p:nvSpPr>
          <p:cNvPr id="36" name="object 36"/>
          <p:cNvSpPr txBox="1"/>
          <p:nvPr/>
        </p:nvSpPr>
        <p:spPr>
          <a:xfrm>
            <a:off x="8479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12</a:t>
            </a:fld>
            <a:endParaRPr sz="1200">
              <a:latin typeface="Carlito"/>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066800"/>
          </a:xfrm>
          <a:custGeom>
            <a:avLst/>
            <a:gdLst/>
            <a:ahLst/>
            <a:cxnLst/>
            <a:rect l="l" t="t" r="r" b="b"/>
            <a:pathLst>
              <a:path w="9144000" h="1066800">
                <a:moveTo>
                  <a:pt x="9144000" y="0"/>
                </a:moveTo>
                <a:lnTo>
                  <a:pt x="0" y="0"/>
                </a:lnTo>
                <a:lnTo>
                  <a:pt x="0" y="1066800"/>
                </a:lnTo>
                <a:lnTo>
                  <a:pt x="9144000" y="1066800"/>
                </a:lnTo>
                <a:lnTo>
                  <a:pt x="9144000" y="0"/>
                </a:lnTo>
                <a:close/>
              </a:path>
            </a:pathLst>
          </a:custGeom>
          <a:solidFill>
            <a:srgbClr val="C0504D"/>
          </a:solidFill>
        </p:spPr>
        <p:txBody>
          <a:bodyPr wrap="square" lIns="0" tIns="0" rIns="0" bIns="0" rtlCol="0"/>
          <a:lstStyle/>
          <a:p>
            <a:endParaRPr/>
          </a:p>
        </p:txBody>
      </p:sp>
      <p:sp>
        <p:nvSpPr>
          <p:cNvPr id="3" name="object 3"/>
          <p:cNvSpPr txBox="1">
            <a:spLocks noGrp="1"/>
          </p:cNvSpPr>
          <p:nvPr>
            <p:ph type="title"/>
          </p:nvPr>
        </p:nvSpPr>
        <p:spPr>
          <a:xfrm>
            <a:off x="914400" y="249989"/>
            <a:ext cx="7927467" cy="566822"/>
          </a:xfrm>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latin typeface="Carlito"/>
                <a:cs typeface="Carlito"/>
              </a:rPr>
              <a:t>Based </a:t>
            </a:r>
            <a:r>
              <a:rPr spc="-5" dirty="0">
                <a:solidFill>
                  <a:srgbClr val="000000"/>
                </a:solidFill>
                <a:latin typeface="Carlito"/>
                <a:cs typeface="Carlito"/>
              </a:rPr>
              <a:t>on amount of </a:t>
            </a:r>
            <a:r>
              <a:rPr spc="-10" dirty="0">
                <a:solidFill>
                  <a:srgbClr val="000000"/>
                </a:solidFill>
                <a:latin typeface="Carlito"/>
                <a:cs typeface="Carlito"/>
              </a:rPr>
              <a:t>cardiac</a:t>
            </a:r>
            <a:r>
              <a:rPr spc="-125" dirty="0">
                <a:solidFill>
                  <a:srgbClr val="000000"/>
                </a:solidFill>
                <a:latin typeface="Carlito"/>
                <a:cs typeface="Carlito"/>
              </a:rPr>
              <a:t> </a:t>
            </a:r>
            <a:r>
              <a:rPr spc="-5" dirty="0">
                <a:solidFill>
                  <a:srgbClr val="000000"/>
                </a:solidFill>
                <a:latin typeface="Carlito"/>
                <a:cs typeface="Carlito"/>
              </a:rPr>
              <a:t>output</a:t>
            </a:r>
          </a:p>
        </p:txBody>
      </p:sp>
      <p:sp>
        <p:nvSpPr>
          <p:cNvPr id="5" name="object 5"/>
          <p:cNvSpPr txBox="1"/>
          <p:nvPr/>
        </p:nvSpPr>
        <p:spPr>
          <a:xfrm>
            <a:off x="8479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13</a:t>
            </a:fld>
            <a:endParaRPr sz="1200">
              <a:latin typeface="Carlito"/>
              <a:cs typeface="Carlito"/>
            </a:endParaRPr>
          </a:p>
        </p:txBody>
      </p:sp>
      <p:sp>
        <p:nvSpPr>
          <p:cNvPr id="4" name="object 4"/>
          <p:cNvSpPr txBox="1"/>
          <p:nvPr/>
        </p:nvSpPr>
        <p:spPr>
          <a:xfrm>
            <a:off x="535940" y="1187551"/>
            <a:ext cx="7953375" cy="4875694"/>
          </a:xfrm>
          <a:prstGeom prst="rect">
            <a:avLst/>
          </a:prstGeom>
        </p:spPr>
        <p:txBody>
          <a:bodyPr vert="horz" wrap="square" lIns="0" tIns="38100" rIns="0" bIns="0" rtlCol="0">
            <a:spAutoFit/>
          </a:bodyPr>
          <a:lstStyle/>
          <a:p>
            <a:pPr marL="12700">
              <a:lnSpc>
                <a:spcPct val="100000"/>
              </a:lnSpc>
              <a:spcBef>
                <a:spcPts val="300"/>
              </a:spcBef>
            </a:pPr>
            <a:r>
              <a:rPr sz="1700" b="1" i="1" spc="-5" dirty="0">
                <a:latin typeface="Carlito"/>
                <a:cs typeface="Carlito"/>
              </a:rPr>
              <a:t>Low-cardiac output</a:t>
            </a:r>
            <a:r>
              <a:rPr sz="1700" b="1" i="1" dirty="0">
                <a:latin typeface="Carlito"/>
                <a:cs typeface="Carlito"/>
              </a:rPr>
              <a:t> </a:t>
            </a:r>
            <a:r>
              <a:rPr sz="1700" b="1" i="1" spc="-5" dirty="0">
                <a:latin typeface="Carlito"/>
                <a:cs typeface="Carlito"/>
              </a:rPr>
              <a:t>failure</a:t>
            </a:r>
            <a:endParaRPr sz="1700" dirty="0">
              <a:latin typeface="Carlito"/>
              <a:cs typeface="Carlito"/>
            </a:endParaRPr>
          </a:p>
          <a:p>
            <a:pPr marL="355600" indent="-343535">
              <a:lnSpc>
                <a:spcPct val="100000"/>
              </a:lnSpc>
              <a:spcBef>
                <a:spcPts val="204"/>
              </a:spcBef>
              <a:buFont typeface="Arial"/>
              <a:buChar char="•"/>
              <a:tabLst>
                <a:tab pos="355600" algn="l"/>
                <a:tab pos="356235" algn="l"/>
              </a:tabLst>
            </a:pPr>
            <a:r>
              <a:rPr sz="1700" dirty="0">
                <a:latin typeface="Carlito"/>
                <a:cs typeface="Carlito"/>
              </a:rPr>
              <a:t>It is </a:t>
            </a:r>
            <a:r>
              <a:rPr sz="1700" spc="-10" dirty="0">
                <a:latin typeface="Carlito"/>
                <a:cs typeface="Carlito"/>
              </a:rPr>
              <a:t>most </a:t>
            </a:r>
            <a:r>
              <a:rPr sz="1700" spc="-5" dirty="0">
                <a:latin typeface="Carlito"/>
                <a:cs typeface="Carlito"/>
              </a:rPr>
              <a:t>common congestive </a:t>
            </a:r>
            <a:r>
              <a:rPr sz="1700" dirty="0">
                <a:latin typeface="Carlito"/>
                <a:cs typeface="Carlito"/>
              </a:rPr>
              <a:t>heart</a:t>
            </a:r>
            <a:r>
              <a:rPr sz="1700" spc="-45" dirty="0">
                <a:latin typeface="Carlito"/>
                <a:cs typeface="Carlito"/>
              </a:rPr>
              <a:t> </a:t>
            </a:r>
            <a:r>
              <a:rPr sz="1700" spc="-10" dirty="0">
                <a:latin typeface="Carlito"/>
                <a:cs typeface="Carlito"/>
              </a:rPr>
              <a:t>failure.</a:t>
            </a:r>
            <a:endParaRPr sz="1700" dirty="0">
              <a:latin typeface="Carlito"/>
              <a:cs typeface="Carlito"/>
            </a:endParaRPr>
          </a:p>
          <a:p>
            <a:pPr marL="355600" indent="-343535">
              <a:lnSpc>
                <a:spcPts val="1939"/>
              </a:lnSpc>
              <a:spcBef>
                <a:spcPts val="204"/>
              </a:spcBef>
              <a:buFont typeface="Arial"/>
              <a:buChar char="•"/>
              <a:tabLst>
                <a:tab pos="355600" algn="l"/>
                <a:tab pos="356235" algn="l"/>
              </a:tabLst>
            </a:pPr>
            <a:r>
              <a:rPr sz="1700" spc="-5" dirty="0">
                <a:latin typeface="Carlito"/>
                <a:cs typeface="Carlito"/>
              </a:rPr>
              <a:t>The metabolic </a:t>
            </a:r>
            <a:r>
              <a:rPr sz="1700" dirty="0">
                <a:latin typeface="Carlito"/>
                <a:cs typeface="Carlito"/>
              </a:rPr>
              <a:t>demands of the body </a:t>
            </a:r>
            <a:r>
              <a:rPr sz="1700" spc="-10" dirty="0">
                <a:latin typeface="Carlito"/>
                <a:cs typeface="Carlito"/>
              </a:rPr>
              <a:t>organs are </a:t>
            </a:r>
            <a:r>
              <a:rPr sz="1700" dirty="0">
                <a:latin typeface="Carlito"/>
                <a:cs typeface="Carlito"/>
              </a:rPr>
              <a:t>normal with in limits but the heart</a:t>
            </a:r>
            <a:r>
              <a:rPr sz="1700" spc="-170" dirty="0">
                <a:latin typeface="Carlito"/>
                <a:cs typeface="Carlito"/>
              </a:rPr>
              <a:t> </a:t>
            </a:r>
            <a:r>
              <a:rPr sz="1700" spc="-10" dirty="0" smtClean="0">
                <a:latin typeface="Carlito"/>
                <a:cs typeface="Carlito"/>
              </a:rPr>
              <a:t>fails</a:t>
            </a:r>
            <a:r>
              <a:rPr lang="en-US" sz="1700" dirty="0">
                <a:latin typeface="Carlito"/>
                <a:cs typeface="Carlito"/>
              </a:rPr>
              <a:t> </a:t>
            </a:r>
            <a:r>
              <a:rPr sz="1700" spc="-5" dirty="0" smtClean="0">
                <a:latin typeface="Carlito"/>
                <a:cs typeface="Carlito"/>
              </a:rPr>
              <a:t>to </a:t>
            </a:r>
            <a:r>
              <a:rPr sz="1700" dirty="0">
                <a:latin typeface="Carlito"/>
                <a:cs typeface="Carlito"/>
              </a:rPr>
              <a:t>pump </a:t>
            </a:r>
            <a:r>
              <a:rPr sz="1700" spc="-5" dirty="0">
                <a:latin typeface="Carlito"/>
                <a:cs typeface="Carlito"/>
              </a:rPr>
              <a:t>sufficient amount of </a:t>
            </a:r>
            <a:r>
              <a:rPr sz="1700" spc="-10" dirty="0">
                <a:latin typeface="Carlito"/>
                <a:cs typeface="Carlito"/>
              </a:rPr>
              <a:t>oxygenated </a:t>
            </a:r>
            <a:r>
              <a:rPr sz="1700" dirty="0">
                <a:latin typeface="Carlito"/>
                <a:cs typeface="Carlito"/>
              </a:rPr>
              <a:t>blood </a:t>
            </a:r>
            <a:r>
              <a:rPr sz="1700" spc="-5" dirty="0">
                <a:latin typeface="Carlito"/>
                <a:cs typeface="Carlito"/>
              </a:rPr>
              <a:t>to </a:t>
            </a:r>
            <a:r>
              <a:rPr sz="1700" dirty="0">
                <a:latin typeface="Carlito"/>
                <a:cs typeface="Carlito"/>
              </a:rPr>
              <a:t>the </a:t>
            </a:r>
            <a:r>
              <a:rPr sz="1700" spc="-10" dirty="0">
                <a:latin typeface="Carlito"/>
                <a:cs typeface="Carlito"/>
              </a:rPr>
              <a:t>organs </a:t>
            </a:r>
            <a:r>
              <a:rPr sz="1700" spc="-5" dirty="0">
                <a:latin typeface="Carlito"/>
                <a:cs typeface="Carlito"/>
              </a:rPr>
              <a:t>of </a:t>
            </a:r>
            <a:r>
              <a:rPr sz="1700" dirty="0">
                <a:latin typeface="Carlito"/>
                <a:cs typeface="Carlito"/>
              </a:rPr>
              <a:t>the</a:t>
            </a:r>
            <a:r>
              <a:rPr sz="1700" spc="-130" dirty="0">
                <a:latin typeface="Carlito"/>
                <a:cs typeface="Carlito"/>
              </a:rPr>
              <a:t> </a:t>
            </a:r>
            <a:r>
              <a:rPr sz="1700" spc="-25" dirty="0">
                <a:latin typeface="Carlito"/>
                <a:cs typeface="Carlito"/>
              </a:rPr>
              <a:t>body.</a:t>
            </a:r>
            <a:endParaRPr sz="1700" dirty="0">
              <a:latin typeface="Carlito"/>
              <a:cs typeface="Carlito"/>
            </a:endParaRPr>
          </a:p>
          <a:p>
            <a:pPr marL="355600" marR="462915" indent="-343535">
              <a:lnSpc>
                <a:spcPts val="1839"/>
              </a:lnSpc>
              <a:spcBef>
                <a:spcPts val="430"/>
              </a:spcBef>
              <a:buFont typeface="Arial"/>
              <a:buChar char="•"/>
              <a:tabLst>
                <a:tab pos="355600" algn="l"/>
                <a:tab pos="356235" algn="l"/>
              </a:tabLst>
            </a:pPr>
            <a:r>
              <a:rPr sz="1700" spc="-5" dirty="0">
                <a:latin typeface="Carlito"/>
                <a:cs typeface="Carlito"/>
              </a:rPr>
              <a:t>The </a:t>
            </a:r>
            <a:r>
              <a:rPr sz="1700" dirty="0">
                <a:latin typeface="Carlito"/>
                <a:cs typeface="Carlito"/>
              </a:rPr>
              <a:t>primary </a:t>
            </a:r>
            <a:r>
              <a:rPr sz="1700" spc="-5" dirty="0">
                <a:latin typeface="Carlito"/>
                <a:cs typeface="Carlito"/>
              </a:rPr>
              <a:t>cause of </a:t>
            </a:r>
            <a:r>
              <a:rPr sz="1700" spc="-10" dirty="0">
                <a:latin typeface="Carlito"/>
                <a:cs typeface="Carlito"/>
              </a:rPr>
              <a:t>LCOF </a:t>
            </a:r>
            <a:r>
              <a:rPr sz="1700" dirty="0">
                <a:latin typeface="Carlito"/>
                <a:cs typeface="Carlito"/>
              </a:rPr>
              <a:t>is the </a:t>
            </a:r>
            <a:r>
              <a:rPr sz="1700" b="1" spc="-5" dirty="0">
                <a:latin typeface="Carlito"/>
                <a:cs typeface="Carlito"/>
              </a:rPr>
              <a:t>ventricular </a:t>
            </a:r>
            <a:r>
              <a:rPr sz="1700" b="1" spc="-15" dirty="0">
                <a:latin typeface="Carlito"/>
                <a:cs typeface="Carlito"/>
              </a:rPr>
              <a:t>systolic </a:t>
            </a:r>
            <a:r>
              <a:rPr sz="1700" b="1" spc="-5" dirty="0">
                <a:latin typeface="Carlito"/>
                <a:cs typeface="Carlito"/>
              </a:rPr>
              <a:t>dysfunction </a:t>
            </a:r>
            <a:r>
              <a:rPr sz="1700" b="1" dirty="0">
                <a:latin typeface="Carlito"/>
                <a:cs typeface="Carlito"/>
              </a:rPr>
              <a:t>and </a:t>
            </a:r>
            <a:r>
              <a:rPr sz="1700" b="1" spc="-5" dirty="0">
                <a:latin typeface="Carlito"/>
                <a:cs typeface="Carlito"/>
              </a:rPr>
              <a:t>ventricular  diastolic</a:t>
            </a:r>
            <a:r>
              <a:rPr sz="1700" b="1" spc="-40" dirty="0">
                <a:latin typeface="Carlito"/>
                <a:cs typeface="Carlito"/>
              </a:rPr>
              <a:t> </a:t>
            </a:r>
            <a:r>
              <a:rPr sz="1700" b="1" spc="-5" dirty="0">
                <a:latin typeface="Carlito"/>
                <a:cs typeface="Carlito"/>
              </a:rPr>
              <a:t>dysfunction.</a:t>
            </a:r>
            <a:endParaRPr sz="1700" dirty="0">
              <a:latin typeface="Carlito"/>
              <a:cs typeface="Carlito"/>
            </a:endParaRPr>
          </a:p>
          <a:p>
            <a:pPr>
              <a:lnSpc>
                <a:spcPct val="100000"/>
              </a:lnSpc>
              <a:spcBef>
                <a:spcPts val="35"/>
              </a:spcBef>
            </a:pPr>
            <a:endParaRPr sz="1950" dirty="0">
              <a:latin typeface="Carlito"/>
              <a:cs typeface="Carlito"/>
            </a:endParaRPr>
          </a:p>
          <a:p>
            <a:pPr marL="355600" indent="-343535">
              <a:lnSpc>
                <a:spcPct val="100000"/>
              </a:lnSpc>
              <a:buFont typeface="Wingdings"/>
              <a:buChar char=""/>
              <a:tabLst>
                <a:tab pos="355600" algn="l"/>
                <a:tab pos="356235" algn="l"/>
              </a:tabLst>
            </a:pPr>
            <a:r>
              <a:rPr sz="1700" b="1" i="1" spc="-10" dirty="0">
                <a:latin typeface="Carlito"/>
                <a:cs typeface="Carlito"/>
              </a:rPr>
              <a:t>Ventricular </a:t>
            </a:r>
            <a:r>
              <a:rPr sz="1700" b="1" i="1" spc="-15" dirty="0">
                <a:latin typeface="Carlito"/>
                <a:cs typeface="Carlito"/>
              </a:rPr>
              <a:t>systolic</a:t>
            </a:r>
            <a:r>
              <a:rPr sz="1700" b="1" i="1" spc="-25" dirty="0">
                <a:latin typeface="Carlito"/>
                <a:cs typeface="Carlito"/>
              </a:rPr>
              <a:t> </a:t>
            </a:r>
            <a:r>
              <a:rPr sz="1700" b="1" i="1" dirty="0">
                <a:latin typeface="Carlito"/>
                <a:cs typeface="Carlito"/>
              </a:rPr>
              <a:t>dysfunction</a:t>
            </a:r>
            <a:endParaRPr sz="1700" dirty="0">
              <a:latin typeface="Carlito"/>
              <a:cs typeface="Carlito"/>
            </a:endParaRPr>
          </a:p>
          <a:p>
            <a:pPr marL="355600" marR="121285" indent="-343535">
              <a:lnSpc>
                <a:spcPts val="1839"/>
              </a:lnSpc>
              <a:spcBef>
                <a:spcPts val="434"/>
              </a:spcBef>
              <a:buFont typeface="Arial"/>
              <a:buChar char="•"/>
              <a:tabLst>
                <a:tab pos="355600" algn="l"/>
                <a:tab pos="356235" algn="l"/>
              </a:tabLst>
            </a:pPr>
            <a:r>
              <a:rPr sz="1700" spc="-10" dirty="0">
                <a:latin typeface="Carlito"/>
                <a:cs typeface="Carlito"/>
              </a:rPr>
              <a:t>Myocardial </a:t>
            </a:r>
            <a:r>
              <a:rPr sz="1700" spc="-5" dirty="0">
                <a:latin typeface="Carlito"/>
                <a:cs typeface="Carlito"/>
              </a:rPr>
              <a:t>infarction </a:t>
            </a:r>
            <a:r>
              <a:rPr sz="1700" spc="-10" dirty="0">
                <a:latin typeface="Carlito"/>
                <a:cs typeface="Carlito"/>
              </a:rPr>
              <a:t>weakens </a:t>
            </a:r>
            <a:r>
              <a:rPr sz="1700" dirty="0">
                <a:latin typeface="Carlito"/>
                <a:cs typeface="Carlito"/>
              </a:rPr>
              <a:t>the muscles </a:t>
            </a:r>
            <a:r>
              <a:rPr sz="1700" spc="-5" dirty="0">
                <a:latin typeface="Carlito"/>
                <a:cs typeface="Carlito"/>
              </a:rPr>
              <a:t>of ventricles </a:t>
            </a:r>
            <a:r>
              <a:rPr sz="1700" dirty="0">
                <a:latin typeface="Carlito"/>
                <a:cs typeface="Carlito"/>
              </a:rPr>
              <a:t>and </a:t>
            </a:r>
            <a:r>
              <a:rPr sz="1700" spc="-15" dirty="0">
                <a:latin typeface="Carlito"/>
                <a:cs typeface="Carlito"/>
              </a:rPr>
              <a:t>make </a:t>
            </a:r>
            <a:r>
              <a:rPr sz="1700" dirty="0">
                <a:latin typeface="Carlito"/>
                <a:cs typeface="Carlito"/>
              </a:rPr>
              <a:t>them </a:t>
            </a:r>
            <a:r>
              <a:rPr sz="1700" spc="-5" dirty="0">
                <a:latin typeface="Carlito"/>
                <a:cs typeface="Carlito"/>
              </a:rPr>
              <a:t>inefficient to  </a:t>
            </a:r>
            <a:r>
              <a:rPr sz="1700" dirty="0">
                <a:latin typeface="Carlito"/>
                <a:cs typeface="Carlito"/>
              </a:rPr>
              <a:t>pump the </a:t>
            </a:r>
            <a:r>
              <a:rPr sz="1700" spc="-10" dirty="0">
                <a:latin typeface="Carlito"/>
                <a:cs typeface="Carlito"/>
              </a:rPr>
              <a:t>required </a:t>
            </a:r>
            <a:r>
              <a:rPr sz="1700" spc="-5" dirty="0">
                <a:latin typeface="Carlito"/>
                <a:cs typeface="Carlito"/>
              </a:rPr>
              <a:t>volume of</a:t>
            </a:r>
            <a:r>
              <a:rPr sz="1700" spc="-80" dirty="0">
                <a:latin typeface="Carlito"/>
                <a:cs typeface="Carlito"/>
              </a:rPr>
              <a:t> </a:t>
            </a:r>
            <a:r>
              <a:rPr sz="1700" dirty="0">
                <a:latin typeface="Carlito"/>
                <a:cs typeface="Carlito"/>
              </a:rPr>
              <a:t>blood.</a:t>
            </a:r>
          </a:p>
          <a:p>
            <a:pPr marL="355600" indent="-343535">
              <a:lnSpc>
                <a:spcPct val="100000"/>
              </a:lnSpc>
              <a:spcBef>
                <a:spcPts val="175"/>
              </a:spcBef>
              <a:buFont typeface="Arial"/>
              <a:buChar char="•"/>
              <a:tabLst>
                <a:tab pos="355600" algn="l"/>
                <a:tab pos="356235" algn="l"/>
              </a:tabLst>
            </a:pPr>
            <a:r>
              <a:rPr sz="1700" dirty="0">
                <a:latin typeface="Carlito"/>
                <a:cs typeface="Carlito"/>
              </a:rPr>
              <a:t>Thus </a:t>
            </a:r>
            <a:r>
              <a:rPr sz="1700" spc="-5" dirty="0">
                <a:latin typeface="Carlito"/>
                <a:cs typeface="Carlito"/>
              </a:rPr>
              <a:t>results </a:t>
            </a:r>
            <a:r>
              <a:rPr sz="1700" dirty="0">
                <a:latin typeface="Carlito"/>
                <a:cs typeface="Carlito"/>
              </a:rPr>
              <a:t>in low </a:t>
            </a:r>
            <a:r>
              <a:rPr sz="1700" spc="-5" dirty="0">
                <a:latin typeface="Carlito"/>
                <a:cs typeface="Carlito"/>
              </a:rPr>
              <a:t>cardiac </a:t>
            </a:r>
            <a:r>
              <a:rPr sz="1700" dirty="0">
                <a:latin typeface="Carlito"/>
                <a:cs typeface="Carlito"/>
              </a:rPr>
              <a:t>output and low ejection</a:t>
            </a:r>
            <a:r>
              <a:rPr sz="1700" spc="-200" dirty="0">
                <a:latin typeface="Carlito"/>
                <a:cs typeface="Carlito"/>
              </a:rPr>
              <a:t> </a:t>
            </a:r>
            <a:r>
              <a:rPr sz="1700" spc="-5" dirty="0">
                <a:latin typeface="Carlito"/>
                <a:cs typeface="Carlito"/>
              </a:rPr>
              <a:t>fraction.</a:t>
            </a:r>
            <a:endParaRPr sz="1700" dirty="0">
              <a:latin typeface="Carlito"/>
              <a:cs typeface="Carlito"/>
            </a:endParaRPr>
          </a:p>
          <a:p>
            <a:pPr>
              <a:lnSpc>
                <a:spcPct val="100000"/>
              </a:lnSpc>
              <a:spcBef>
                <a:spcPts val="5"/>
              </a:spcBef>
            </a:pPr>
            <a:endParaRPr sz="2000" dirty="0">
              <a:latin typeface="Carlito"/>
              <a:cs typeface="Carlito"/>
            </a:endParaRPr>
          </a:p>
          <a:p>
            <a:pPr marL="355600" indent="-343535">
              <a:lnSpc>
                <a:spcPct val="100000"/>
              </a:lnSpc>
              <a:buFont typeface="Wingdings"/>
              <a:buChar char=""/>
              <a:tabLst>
                <a:tab pos="355600" algn="l"/>
                <a:tab pos="356235" algn="l"/>
              </a:tabLst>
            </a:pPr>
            <a:r>
              <a:rPr sz="1700" b="1" i="1" spc="-10" dirty="0">
                <a:latin typeface="Carlito"/>
                <a:cs typeface="Carlito"/>
              </a:rPr>
              <a:t>Ventricular diastolic</a:t>
            </a:r>
            <a:r>
              <a:rPr sz="1700" b="1" i="1" spc="-25" dirty="0">
                <a:latin typeface="Carlito"/>
                <a:cs typeface="Carlito"/>
              </a:rPr>
              <a:t> </a:t>
            </a:r>
            <a:r>
              <a:rPr sz="1700" b="1" i="1" dirty="0">
                <a:latin typeface="Carlito"/>
                <a:cs typeface="Carlito"/>
              </a:rPr>
              <a:t>dysfunction</a:t>
            </a:r>
            <a:endParaRPr sz="1700" dirty="0">
              <a:latin typeface="Carlito"/>
              <a:cs typeface="Carlito"/>
            </a:endParaRPr>
          </a:p>
          <a:p>
            <a:pPr marL="355600" indent="-343535">
              <a:lnSpc>
                <a:spcPct val="100000"/>
              </a:lnSpc>
              <a:spcBef>
                <a:spcPts val="204"/>
              </a:spcBef>
              <a:buFont typeface="Arial"/>
              <a:buChar char="•"/>
              <a:tabLst>
                <a:tab pos="355600" algn="l"/>
                <a:tab pos="356235" algn="l"/>
              </a:tabLst>
            </a:pPr>
            <a:r>
              <a:rPr sz="1700" spc="-5" dirty="0">
                <a:latin typeface="Carlito"/>
                <a:cs typeface="Carlito"/>
              </a:rPr>
              <a:t>Hypertrophy </a:t>
            </a:r>
            <a:r>
              <a:rPr sz="1700" dirty="0">
                <a:latin typeface="Carlito"/>
                <a:cs typeface="Carlito"/>
              </a:rPr>
              <a:t>is </a:t>
            </a:r>
            <a:r>
              <a:rPr sz="1700" spc="-5" dirty="0">
                <a:latin typeface="Carlito"/>
                <a:cs typeface="Carlito"/>
              </a:rPr>
              <a:t>responsible </a:t>
            </a:r>
            <a:r>
              <a:rPr sz="1700" spc="-15" dirty="0">
                <a:latin typeface="Carlito"/>
                <a:cs typeface="Carlito"/>
              </a:rPr>
              <a:t>for </a:t>
            </a:r>
            <a:r>
              <a:rPr sz="1700" dirty="0">
                <a:latin typeface="Carlito"/>
                <a:cs typeface="Carlito"/>
              </a:rPr>
              <a:t>the </a:t>
            </a:r>
            <a:r>
              <a:rPr sz="1700" spc="-10" dirty="0">
                <a:latin typeface="Carlito"/>
                <a:cs typeface="Carlito"/>
              </a:rPr>
              <a:t>stiffening </a:t>
            </a:r>
            <a:r>
              <a:rPr sz="1700" dirty="0">
                <a:latin typeface="Carlito"/>
                <a:cs typeface="Carlito"/>
              </a:rPr>
              <a:t>of heart</a:t>
            </a:r>
            <a:r>
              <a:rPr sz="1700" spc="-100" dirty="0">
                <a:latin typeface="Carlito"/>
                <a:cs typeface="Carlito"/>
              </a:rPr>
              <a:t> </a:t>
            </a:r>
            <a:r>
              <a:rPr sz="1700" dirty="0">
                <a:latin typeface="Carlito"/>
                <a:cs typeface="Carlito"/>
              </a:rPr>
              <a:t>muscle</a:t>
            </a:r>
          </a:p>
          <a:p>
            <a:pPr marL="355600" marR="358140" indent="-343535">
              <a:lnSpc>
                <a:spcPts val="1839"/>
              </a:lnSpc>
              <a:spcBef>
                <a:spcPts val="434"/>
              </a:spcBef>
              <a:buFont typeface="Arial"/>
              <a:buChar char="•"/>
              <a:tabLst>
                <a:tab pos="355600" algn="l"/>
                <a:tab pos="356235" algn="l"/>
              </a:tabLst>
            </a:pPr>
            <a:r>
              <a:rPr sz="1700" spc="-5" dirty="0">
                <a:latin typeface="Carlito"/>
                <a:cs typeface="Carlito"/>
              </a:rPr>
              <a:t>The </a:t>
            </a:r>
            <a:r>
              <a:rPr sz="1700" spc="-10" dirty="0">
                <a:latin typeface="Carlito"/>
                <a:cs typeface="Carlito"/>
              </a:rPr>
              <a:t>stiffened </a:t>
            </a:r>
            <a:r>
              <a:rPr sz="1700" dirty="0">
                <a:latin typeface="Carlito"/>
                <a:cs typeface="Carlito"/>
              </a:rPr>
              <a:t>muscle </a:t>
            </a:r>
            <a:r>
              <a:rPr sz="1700" spc="-5" dirty="0">
                <a:latin typeface="Carlito"/>
                <a:cs typeface="Carlito"/>
              </a:rPr>
              <a:t>of </a:t>
            </a:r>
            <a:r>
              <a:rPr sz="1700" dirty="0">
                <a:latin typeface="Carlito"/>
                <a:cs typeface="Carlito"/>
              </a:rPr>
              <a:t>the </a:t>
            </a:r>
            <a:r>
              <a:rPr sz="1700" spc="-5" dirty="0">
                <a:latin typeface="Carlito"/>
                <a:cs typeface="Carlito"/>
              </a:rPr>
              <a:t>ventricles </a:t>
            </a:r>
            <a:r>
              <a:rPr sz="1700" spc="-10" dirty="0">
                <a:latin typeface="Carlito"/>
                <a:cs typeface="Carlito"/>
              </a:rPr>
              <a:t>fails </a:t>
            </a:r>
            <a:r>
              <a:rPr sz="1700" spc="-5" dirty="0">
                <a:latin typeface="Carlito"/>
                <a:cs typeface="Carlito"/>
              </a:rPr>
              <a:t>to relax </a:t>
            </a:r>
            <a:r>
              <a:rPr sz="1700" dirty="0">
                <a:latin typeface="Carlito"/>
                <a:cs typeface="Carlito"/>
              </a:rPr>
              <a:t>during </a:t>
            </a:r>
            <a:r>
              <a:rPr sz="1700" spc="-10" dirty="0">
                <a:latin typeface="Carlito"/>
                <a:cs typeface="Carlito"/>
              </a:rPr>
              <a:t>diastolic </a:t>
            </a:r>
            <a:r>
              <a:rPr sz="1700" dirty="0">
                <a:latin typeface="Carlito"/>
                <a:cs typeface="Carlito"/>
              </a:rPr>
              <a:t>and thus </a:t>
            </a:r>
            <a:r>
              <a:rPr sz="1700" spc="-5" dirty="0">
                <a:latin typeface="Carlito"/>
                <a:cs typeface="Carlito"/>
              </a:rPr>
              <a:t>cannot  collect sufficent </a:t>
            </a:r>
            <a:r>
              <a:rPr sz="1700" dirty="0">
                <a:latin typeface="Carlito"/>
                <a:cs typeface="Carlito"/>
              </a:rPr>
              <a:t>amount </a:t>
            </a:r>
            <a:r>
              <a:rPr sz="1700" spc="-5" dirty="0">
                <a:latin typeface="Carlito"/>
                <a:cs typeface="Carlito"/>
              </a:rPr>
              <a:t>of</a:t>
            </a:r>
            <a:r>
              <a:rPr sz="1700" spc="-40" dirty="0">
                <a:latin typeface="Carlito"/>
                <a:cs typeface="Carlito"/>
              </a:rPr>
              <a:t> </a:t>
            </a:r>
            <a:r>
              <a:rPr sz="1700" dirty="0">
                <a:latin typeface="Carlito"/>
                <a:cs typeface="Carlito"/>
              </a:rPr>
              <a:t>blood.</a:t>
            </a:r>
          </a:p>
          <a:p>
            <a:pPr marL="355600" indent="-343535">
              <a:lnSpc>
                <a:spcPct val="100000"/>
              </a:lnSpc>
              <a:spcBef>
                <a:spcPts val="170"/>
              </a:spcBef>
              <a:buFont typeface="Arial"/>
              <a:buChar char="•"/>
              <a:tabLst>
                <a:tab pos="355600" algn="l"/>
                <a:tab pos="356235" algn="l"/>
              </a:tabLst>
            </a:pPr>
            <a:r>
              <a:rPr sz="1700" spc="-5" dirty="0">
                <a:latin typeface="Carlito"/>
                <a:cs typeface="Carlito"/>
              </a:rPr>
              <a:t>This ultimately </a:t>
            </a:r>
            <a:r>
              <a:rPr sz="1700" dirty="0">
                <a:latin typeface="Carlito"/>
                <a:cs typeface="Carlito"/>
              </a:rPr>
              <a:t>results in low </a:t>
            </a:r>
            <a:r>
              <a:rPr sz="1700" spc="-5" dirty="0">
                <a:latin typeface="Carlito"/>
                <a:cs typeface="Carlito"/>
              </a:rPr>
              <a:t>cardiac</a:t>
            </a:r>
            <a:r>
              <a:rPr sz="1700" spc="-155" dirty="0">
                <a:latin typeface="Carlito"/>
                <a:cs typeface="Carlito"/>
              </a:rPr>
              <a:t> </a:t>
            </a:r>
            <a:r>
              <a:rPr sz="1700" dirty="0">
                <a:latin typeface="Carlito"/>
                <a:cs typeface="Carlito"/>
              </a:rPr>
              <a:t>output.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38200"/>
          </a:xfrm>
          <a:custGeom>
            <a:avLst/>
            <a:gdLst/>
            <a:ahLst/>
            <a:cxnLst/>
            <a:rect l="l" t="t" r="r" b="b"/>
            <a:pathLst>
              <a:path w="9144000" h="838200">
                <a:moveTo>
                  <a:pt x="9144000" y="0"/>
                </a:moveTo>
                <a:lnTo>
                  <a:pt x="0" y="0"/>
                </a:lnTo>
                <a:lnTo>
                  <a:pt x="0" y="838200"/>
                </a:lnTo>
                <a:lnTo>
                  <a:pt x="9144000" y="838200"/>
                </a:lnTo>
                <a:lnTo>
                  <a:pt x="9144000" y="0"/>
                </a:lnTo>
                <a:close/>
              </a:path>
            </a:pathLst>
          </a:custGeom>
          <a:solidFill>
            <a:srgbClr val="548ED4"/>
          </a:solidFill>
        </p:spPr>
        <p:txBody>
          <a:bodyPr wrap="square" lIns="0" tIns="0" rIns="0" bIns="0" rtlCol="0"/>
          <a:lstStyle/>
          <a:p>
            <a:endParaRPr/>
          </a:p>
        </p:txBody>
      </p:sp>
      <p:sp>
        <p:nvSpPr>
          <p:cNvPr id="3" name="object 3"/>
          <p:cNvSpPr txBox="1">
            <a:spLocks noGrp="1"/>
          </p:cNvSpPr>
          <p:nvPr>
            <p:ph type="title"/>
          </p:nvPr>
        </p:nvSpPr>
        <p:spPr>
          <a:xfrm>
            <a:off x="1182488" y="131762"/>
            <a:ext cx="6457441" cy="574675"/>
          </a:xfrm>
          <a:prstGeom prst="rect">
            <a:avLst/>
          </a:prstGeom>
        </p:spPr>
        <p:txBody>
          <a:bodyPr vert="horz" wrap="square" lIns="0" tIns="12700" rIns="0" bIns="0" rtlCol="0">
            <a:spAutoFit/>
          </a:bodyPr>
          <a:lstStyle/>
          <a:p>
            <a:pPr marL="12700" algn="ctr">
              <a:lnSpc>
                <a:spcPct val="100000"/>
              </a:lnSpc>
              <a:spcBef>
                <a:spcPts val="100"/>
              </a:spcBef>
            </a:pPr>
            <a:r>
              <a:rPr spc="-5" dirty="0">
                <a:solidFill>
                  <a:srgbClr val="000000"/>
                </a:solidFill>
                <a:latin typeface="Carlito"/>
                <a:cs typeface="Carlito"/>
              </a:rPr>
              <a:t>High </a:t>
            </a:r>
            <a:r>
              <a:rPr spc="-10" dirty="0">
                <a:solidFill>
                  <a:srgbClr val="000000"/>
                </a:solidFill>
                <a:latin typeface="Carlito"/>
                <a:cs typeface="Carlito"/>
              </a:rPr>
              <a:t>cardiac </a:t>
            </a:r>
            <a:r>
              <a:rPr spc="-5" dirty="0">
                <a:solidFill>
                  <a:srgbClr val="000000"/>
                </a:solidFill>
                <a:latin typeface="Carlito"/>
                <a:cs typeface="Carlito"/>
              </a:rPr>
              <a:t>output</a:t>
            </a:r>
            <a:r>
              <a:rPr spc="-90" dirty="0">
                <a:solidFill>
                  <a:srgbClr val="000000"/>
                </a:solidFill>
                <a:latin typeface="Carlito"/>
                <a:cs typeface="Carlito"/>
              </a:rPr>
              <a:t> </a:t>
            </a:r>
            <a:r>
              <a:rPr spc="-15" dirty="0">
                <a:solidFill>
                  <a:srgbClr val="000000"/>
                </a:solidFill>
                <a:latin typeface="Carlito"/>
                <a:cs typeface="Carlito"/>
              </a:rPr>
              <a:t>failure</a:t>
            </a:r>
          </a:p>
        </p:txBody>
      </p:sp>
      <p:sp>
        <p:nvSpPr>
          <p:cNvPr id="6" name="object 6"/>
          <p:cNvSpPr txBox="1"/>
          <p:nvPr/>
        </p:nvSpPr>
        <p:spPr>
          <a:xfrm>
            <a:off x="8479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14</a:t>
            </a:fld>
            <a:endParaRPr sz="1200">
              <a:latin typeface="Carlito"/>
              <a:cs typeface="Carlito"/>
            </a:endParaRPr>
          </a:p>
        </p:txBody>
      </p:sp>
      <p:graphicFrame>
        <p:nvGraphicFramePr>
          <p:cNvPr id="4" name="object 4"/>
          <p:cNvGraphicFramePr>
            <a:graphicFrameLocks noGrp="1"/>
          </p:cNvGraphicFramePr>
          <p:nvPr>
            <p:extLst>
              <p:ext uri="{D42A27DB-BD31-4B8C-83A1-F6EECF244321}">
                <p14:modId xmlns:p14="http://schemas.microsoft.com/office/powerpoint/2010/main" val="3913934088"/>
              </p:ext>
            </p:extLst>
          </p:nvPr>
        </p:nvGraphicFramePr>
        <p:xfrm>
          <a:off x="222250" y="2203450"/>
          <a:ext cx="8610600" cy="4267198"/>
        </p:xfrm>
        <a:graphic>
          <a:graphicData uri="http://schemas.openxmlformats.org/drawingml/2006/table">
            <a:tbl>
              <a:tblPr firstRow="1" bandRow="1">
                <a:tableStyleId>{2D5ABB26-0587-4C30-8999-92F81FD0307C}</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694689">
                <a:tc>
                  <a:txBody>
                    <a:bodyPr/>
                    <a:lstStyle/>
                    <a:p>
                      <a:pPr marL="667385">
                        <a:lnSpc>
                          <a:spcPct val="100000"/>
                        </a:lnSpc>
                        <a:spcBef>
                          <a:spcPts val="245"/>
                        </a:spcBef>
                      </a:pPr>
                      <a:r>
                        <a:rPr sz="1800" b="1" spc="-5" dirty="0">
                          <a:solidFill>
                            <a:srgbClr val="FFFFFF"/>
                          </a:solidFill>
                          <a:latin typeface="Carlito"/>
                          <a:cs typeface="Carlito"/>
                        </a:rPr>
                        <a:t>Low </a:t>
                      </a:r>
                      <a:r>
                        <a:rPr sz="1800" b="1" spc="-10" dirty="0">
                          <a:solidFill>
                            <a:srgbClr val="FFFFFF"/>
                          </a:solidFill>
                          <a:latin typeface="Carlito"/>
                          <a:cs typeface="Carlito"/>
                        </a:rPr>
                        <a:t>cardiac </a:t>
                      </a:r>
                      <a:r>
                        <a:rPr sz="1800" b="1" dirty="0">
                          <a:solidFill>
                            <a:srgbClr val="FFFFFF"/>
                          </a:solidFill>
                          <a:latin typeface="Carlito"/>
                          <a:cs typeface="Carlito"/>
                        </a:rPr>
                        <a:t>output</a:t>
                      </a:r>
                      <a:r>
                        <a:rPr sz="1800" b="1" spc="-40" dirty="0">
                          <a:solidFill>
                            <a:srgbClr val="FFFFFF"/>
                          </a:solidFill>
                          <a:latin typeface="Carlito"/>
                          <a:cs typeface="Carlito"/>
                        </a:rPr>
                        <a:t> </a:t>
                      </a:r>
                      <a:r>
                        <a:rPr sz="1800" b="1" spc="-10" dirty="0">
                          <a:solidFill>
                            <a:srgbClr val="FFFFFF"/>
                          </a:solidFill>
                          <a:latin typeface="Carlito"/>
                          <a:cs typeface="Carlito"/>
                        </a:rPr>
                        <a:t>failure</a:t>
                      </a:r>
                      <a:endParaRPr sz="1800" dirty="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D99593"/>
                    </a:solidFill>
                  </a:tcPr>
                </a:tc>
                <a:tc>
                  <a:txBody>
                    <a:bodyPr/>
                    <a:lstStyle/>
                    <a:p>
                      <a:pPr marL="668020">
                        <a:lnSpc>
                          <a:spcPct val="100000"/>
                        </a:lnSpc>
                        <a:spcBef>
                          <a:spcPts val="245"/>
                        </a:spcBef>
                      </a:pPr>
                      <a:r>
                        <a:rPr sz="1800" b="1" spc="-5" dirty="0">
                          <a:solidFill>
                            <a:srgbClr val="FFFFFF"/>
                          </a:solidFill>
                          <a:latin typeface="Carlito"/>
                          <a:cs typeface="Carlito"/>
                        </a:rPr>
                        <a:t>High </a:t>
                      </a:r>
                      <a:r>
                        <a:rPr sz="1800" b="1" spc="-10" dirty="0">
                          <a:solidFill>
                            <a:srgbClr val="FFFFFF"/>
                          </a:solidFill>
                          <a:latin typeface="Carlito"/>
                          <a:cs typeface="Carlito"/>
                        </a:rPr>
                        <a:t>cardiac </a:t>
                      </a:r>
                      <a:r>
                        <a:rPr sz="1800" b="1" dirty="0">
                          <a:solidFill>
                            <a:srgbClr val="FFFFFF"/>
                          </a:solidFill>
                          <a:latin typeface="Carlito"/>
                          <a:cs typeface="Carlito"/>
                        </a:rPr>
                        <a:t>output</a:t>
                      </a:r>
                      <a:r>
                        <a:rPr sz="1800" b="1" spc="-45" dirty="0">
                          <a:solidFill>
                            <a:srgbClr val="FFFFFF"/>
                          </a:solidFill>
                          <a:latin typeface="Carlito"/>
                          <a:cs typeface="Carlito"/>
                        </a:rPr>
                        <a:t> </a:t>
                      </a:r>
                      <a:r>
                        <a:rPr sz="1800" b="1" spc="-10" dirty="0">
                          <a:solidFill>
                            <a:srgbClr val="FFFFFF"/>
                          </a:solidFill>
                          <a:latin typeface="Carlito"/>
                          <a:cs typeface="Carlito"/>
                        </a:rPr>
                        <a:t>failure</a:t>
                      </a:r>
                      <a:endParaRPr sz="18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7375E"/>
                    </a:solidFill>
                  </a:tcPr>
                </a:tc>
                <a:extLst>
                  <a:ext uri="{0D108BD9-81ED-4DB2-BD59-A6C34878D82A}">
                    <a16:rowId xmlns:a16="http://schemas.microsoft.com/office/drawing/2014/main" val="10000"/>
                  </a:ext>
                </a:extLst>
              </a:tr>
              <a:tr h="694689">
                <a:tc>
                  <a:txBody>
                    <a:bodyPr/>
                    <a:lstStyle/>
                    <a:p>
                      <a:pPr marL="90805">
                        <a:lnSpc>
                          <a:spcPct val="100000"/>
                        </a:lnSpc>
                        <a:spcBef>
                          <a:spcPts val="244"/>
                        </a:spcBef>
                      </a:pPr>
                      <a:r>
                        <a:rPr sz="1800" spc="-10" dirty="0">
                          <a:latin typeface="Carlito"/>
                          <a:cs typeface="Carlito"/>
                        </a:rPr>
                        <a:t>Most</a:t>
                      </a:r>
                      <a:r>
                        <a:rPr sz="1800" spc="-5" dirty="0">
                          <a:latin typeface="Carlito"/>
                          <a:cs typeface="Carlito"/>
                        </a:rPr>
                        <a:t> </a:t>
                      </a:r>
                      <a:r>
                        <a:rPr sz="1800" spc="-10" dirty="0">
                          <a:latin typeface="Carlito"/>
                          <a:cs typeface="Carlito"/>
                        </a:rPr>
                        <a:t>frequent</a:t>
                      </a:r>
                      <a:endParaRPr sz="1800">
                        <a:latin typeface="Carlito"/>
                        <a:cs typeface="Carlito"/>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99593"/>
                    </a:solidFill>
                  </a:tcPr>
                </a:tc>
                <a:tc>
                  <a:txBody>
                    <a:bodyPr/>
                    <a:lstStyle/>
                    <a:p>
                      <a:pPr marL="92075">
                        <a:lnSpc>
                          <a:spcPct val="100000"/>
                        </a:lnSpc>
                        <a:spcBef>
                          <a:spcPts val="244"/>
                        </a:spcBef>
                      </a:pPr>
                      <a:r>
                        <a:rPr sz="1800" spc="-25" dirty="0">
                          <a:solidFill>
                            <a:srgbClr val="FFFFFF"/>
                          </a:solidFill>
                          <a:latin typeface="Carlito"/>
                          <a:cs typeface="Carlito"/>
                        </a:rPr>
                        <a:t>Very</a:t>
                      </a:r>
                      <a:r>
                        <a:rPr sz="1800" spc="-5" dirty="0">
                          <a:solidFill>
                            <a:srgbClr val="FFFFFF"/>
                          </a:solidFill>
                          <a:latin typeface="Carlito"/>
                          <a:cs typeface="Carlito"/>
                        </a:rPr>
                        <a:t> </a:t>
                      </a:r>
                      <a:r>
                        <a:rPr sz="1800" spc="-15" dirty="0">
                          <a:solidFill>
                            <a:srgbClr val="FFFFFF"/>
                          </a:solidFill>
                          <a:latin typeface="Carlito"/>
                          <a:cs typeface="Carlito"/>
                        </a:rPr>
                        <a:t>rarely</a:t>
                      </a:r>
                      <a:endParaRPr sz="1800" dirty="0">
                        <a:latin typeface="Carlito"/>
                        <a:cs typeface="Carlito"/>
                      </a:endParaRPr>
                    </a:p>
                  </a:txBody>
                  <a:tcPr marL="0" marR="0" marT="3111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7375E"/>
                    </a:solidFill>
                  </a:tcPr>
                </a:tc>
                <a:extLst>
                  <a:ext uri="{0D108BD9-81ED-4DB2-BD59-A6C34878D82A}">
                    <a16:rowId xmlns:a16="http://schemas.microsoft.com/office/drawing/2014/main" val="10001"/>
                  </a:ext>
                </a:extLst>
              </a:tr>
              <a:tr h="1290066">
                <a:tc>
                  <a:txBody>
                    <a:bodyPr/>
                    <a:lstStyle/>
                    <a:p>
                      <a:pPr marL="90805" marR="250190">
                        <a:lnSpc>
                          <a:spcPct val="100000"/>
                        </a:lnSpc>
                        <a:spcBef>
                          <a:spcPts val="245"/>
                        </a:spcBef>
                      </a:pPr>
                      <a:r>
                        <a:rPr sz="1800" spc="-10" dirty="0">
                          <a:latin typeface="Carlito"/>
                          <a:cs typeface="Carlito"/>
                        </a:rPr>
                        <a:t>Metabolic </a:t>
                      </a:r>
                      <a:r>
                        <a:rPr sz="1800" spc="-5" dirty="0">
                          <a:latin typeface="Carlito"/>
                          <a:cs typeface="Carlito"/>
                        </a:rPr>
                        <a:t>demands of </a:t>
                      </a:r>
                      <a:r>
                        <a:rPr sz="1800" dirty="0">
                          <a:latin typeface="Carlito"/>
                          <a:cs typeface="Carlito"/>
                        </a:rPr>
                        <a:t>the </a:t>
                      </a:r>
                      <a:r>
                        <a:rPr sz="1800" spc="-5" dirty="0">
                          <a:latin typeface="Carlito"/>
                          <a:cs typeface="Carlito"/>
                        </a:rPr>
                        <a:t>body </a:t>
                      </a:r>
                      <a:r>
                        <a:rPr sz="1800" spc="-15" dirty="0">
                          <a:latin typeface="Carlito"/>
                          <a:cs typeface="Carlito"/>
                        </a:rPr>
                        <a:t>organs for  oxygen </a:t>
                      </a:r>
                      <a:r>
                        <a:rPr sz="1800" spc="-10" dirty="0">
                          <a:latin typeface="Carlito"/>
                          <a:cs typeface="Carlito"/>
                        </a:rPr>
                        <a:t>are </a:t>
                      </a:r>
                      <a:r>
                        <a:rPr sz="2000" b="1" dirty="0">
                          <a:latin typeface="Carlito"/>
                          <a:cs typeface="Carlito"/>
                        </a:rPr>
                        <a:t>normal and </a:t>
                      </a:r>
                      <a:r>
                        <a:rPr sz="2000" b="1" spc="-5" dirty="0">
                          <a:latin typeface="Carlito"/>
                          <a:cs typeface="Carlito"/>
                        </a:rPr>
                        <a:t>within</a:t>
                      </a:r>
                      <a:r>
                        <a:rPr sz="2000" b="1" spc="-40" dirty="0">
                          <a:latin typeface="Carlito"/>
                          <a:cs typeface="Carlito"/>
                        </a:rPr>
                        <a:t> </a:t>
                      </a:r>
                      <a:r>
                        <a:rPr sz="2000" b="1" dirty="0">
                          <a:latin typeface="Carlito"/>
                          <a:cs typeface="Carlito"/>
                        </a:rPr>
                        <a:t>limits</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9593"/>
                    </a:solidFill>
                  </a:tcPr>
                </a:tc>
                <a:tc>
                  <a:txBody>
                    <a:bodyPr/>
                    <a:lstStyle/>
                    <a:p>
                      <a:pPr marL="92075" marR="213995">
                        <a:lnSpc>
                          <a:spcPct val="100000"/>
                        </a:lnSpc>
                        <a:spcBef>
                          <a:spcPts val="245"/>
                        </a:spcBef>
                      </a:pPr>
                      <a:r>
                        <a:rPr sz="1800" spc="-10" dirty="0">
                          <a:solidFill>
                            <a:srgbClr val="FFFFFF"/>
                          </a:solidFill>
                          <a:latin typeface="Carlito"/>
                          <a:cs typeface="Carlito"/>
                        </a:rPr>
                        <a:t>Metabolic </a:t>
                      </a:r>
                      <a:r>
                        <a:rPr sz="1800" spc="-5" dirty="0">
                          <a:solidFill>
                            <a:srgbClr val="FFFFFF"/>
                          </a:solidFill>
                          <a:latin typeface="Carlito"/>
                          <a:cs typeface="Carlito"/>
                        </a:rPr>
                        <a:t>demands of </a:t>
                      </a:r>
                      <a:r>
                        <a:rPr sz="1800" dirty="0">
                          <a:solidFill>
                            <a:srgbClr val="FFFFFF"/>
                          </a:solidFill>
                          <a:latin typeface="Carlito"/>
                          <a:cs typeface="Carlito"/>
                        </a:rPr>
                        <a:t>the </a:t>
                      </a:r>
                      <a:r>
                        <a:rPr sz="1800" spc="-5" dirty="0">
                          <a:solidFill>
                            <a:srgbClr val="FFFFFF"/>
                          </a:solidFill>
                          <a:latin typeface="Carlito"/>
                          <a:cs typeface="Carlito"/>
                        </a:rPr>
                        <a:t>body </a:t>
                      </a:r>
                      <a:r>
                        <a:rPr sz="1800" spc="-15" dirty="0">
                          <a:solidFill>
                            <a:srgbClr val="FFFFFF"/>
                          </a:solidFill>
                          <a:latin typeface="Carlito"/>
                          <a:cs typeface="Carlito"/>
                        </a:rPr>
                        <a:t>for oxygen  </a:t>
                      </a:r>
                      <a:r>
                        <a:rPr sz="1800" spc="-5" dirty="0">
                          <a:solidFill>
                            <a:srgbClr val="FFFFFF"/>
                          </a:solidFill>
                          <a:latin typeface="Carlito"/>
                          <a:cs typeface="Carlito"/>
                        </a:rPr>
                        <a:t>is </a:t>
                      </a:r>
                      <a:r>
                        <a:rPr sz="2000" b="1" spc="-5" dirty="0">
                          <a:solidFill>
                            <a:srgbClr val="FFFFFF"/>
                          </a:solidFill>
                          <a:latin typeface="Carlito"/>
                          <a:cs typeface="Carlito"/>
                        </a:rPr>
                        <a:t>very</a:t>
                      </a:r>
                      <a:r>
                        <a:rPr sz="2000" b="1" spc="10" dirty="0">
                          <a:solidFill>
                            <a:srgbClr val="FFFFFF"/>
                          </a:solidFill>
                          <a:latin typeface="Carlito"/>
                          <a:cs typeface="Carlito"/>
                        </a:rPr>
                        <a:t> </a:t>
                      </a:r>
                      <a:r>
                        <a:rPr sz="2000" b="1" dirty="0">
                          <a:solidFill>
                            <a:srgbClr val="FFFFFF"/>
                          </a:solidFill>
                          <a:latin typeface="Carlito"/>
                          <a:cs typeface="Carlito"/>
                        </a:rPr>
                        <a:t>high</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375E"/>
                    </a:solidFill>
                  </a:tcPr>
                </a:tc>
                <a:extLst>
                  <a:ext uri="{0D108BD9-81ED-4DB2-BD59-A6C34878D82A}">
                    <a16:rowId xmlns:a16="http://schemas.microsoft.com/office/drawing/2014/main" val="10002"/>
                  </a:ext>
                </a:extLst>
              </a:tr>
              <a:tr h="1587754">
                <a:tc>
                  <a:txBody>
                    <a:bodyPr/>
                    <a:lstStyle/>
                    <a:p>
                      <a:pPr marL="90805" marR="234950">
                        <a:lnSpc>
                          <a:spcPct val="100000"/>
                        </a:lnSpc>
                        <a:spcBef>
                          <a:spcPts val="245"/>
                        </a:spcBef>
                      </a:pPr>
                      <a:r>
                        <a:rPr sz="1800" spc="-10" dirty="0">
                          <a:latin typeface="Carlito"/>
                          <a:cs typeface="Carlito"/>
                        </a:rPr>
                        <a:t>Myocardial fraction </a:t>
                      </a:r>
                      <a:r>
                        <a:rPr sz="1800" spc="-5" dirty="0">
                          <a:latin typeface="Carlito"/>
                          <a:cs typeface="Carlito"/>
                        </a:rPr>
                        <a:t>is </a:t>
                      </a:r>
                      <a:r>
                        <a:rPr sz="1800" spc="-10" dirty="0">
                          <a:latin typeface="Carlito"/>
                          <a:cs typeface="Carlito"/>
                        </a:rPr>
                        <a:t>prominent </a:t>
                      </a:r>
                      <a:r>
                        <a:rPr sz="1800" spc="-15" dirty="0">
                          <a:latin typeface="Carlito"/>
                          <a:cs typeface="Carlito"/>
                        </a:rPr>
                        <a:t>factor  </a:t>
                      </a:r>
                      <a:r>
                        <a:rPr sz="1800" spc="-5" dirty="0">
                          <a:latin typeface="Carlito"/>
                          <a:cs typeface="Carlito"/>
                        </a:rPr>
                        <a:t>leading </a:t>
                      </a:r>
                      <a:r>
                        <a:rPr sz="1800" spc="-10" dirty="0">
                          <a:latin typeface="Carlito"/>
                          <a:cs typeface="Carlito"/>
                        </a:rPr>
                        <a:t>to </a:t>
                      </a:r>
                      <a:r>
                        <a:rPr sz="1800" dirty="0">
                          <a:latin typeface="Carlito"/>
                          <a:cs typeface="Carlito"/>
                        </a:rPr>
                        <a:t>the </a:t>
                      </a:r>
                      <a:r>
                        <a:rPr sz="1800" spc="-15" dirty="0">
                          <a:latin typeface="Carlito"/>
                          <a:cs typeface="Carlito"/>
                        </a:rPr>
                        <a:t>failure </a:t>
                      </a:r>
                      <a:r>
                        <a:rPr sz="1800" spc="-5" dirty="0">
                          <a:latin typeface="Carlito"/>
                          <a:cs typeface="Carlito"/>
                        </a:rPr>
                        <a:t>of </a:t>
                      </a:r>
                      <a:r>
                        <a:rPr sz="1800" spc="-15" dirty="0">
                          <a:latin typeface="Carlito"/>
                          <a:cs typeface="Carlito"/>
                        </a:rPr>
                        <a:t>systolic </a:t>
                      </a:r>
                      <a:r>
                        <a:rPr sz="1800" dirty="0">
                          <a:latin typeface="Carlito"/>
                          <a:cs typeface="Carlito"/>
                        </a:rPr>
                        <a:t>&amp; </a:t>
                      </a:r>
                      <a:r>
                        <a:rPr sz="1800" spc="-10" dirty="0">
                          <a:latin typeface="Carlito"/>
                          <a:cs typeface="Carlito"/>
                        </a:rPr>
                        <a:t>diastolic  </a:t>
                      </a:r>
                      <a:r>
                        <a:rPr sz="1800" spc="-5" dirty="0">
                          <a:latin typeface="Carlito"/>
                          <a:cs typeface="Carlito"/>
                        </a:rPr>
                        <a:t>function of </a:t>
                      </a:r>
                      <a:r>
                        <a:rPr sz="1800" dirty="0">
                          <a:latin typeface="Carlito"/>
                          <a:cs typeface="Carlito"/>
                        </a:rPr>
                        <a:t>the </a:t>
                      </a:r>
                      <a:r>
                        <a:rPr sz="1800" spc="-5" dirty="0">
                          <a:latin typeface="Carlito"/>
                          <a:cs typeface="Carlito"/>
                        </a:rPr>
                        <a:t>ventricles, ultimetly </a:t>
                      </a:r>
                      <a:r>
                        <a:rPr sz="1800" spc="-10" dirty="0">
                          <a:latin typeface="Carlito"/>
                          <a:cs typeface="Carlito"/>
                        </a:rPr>
                        <a:t>results  </a:t>
                      </a:r>
                      <a:r>
                        <a:rPr sz="1800" spc="-5" dirty="0">
                          <a:latin typeface="Carlito"/>
                          <a:cs typeface="Carlito"/>
                        </a:rPr>
                        <a:t>in </a:t>
                      </a:r>
                      <a:r>
                        <a:rPr sz="1800" spc="-10" dirty="0">
                          <a:latin typeface="Carlito"/>
                          <a:cs typeface="Carlito"/>
                        </a:rPr>
                        <a:t>low cardiac </a:t>
                      </a:r>
                      <a:r>
                        <a:rPr sz="1800" spc="-5" dirty="0">
                          <a:latin typeface="Carlito"/>
                          <a:cs typeface="Carlito"/>
                        </a:rPr>
                        <a:t>output</a:t>
                      </a:r>
                      <a:r>
                        <a:rPr sz="1800" spc="50" dirty="0">
                          <a:latin typeface="Carlito"/>
                          <a:cs typeface="Carlito"/>
                        </a:rPr>
                        <a:t> </a:t>
                      </a:r>
                      <a:r>
                        <a:rPr sz="1800" spc="-15" dirty="0">
                          <a:latin typeface="Carlito"/>
                          <a:cs typeface="Carlito"/>
                        </a:rPr>
                        <a:t>failure</a:t>
                      </a:r>
                      <a:endParaRPr sz="18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9593"/>
                    </a:solidFill>
                  </a:tcPr>
                </a:tc>
                <a:tc>
                  <a:txBody>
                    <a:bodyPr/>
                    <a:lstStyle/>
                    <a:p>
                      <a:pPr marL="92075">
                        <a:lnSpc>
                          <a:spcPct val="100000"/>
                        </a:lnSpc>
                        <a:spcBef>
                          <a:spcPts val="245"/>
                        </a:spcBef>
                      </a:pPr>
                      <a:r>
                        <a:rPr sz="1800" spc="-10" dirty="0">
                          <a:solidFill>
                            <a:srgbClr val="FFFFFF"/>
                          </a:solidFill>
                          <a:latin typeface="Carlito"/>
                          <a:cs typeface="Carlito"/>
                        </a:rPr>
                        <a:t>Hyperthyroidism, </a:t>
                      </a:r>
                      <a:r>
                        <a:rPr sz="1800" dirty="0">
                          <a:solidFill>
                            <a:srgbClr val="FFFFFF"/>
                          </a:solidFill>
                          <a:latin typeface="Carlito"/>
                          <a:cs typeface="Carlito"/>
                        </a:rPr>
                        <a:t>anaemia,</a:t>
                      </a:r>
                      <a:r>
                        <a:rPr sz="1800" spc="35" dirty="0">
                          <a:solidFill>
                            <a:srgbClr val="FFFFFF"/>
                          </a:solidFill>
                          <a:latin typeface="Carlito"/>
                          <a:cs typeface="Carlito"/>
                        </a:rPr>
                        <a:t> </a:t>
                      </a:r>
                      <a:r>
                        <a:rPr sz="1800" spc="-5" dirty="0" smtClean="0">
                          <a:solidFill>
                            <a:srgbClr val="FFFFFF"/>
                          </a:solidFill>
                          <a:latin typeface="Carlito"/>
                          <a:cs typeface="Carlito"/>
                        </a:rPr>
                        <a:t>causes </a:t>
                      </a:r>
                      <a:r>
                        <a:rPr sz="1800" spc="-5" dirty="0">
                          <a:solidFill>
                            <a:srgbClr val="FFFFFF"/>
                          </a:solidFill>
                          <a:latin typeface="Carlito"/>
                          <a:cs typeface="Carlito"/>
                        </a:rPr>
                        <a:t>high </a:t>
                      </a:r>
                      <a:r>
                        <a:rPr sz="1800" spc="-10" dirty="0">
                          <a:solidFill>
                            <a:srgbClr val="FFFFFF"/>
                          </a:solidFill>
                          <a:latin typeface="Carlito"/>
                          <a:cs typeface="Carlito"/>
                        </a:rPr>
                        <a:t>cardiac </a:t>
                      </a:r>
                      <a:r>
                        <a:rPr sz="1800" spc="-5" dirty="0">
                          <a:solidFill>
                            <a:srgbClr val="FFFFFF"/>
                          </a:solidFill>
                          <a:latin typeface="Carlito"/>
                          <a:cs typeface="Carlito"/>
                        </a:rPr>
                        <a:t>output</a:t>
                      </a:r>
                      <a:r>
                        <a:rPr sz="1800" spc="30" dirty="0">
                          <a:solidFill>
                            <a:srgbClr val="FFFFFF"/>
                          </a:solidFill>
                          <a:latin typeface="Carlito"/>
                          <a:cs typeface="Carlito"/>
                        </a:rPr>
                        <a:t> </a:t>
                      </a:r>
                      <a:r>
                        <a:rPr sz="1800" spc="-15" dirty="0">
                          <a:solidFill>
                            <a:srgbClr val="FFFFFF"/>
                          </a:solidFill>
                          <a:latin typeface="Carlito"/>
                          <a:cs typeface="Carlito"/>
                        </a:rPr>
                        <a:t>failure.</a:t>
                      </a:r>
                      <a:endParaRPr sz="1800" dirty="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17375E"/>
                    </a:solidFill>
                  </a:tcPr>
                </a:tc>
                <a:extLst>
                  <a:ext uri="{0D108BD9-81ED-4DB2-BD59-A6C34878D82A}">
                    <a16:rowId xmlns:a16="http://schemas.microsoft.com/office/drawing/2014/main" val="10003"/>
                  </a:ext>
                </a:extLst>
              </a:tr>
            </a:tbl>
          </a:graphicData>
        </a:graphic>
      </p:graphicFrame>
      <p:sp>
        <p:nvSpPr>
          <p:cNvPr id="5" name="object 5"/>
          <p:cNvSpPr txBox="1"/>
          <p:nvPr/>
        </p:nvSpPr>
        <p:spPr>
          <a:xfrm>
            <a:off x="307340" y="932434"/>
            <a:ext cx="8325865" cy="1123315"/>
          </a:xfrm>
          <a:prstGeom prst="rect">
            <a:avLst/>
          </a:prstGeom>
        </p:spPr>
        <p:txBody>
          <a:bodyPr vert="horz" wrap="square" lIns="0" tIns="12700" rIns="0" bIns="0" rtlCol="0">
            <a:spAutoFit/>
          </a:bodyPr>
          <a:lstStyle/>
          <a:p>
            <a:pPr marL="93345" indent="-81280">
              <a:lnSpc>
                <a:spcPct val="100000"/>
              </a:lnSpc>
              <a:spcBef>
                <a:spcPts val="100"/>
              </a:spcBef>
              <a:buSzPct val="94444"/>
              <a:buFont typeface="Arial"/>
              <a:buChar char="•"/>
              <a:tabLst>
                <a:tab pos="93980" algn="l"/>
              </a:tabLst>
            </a:pPr>
            <a:r>
              <a:rPr sz="1800" dirty="0">
                <a:latin typeface="Carlito"/>
                <a:cs typeface="Carlito"/>
              </a:rPr>
              <a:t>It </a:t>
            </a:r>
            <a:r>
              <a:rPr sz="1800" spc="-15" dirty="0">
                <a:latin typeface="Carlito"/>
                <a:cs typeface="Carlito"/>
              </a:rPr>
              <a:t>occurs </a:t>
            </a:r>
            <a:r>
              <a:rPr sz="1800" spc="-5" dirty="0">
                <a:latin typeface="Carlito"/>
                <a:cs typeface="Carlito"/>
              </a:rPr>
              <a:t>very</a:t>
            </a:r>
            <a:r>
              <a:rPr sz="1800" spc="25" dirty="0">
                <a:latin typeface="Carlito"/>
                <a:cs typeface="Carlito"/>
              </a:rPr>
              <a:t> </a:t>
            </a:r>
            <a:r>
              <a:rPr sz="1800" spc="-30" dirty="0">
                <a:latin typeface="Carlito"/>
                <a:cs typeface="Carlito"/>
              </a:rPr>
              <a:t>rarely.</a:t>
            </a:r>
            <a:endParaRPr sz="1800" dirty="0">
              <a:latin typeface="Carlito"/>
              <a:cs typeface="Carlito"/>
            </a:endParaRPr>
          </a:p>
          <a:p>
            <a:pPr marL="12700" marR="5080">
              <a:lnSpc>
                <a:spcPct val="100000"/>
              </a:lnSpc>
              <a:buSzPct val="94444"/>
              <a:buFont typeface="Arial"/>
              <a:buChar char="•"/>
              <a:tabLst>
                <a:tab pos="93980" algn="l"/>
              </a:tabLst>
            </a:pPr>
            <a:r>
              <a:rPr sz="1800" spc="-10" dirty="0">
                <a:latin typeface="Carlito"/>
                <a:cs typeface="Carlito"/>
              </a:rPr>
              <a:t>Hyperthyroidism </a:t>
            </a:r>
            <a:r>
              <a:rPr sz="1800" dirty="0">
                <a:latin typeface="Carlito"/>
                <a:cs typeface="Carlito"/>
              </a:rPr>
              <a:t>, </a:t>
            </a:r>
            <a:r>
              <a:rPr sz="1800" dirty="0" err="1">
                <a:latin typeface="Carlito"/>
                <a:cs typeface="Carlito"/>
              </a:rPr>
              <a:t>anaemia</a:t>
            </a:r>
            <a:r>
              <a:rPr sz="1800" dirty="0">
                <a:latin typeface="Carlito"/>
                <a:cs typeface="Carlito"/>
              </a:rPr>
              <a:t> </a:t>
            </a:r>
            <a:r>
              <a:rPr sz="1800" spc="-5" dirty="0" smtClean="0">
                <a:latin typeface="Carlito"/>
                <a:cs typeface="Carlito"/>
              </a:rPr>
              <a:t>enhances </a:t>
            </a:r>
            <a:r>
              <a:rPr sz="1800" dirty="0">
                <a:latin typeface="Carlito"/>
                <a:cs typeface="Carlito"/>
              </a:rPr>
              <a:t>the </a:t>
            </a:r>
            <a:r>
              <a:rPr sz="1800" spc="-10" dirty="0">
                <a:latin typeface="Carlito"/>
                <a:cs typeface="Carlito"/>
              </a:rPr>
              <a:t>metabolic  </a:t>
            </a:r>
            <a:r>
              <a:rPr sz="1800" spc="-5" dirty="0">
                <a:latin typeface="Carlito"/>
                <a:cs typeface="Carlito"/>
              </a:rPr>
              <a:t>demands of </a:t>
            </a:r>
            <a:r>
              <a:rPr sz="1800" dirty="0">
                <a:latin typeface="Carlito"/>
                <a:cs typeface="Carlito"/>
              </a:rPr>
              <a:t>the </a:t>
            </a:r>
            <a:r>
              <a:rPr sz="1800" spc="-5" dirty="0">
                <a:latin typeface="Carlito"/>
                <a:cs typeface="Carlito"/>
              </a:rPr>
              <a:t>body </a:t>
            </a:r>
            <a:r>
              <a:rPr sz="1800" spc="-15" dirty="0">
                <a:latin typeface="Carlito"/>
                <a:cs typeface="Carlito"/>
              </a:rPr>
              <a:t>for myocardial oxygen </a:t>
            </a:r>
            <a:r>
              <a:rPr sz="1800" spc="-5" dirty="0">
                <a:latin typeface="Carlito"/>
                <a:cs typeface="Carlito"/>
              </a:rPr>
              <a:t>,which cannot be met even by </a:t>
            </a:r>
            <a:r>
              <a:rPr sz="1800" dirty="0">
                <a:latin typeface="Carlito"/>
                <a:cs typeface="Carlito"/>
              </a:rPr>
              <a:t>the </a:t>
            </a:r>
            <a:r>
              <a:rPr sz="1800" spc="-5" dirty="0" smtClean="0">
                <a:latin typeface="Carlito"/>
                <a:cs typeface="Carlito"/>
              </a:rPr>
              <a:t>increased </a:t>
            </a:r>
            <a:r>
              <a:rPr sz="1800" spc="-5" dirty="0">
                <a:latin typeface="Carlito"/>
                <a:cs typeface="Carlito"/>
              </a:rPr>
              <a:t>pumping action of </a:t>
            </a:r>
            <a:r>
              <a:rPr sz="1800" dirty="0">
                <a:latin typeface="Carlito"/>
                <a:cs typeface="Carlito"/>
              </a:rPr>
              <a:t>the</a:t>
            </a:r>
            <a:r>
              <a:rPr sz="1800" spc="55" dirty="0">
                <a:latin typeface="Carlito"/>
                <a:cs typeface="Carlito"/>
              </a:rPr>
              <a:t> </a:t>
            </a:r>
            <a:r>
              <a:rPr sz="1800" spc="-5" dirty="0">
                <a:latin typeface="Carlito"/>
                <a:cs typeface="Carlito"/>
              </a:rPr>
              <a:t>heart.</a:t>
            </a:r>
            <a:endParaRPr sz="1800" dirty="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990600"/>
          </a:xfrm>
          <a:custGeom>
            <a:avLst/>
            <a:gdLst/>
            <a:ahLst/>
            <a:cxnLst/>
            <a:rect l="l" t="t" r="r" b="b"/>
            <a:pathLst>
              <a:path w="9144000" h="990600">
                <a:moveTo>
                  <a:pt x="9144000" y="0"/>
                </a:moveTo>
                <a:lnTo>
                  <a:pt x="0" y="0"/>
                </a:lnTo>
                <a:lnTo>
                  <a:pt x="0" y="990600"/>
                </a:lnTo>
                <a:lnTo>
                  <a:pt x="9144000" y="990600"/>
                </a:lnTo>
                <a:lnTo>
                  <a:pt x="9144000" y="0"/>
                </a:lnTo>
                <a:close/>
              </a:path>
            </a:pathLst>
          </a:custGeom>
          <a:solidFill>
            <a:srgbClr val="8063A1"/>
          </a:solidFill>
        </p:spPr>
        <p:txBody>
          <a:bodyPr wrap="square" lIns="0" tIns="0" rIns="0" bIns="0" rtlCol="0"/>
          <a:lstStyle/>
          <a:p>
            <a:endParaRPr/>
          </a:p>
        </p:txBody>
      </p:sp>
      <p:sp>
        <p:nvSpPr>
          <p:cNvPr id="3" name="object 3"/>
          <p:cNvSpPr txBox="1">
            <a:spLocks noGrp="1"/>
          </p:cNvSpPr>
          <p:nvPr>
            <p:ph type="title"/>
          </p:nvPr>
        </p:nvSpPr>
        <p:spPr>
          <a:xfrm>
            <a:off x="383540" y="179019"/>
            <a:ext cx="8760460" cy="566822"/>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latin typeface="Carlito"/>
                <a:cs typeface="Carlito"/>
              </a:rPr>
              <a:t>Based on </a:t>
            </a:r>
            <a:r>
              <a:rPr dirty="0">
                <a:solidFill>
                  <a:srgbClr val="000000"/>
                </a:solidFill>
                <a:latin typeface="Carlito"/>
                <a:cs typeface="Carlito"/>
              </a:rPr>
              <a:t>the </a:t>
            </a:r>
            <a:r>
              <a:rPr spc="-10" dirty="0">
                <a:solidFill>
                  <a:srgbClr val="000000"/>
                </a:solidFill>
                <a:latin typeface="Carlito"/>
                <a:cs typeface="Carlito"/>
              </a:rPr>
              <a:t>position </a:t>
            </a:r>
            <a:r>
              <a:rPr spc="-5" dirty="0">
                <a:solidFill>
                  <a:srgbClr val="000000"/>
                </a:solidFill>
                <a:latin typeface="Carlito"/>
                <a:cs typeface="Carlito"/>
              </a:rPr>
              <a:t>of heart</a:t>
            </a:r>
            <a:r>
              <a:rPr spc="-65" dirty="0">
                <a:solidFill>
                  <a:srgbClr val="000000"/>
                </a:solidFill>
                <a:latin typeface="Carlito"/>
                <a:cs typeface="Carlito"/>
              </a:rPr>
              <a:t> </a:t>
            </a:r>
            <a:r>
              <a:rPr spc="-15" dirty="0">
                <a:solidFill>
                  <a:srgbClr val="000000"/>
                </a:solidFill>
                <a:latin typeface="Carlito"/>
                <a:cs typeface="Carlito"/>
              </a:rPr>
              <a:t>failure</a:t>
            </a:r>
          </a:p>
        </p:txBody>
      </p:sp>
      <p:sp>
        <p:nvSpPr>
          <p:cNvPr id="5" name="object 5"/>
          <p:cNvSpPr txBox="1"/>
          <p:nvPr/>
        </p:nvSpPr>
        <p:spPr>
          <a:xfrm>
            <a:off x="8479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15</a:t>
            </a:fld>
            <a:endParaRPr sz="1200">
              <a:latin typeface="Carlito"/>
              <a:cs typeface="Carlito"/>
            </a:endParaRPr>
          </a:p>
        </p:txBody>
      </p:sp>
      <p:sp>
        <p:nvSpPr>
          <p:cNvPr id="4" name="object 4"/>
          <p:cNvSpPr txBox="1"/>
          <p:nvPr/>
        </p:nvSpPr>
        <p:spPr>
          <a:xfrm>
            <a:off x="383540" y="1159509"/>
            <a:ext cx="8244840" cy="4322337"/>
          </a:xfrm>
          <a:prstGeom prst="rect">
            <a:avLst/>
          </a:prstGeom>
        </p:spPr>
        <p:txBody>
          <a:bodyPr vert="horz" wrap="square" lIns="0" tIns="13335" rIns="0" bIns="0" rtlCol="0">
            <a:spAutoFit/>
          </a:bodyPr>
          <a:lstStyle/>
          <a:p>
            <a:pPr marL="355600" marR="221615" indent="-342900">
              <a:lnSpc>
                <a:spcPct val="100000"/>
              </a:lnSpc>
              <a:spcBef>
                <a:spcPts val="105"/>
              </a:spcBef>
              <a:buFont typeface="Arial"/>
              <a:buChar char="•"/>
              <a:tabLst>
                <a:tab pos="354965" algn="l"/>
                <a:tab pos="355600" algn="l"/>
              </a:tabLst>
            </a:pPr>
            <a:r>
              <a:rPr sz="2000" spc="-5" dirty="0">
                <a:latin typeface="Carlito"/>
                <a:cs typeface="Carlito"/>
              </a:rPr>
              <a:t>The </a:t>
            </a:r>
            <a:r>
              <a:rPr sz="2000" spc="-10" dirty="0">
                <a:latin typeface="Carlito"/>
                <a:cs typeface="Carlito"/>
              </a:rPr>
              <a:t>failure </a:t>
            </a:r>
            <a:r>
              <a:rPr sz="2000" dirty="0">
                <a:latin typeface="Carlito"/>
                <a:cs typeface="Carlito"/>
              </a:rPr>
              <a:t>of either </a:t>
            </a:r>
            <a:r>
              <a:rPr sz="2000" spc="-5" dirty="0">
                <a:latin typeface="Carlito"/>
                <a:cs typeface="Carlito"/>
              </a:rPr>
              <a:t>right side or left </a:t>
            </a:r>
            <a:r>
              <a:rPr sz="2000" dirty="0">
                <a:latin typeface="Carlito"/>
                <a:cs typeface="Carlito"/>
              </a:rPr>
              <a:t>side of the heart </a:t>
            </a:r>
            <a:r>
              <a:rPr sz="2000" spc="-10" dirty="0">
                <a:latin typeface="Carlito"/>
                <a:cs typeface="Carlito"/>
              </a:rPr>
              <a:t>to </a:t>
            </a:r>
            <a:r>
              <a:rPr sz="2000" dirty="0">
                <a:latin typeface="Carlito"/>
                <a:cs typeface="Carlito"/>
              </a:rPr>
              <a:t>pump the blood  leads </a:t>
            </a:r>
            <a:r>
              <a:rPr sz="2000" spc="-10" dirty="0">
                <a:latin typeface="Carlito"/>
                <a:cs typeface="Carlito"/>
              </a:rPr>
              <a:t>to </a:t>
            </a:r>
            <a:r>
              <a:rPr sz="2000" dirty="0">
                <a:latin typeface="Carlito"/>
                <a:cs typeface="Carlito"/>
              </a:rPr>
              <a:t>the </a:t>
            </a:r>
            <a:r>
              <a:rPr sz="2000" spc="-10" dirty="0">
                <a:latin typeface="Carlito"/>
                <a:cs typeface="Carlito"/>
              </a:rPr>
              <a:t>failure </a:t>
            </a:r>
            <a:r>
              <a:rPr sz="2000" dirty="0">
                <a:latin typeface="Carlito"/>
                <a:cs typeface="Carlito"/>
              </a:rPr>
              <a:t>of the other side and </a:t>
            </a:r>
            <a:r>
              <a:rPr sz="2000" spc="-5" dirty="0">
                <a:latin typeface="Carlito"/>
                <a:cs typeface="Carlito"/>
              </a:rPr>
              <a:t>ultimately results </a:t>
            </a:r>
            <a:r>
              <a:rPr sz="2000" dirty="0">
                <a:latin typeface="Carlito"/>
                <a:cs typeface="Carlito"/>
              </a:rPr>
              <a:t>in the </a:t>
            </a:r>
            <a:r>
              <a:rPr sz="2000" spc="-10" dirty="0">
                <a:latin typeface="Carlito"/>
                <a:cs typeface="Carlito"/>
              </a:rPr>
              <a:t>failure </a:t>
            </a:r>
            <a:r>
              <a:rPr sz="2000" spc="-5" dirty="0">
                <a:latin typeface="Carlito"/>
                <a:cs typeface="Carlito"/>
              </a:rPr>
              <a:t>of  </a:t>
            </a:r>
            <a:r>
              <a:rPr sz="2000" dirty="0">
                <a:latin typeface="Carlito"/>
                <a:cs typeface="Carlito"/>
              </a:rPr>
              <a:t>the both </a:t>
            </a:r>
            <a:r>
              <a:rPr sz="2000" spc="-5" dirty="0">
                <a:latin typeface="Carlito"/>
                <a:cs typeface="Carlito"/>
              </a:rPr>
              <a:t>sides </a:t>
            </a:r>
            <a:r>
              <a:rPr sz="2000" dirty="0">
                <a:latin typeface="Carlito"/>
                <a:cs typeface="Carlito"/>
              </a:rPr>
              <a:t>of the</a:t>
            </a:r>
            <a:r>
              <a:rPr sz="2000" spc="-5" dirty="0">
                <a:latin typeface="Carlito"/>
                <a:cs typeface="Carlito"/>
              </a:rPr>
              <a:t> heart.</a:t>
            </a:r>
            <a:endParaRPr sz="2000" dirty="0">
              <a:latin typeface="Carlito"/>
              <a:cs typeface="Carlito"/>
            </a:endParaRPr>
          </a:p>
          <a:p>
            <a:pPr>
              <a:lnSpc>
                <a:spcPct val="100000"/>
              </a:lnSpc>
              <a:spcBef>
                <a:spcPts val="5"/>
              </a:spcBef>
            </a:pPr>
            <a:endParaRPr sz="2750" dirty="0">
              <a:latin typeface="Carlito"/>
              <a:cs typeface="Carlito"/>
            </a:endParaRPr>
          </a:p>
          <a:p>
            <a:pPr marL="355600" indent="-342900">
              <a:lnSpc>
                <a:spcPct val="100000"/>
              </a:lnSpc>
              <a:buFont typeface="Wingdings"/>
              <a:buChar char=""/>
              <a:tabLst>
                <a:tab pos="355600" algn="l"/>
              </a:tabLst>
            </a:pPr>
            <a:r>
              <a:rPr sz="2000" b="1" i="1" dirty="0">
                <a:latin typeface="Carlito"/>
                <a:cs typeface="Carlito"/>
              </a:rPr>
              <a:t>Left </a:t>
            </a:r>
            <a:r>
              <a:rPr sz="2000" b="1" i="1" spc="-5" dirty="0">
                <a:latin typeface="Carlito"/>
                <a:cs typeface="Carlito"/>
              </a:rPr>
              <a:t>side </a:t>
            </a:r>
            <a:r>
              <a:rPr sz="2000" b="1" i="1" dirty="0">
                <a:latin typeface="Carlito"/>
                <a:cs typeface="Carlito"/>
              </a:rPr>
              <a:t>cardiac</a:t>
            </a:r>
            <a:r>
              <a:rPr sz="2000" b="1" i="1" spc="-55" dirty="0">
                <a:latin typeface="Carlito"/>
                <a:cs typeface="Carlito"/>
              </a:rPr>
              <a:t> </a:t>
            </a:r>
            <a:r>
              <a:rPr sz="2000" b="1" i="1" dirty="0">
                <a:latin typeface="Carlito"/>
                <a:cs typeface="Carlito"/>
              </a:rPr>
              <a:t>failure</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The </a:t>
            </a:r>
            <a:r>
              <a:rPr sz="2000" spc="-10" dirty="0">
                <a:latin typeface="Carlito"/>
                <a:cs typeface="Carlito"/>
              </a:rPr>
              <a:t>failure </a:t>
            </a:r>
            <a:r>
              <a:rPr sz="2000" dirty="0">
                <a:latin typeface="Carlito"/>
                <a:cs typeface="Carlito"/>
              </a:rPr>
              <a:t>of the </a:t>
            </a:r>
            <a:r>
              <a:rPr sz="2000" spc="-5" dirty="0">
                <a:latin typeface="Carlito"/>
                <a:cs typeface="Carlito"/>
              </a:rPr>
              <a:t>left ventricle </a:t>
            </a:r>
            <a:r>
              <a:rPr sz="2000" spc="-10" dirty="0">
                <a:latin typeface="Carlito"/>
                <a:cs typeface="Carlito"/>
              </a:rPr>
              <a:t>to </a:t>
            </a:r>
            <a:r>
              <a:rPr sz="2000" dirty="0">
                <a:latin typeface="Carlito"/>
                <a:cs typeface="Carlito"/>
              </a:rPr>
              <a:t>pump the </a:t>
            </a:r>
            <a:r>
              <a:rPr sz="2000" spc="-10" dirty="0">
                <a:latin typeface="Carlito"/>
                <a:cs typeface="Carlito"/>
              </a:rPr>
              <a:t>entire </a:t>
            </a:r>
            <a:r>
              <a:rPr sz="2000" dirty="0">
                <a:latin typeface="Carlito"/>
                <a:cs typeface="Carlito"/>
              </a:rPr>
              <a:t>blood </a:t>
            </a:r>
            <a:r>
              <a:rPr sz="2000" spc="-5" dirty="0">
                <a:latin typeface="Carlito"/>
                <a:cs typeface="Carlito"/>
              </a:rPr>
              <a:t>present </a:t>
            </a:r>
            <a:r>
              <a:rPr sz="2000" dirty="0">
                <a:latin typeface="Carlito"/>
                <a:cs typeface="Carlito"/>
              </a:rPr>
              <a:t>in it</a:t>
            </a:r>
            <a:r>
              <a:rPr sz="2000" spc="130" dirty="0">
                <a:latin typeface="Carlito"/>
                <a:cs typeface="Carlito"/>
              </a:rPr>
              <a:t> </a:t>
            </a:r>
            <a:r>
              <a:rPr sz="2000" dirty="0" smtClean="0">
                <a:latin typeface="Carlito"/>
                <a:cs typeface="Carlito"/>
              </a:rPr>
              <a:t>during</a:t>
            </a:r>
            <a:r>
              <a:rPr lang="en-US" sz="2000" dirty="0" smtClean="0">
                <a:latin typeface="Carlito"/>
                <a:cs typeface="Carlito"/>
              </a:rPr>
              <a:t> </a:t>
            </a:r>
            <a:r>
              <a:rPr sz="2000" spc="-20" dirty="0" smtClean="0">
                <a:latin typeface="Carlito"/>
                <a:cs typeface="Carlito"/>
              </a:rPr>
              <a:t>systole </a:t>
            </a:r>
            <a:r>
              <a:rPr sz="2000" spc="-5" dirty="0">
                <a:latin typeface="Carlito"/>
                <a:cs typeface="Carlito"/>
              </a:rPr>
              <a:t>results </a:t>
            </a:r>
            <a:r>
              <a:rPr sz="2000" dirty="0">
                <a:latin typeface="Carlito"/>
                <a:cs typeface="Carlito"/>
              </a:rPr>
              <a:t>in </a:t>
            </a:r>
            <a:r>
              <a:rPr sz="2000" spc="-10" dirty="0">
                <a:latin typeface="Carlito"/>
                <a:cs typeface="Carlito"/>
              </a:rPr>
              <a:t>retention </a:t>
            </a:r>
            <a:r>
              <a:rPr sz="2000" dirty="0">
                <a:latin typeface="Carlito"/>
                <a:cs typeface="Carlito"/>
              </a:rPr>
              <a:t>of </a:t>
            </a:r>
            <a:r>
              <a:rPr sz="2000" spc="-5" dirty="0">
                <a:latin typeface="Carlito"/>
                <a:cs typeface="Carlito"/>
              </a:rPr>
              <a:t>some </a:t>
            </a:r>
            <a:r>
              <a:rPr sz="2000" dirty="0">
                <a:latin typeface="Carlito"/>
                <a:cs typeface="Carlito"/>
              </a:rPr>
              <a:t>amount of </a:t>
            </a:r>
            <a:r>
              <a:rPr sz="2000" spc="-5" dirty="0">
                <a:latin typeface="Carlito"/>
                <a:cs typeface="Carlito"/>
              </a:rPr>
              <a:t>blood </a:t>
            </a:r>
            <a:r>
              <a:rPr sz="2000" spc="-10" dirty="0">
                <a:latin typeface="Carlito"/>
                <a:cs typeface="Carlito"/>
              </a:rPr>
              <a:t>after every</a:t>
            </a:r>
            <a:r>
              <a:rPr sz="2000" spc="150" dirty="0">
                <a:latin typeface="Carlito"/>
                <a:cs typeface="Carlito"/>
              </a:rPr>
              <a:t> </a:t>
            </a:r>
            <a:r>
              <a:rPr sz="2000" spc="-20" dirty="0" smtClean="0">
                <a:latin typeface="Carlito"/>
                <a:cs typeface="Carlito"/>
              </a:rPr>
              <a:t>systole</a:t>
            </a:r>
            <a:r>
              <a:rPr lang="en-US" sz="2000" spc="-20" dirty="0" smtClean="0">
                <a:latin typeface="Carlito"/>
                <a:cs typeface="Carlito"/>
              </a:rPr>
              <a:t>.</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dirty="0">
                <a:latin typeface="Carlito"/>
                <a:cs typeface="Carlito"/>
              </a:rPr>
              <a:t>Thus blood is </a:t>
            </a:r>
            <a:r>
              <a:rPr sz="2000" spc="-5" dirty="0">
                <a:latin typeface="Carlito"/>
                <a:cs typeface="Carlito"/>
              </a:rPr>
              <a:t>accumulated </a:t>
            </a:r>
            <a:r>
              <a:rPr sz="2000" dirty="0">
                <a:latin typeface="Carlito"/>
                <a:cs typeface="Carlito"/>
              </a:rPr>
              <a:t>in the </a:t>
            </a:r>
            <a:r>
              <a:rPr sz="2000" spc="-5" dirty="0">
                <a:latin typeface="Carlito"/>
                <a:cs typeface="Carlito"/>
              </a:rPr>
              <a:t>left ventricle </a:t>
            </a:r>
            <a:r>
              <a:rPr sz="2000" spc="-10" dirty="0">
                <a:latin typeface="Carlito"/>
                <a:cs typeface="Carlito"/>
              </a:rPr>
              <a:t>after </a:t>
            </a:r>
            <a:r>
              <a:rPr sz="2000" spc="-20" dirty="0">
                <a:latin typeface="Carlito"/>
                <a:cs typeface="Carlito"/>
              </a:rPr>
              <a:t>few systole </a:t>
            </a:r>
            <a:r>
              <a:rPr sz="2000" spc="-5" dirty="0">
                <a:latin typeface="Carlito"/>
                <a:cs typeface="Carlito"/>
              </a:rPr>
              <a:t>of </a:t>
            </a:r>
            <a:r>
              <a:rPr sz="2000" dirty="0">
                <a:latin typeface="Carlito"/>
                <a:cs typeface="Carlito"/>
              </a:rPr>
              <a:t>the</a:t>
            </a:r>
            <a:r>
              <a:rPr sz="2000" spc="190" dirty="0">
                <a:latin typeface="Carlito"/>
                <a:cs typeface="Carlito"/>
              </a:rPr>
              <a:t> </a:t>
            </a:r>
            <a:r>
              <a:rPr sz="2000" dirty="0">
                <a:latin typeface="Carlito"/>
                <a:cs typeface="Carlito"/>
              </a:rPr>
              <a:t>heart.</a:t>
            </a:r>
          </a:p>
          <a:p>
            <a:pPr marL="355600" marR="125730" indent="-342900">
              <a:lnSpc>
                <a:spcPct val="100000"/>
              </a:lnSpc>
              <a:spcBef>
                <a:spcPts val="480"/>
              </a:spcBef>
              <a:buFont typeface="Arial"/>
              <a:buChar char="•"/>
              <a:tabLst>
                <a:tab pos="354965" algn="l"/>
                <a:tab pos="355600" algn="l"/>
              </a:tabLst>
            </a:pPr>
            <a:r>
              <a:rPr sz="2000" spc="-5" dirty="0">
                <a:latin typeface="Carlito"/>
                <a:cs typeface="Carlito"/>
              </a:rPr>
              <a:t>The left ventricle </a:t>
            </a:r>
            <a:r>
              <a:rPr sz="2000" spc="-10" dirty="0">
                <a:latin typeface="Carlito"/>
                <a:cs typeface="Carlito"/>
              </a:rPr>
              <a:t>fails to </a:t>
            </a:r>
            <a:r>
              <a:rPr sz="2000" dirty="0">
                <a:latin typeface="Carlito"/>
                <a:cs typeface="Carlito"/>
              </a:rPr>
              <a:t>accept the blood </a:t>
            </a:r>
            <a:r>
              <a:rPr sz="2000" spc="-10" dirty="0">
                <a:latin typeface="Carlito"/>
                <a:cs typeface="Carlito"/>
              </a:rPr>
              <a:t>from </a:t>
            </a:r>
            <a:r>
              <a:rPr sz="2000" dirty="0">
                <a:latin typeface="Carlito"/>
                <a:cs typeface="Carlito"/>
              </a:rPr>
              <a:t>auricles and lungs thus the  </a:t>
            </a:r>
            <a:r>
              <a:rPr sz="2000" spc="-5" dirty="0">
                <a:latin typeface="Carlito"/>
                <a:cs typeface="Carlito"/>
              </a:rPr>
              <a:t>uncollected </a:t>
            </a:r>
            <a:r>
              <a:rPr sz="2000" dirty="0">
                <a:latin typeface="Carlito"/>
                <a:cs typeface="Carlito"/>
              </a:rPr>
              <a:t>blood due </a:t>
            </a:r>
            <a:r>
              <a:rPr sz="2000" spc="-10" dirty="0">
                <a:latin typeface="Carlito"/>
                <a:cs typeface="Carlito"/>
              </a:rPr>
              <a:t>to back-up pressure </a:t>
            </a:r>
            <a:r>
              <a:rPr sz="2000" spc="-5" dirty="0">
                <a:latin typeface="Carlito"/>
                <a:cs typeface="Carlito"/>
              </a:rPr>
              <a:t>remains </a:t>
            </a:r>
            <a:r>
              <a:rPr sz="2000" dirty="0">
                <a:latin typeface="Carlito"/>
                <a:cs typeface="Carlito"/>
              </a:rPr>
              <a:t>in the lungs </a:t>
            </a:r>
            <a:r>
              <a:rPr sz="2000" spc="-5" dirty="0">
                <a:latin typeface="Carlito"/>
                <a:cs typeface="Carlito"/>
              </a:rPr>
              <a:t>resulting </a:t>
            </a:r>
            <a:r>
              <a:rPr sz="2000" dirty="0">
                <a:latin typeface="Carlito"/>
                <a:cs typeface="Carlito"/>
              </a:rPr>
              <a:t>in  pulmonary</a:t>
            </a:r>
            <a:r>
              <a:rPr sz="2000" spc="-35" dirty="0">
                <a:latin typeface="Carlito"/>
                <a:cs typeface="Carlito"/>
              </a:rPr>
              <a:t> </a:t>
            </a:r>
            <a:r>
              <a:rPr sz="2000" spc="-5" dirty="0">
                <a:latin typeface="Carlito"/>
                <a:cs typeface="Carlito"/>
              </a:rPr>
              <a:t>oedema.</a:t>
            </a:r>
            <a:endParaRPr sz="2000" dirty="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79535" y="6465214"/>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rlito"/>
                <a:cs typeface="Carlito"/>
              </a:rPr>
              <a:pPr marL="38100">
                <a:lnSpc>
                  <a:spcPts val="1240"/>
                </a:lnSpc>
              </a:pPr>
              <a:t>16</a:t>
            </a:fld>
            <a:endParaRPr sz="1200">
              <a:latin typeface="Carlito"/>
              <a:cs typeface="Carlito"/>
            </a:endParaRPr>
          </a:p>
        </p:txBody>
      </p:sp>
      <p:sp>
        <p:nvSpPr>
          <p:cNvPr id="2" name="object 2"/>
          <p:cNvSpPr txBox="1"/>
          <p:nvPr/>
        </p:nvSpPr>
        <p:spPr>
          <a:xfrm>
            <a:off x="307340" y="336335"/>
            <a:ext cx="8455660" cy="2113399"/>
          </a:xfrm>
          <a:prstGeom prst="rect">
            <a:avLst/>
          </a:prstGeom>
        </p:spPr>
        <p:txBody>
          <a:bodyPr vert="horz" wrap="square" lIns="0" tIns="73660" rIns="0" bIns="0" rtlCol="0">
            <a:spAutoFit/>
          </a:bodyPr>
          <a:lstStyle/>
          <a:p>
            <a:pPr marL="12700">
              <a:lnSpc>
                <a:spcPct val="100000"/>
              </a:lnSpc>
              <a:spcBef>
                <a:spcPts val="580"/>
              </a:spcBef>
            </a:pPr>
            <a:r>
              <a:rPr sz="2000" b="1" i="1" spc="-10" dirty="0">
                <a:latin typeface="Carlito"/>
                <a:cs typeface="Carlito"/>
              </a:rPr>
              <a:t>Right </a:t>
            </a:r>
            <a:r>
              <a:rPr sz="2000" b="1" i="1" spc="-5" dirty="0">
                <a:latin typeface="Carlito"/>
                <a:cs typeface="Carlito"/>
              </a:rPr>
              <a:t>side cardiac</a:t>
            </a:r>
            <a:r>
              <a:rPr sz="2000" b="1" i="1" spc="-85" dirty="0">
                <a:latin typeface="Carlito"/>
                <a:cs typeface="Carlito"/>
              </a:rPr>
              <a:t> </a:t>
            </a:r>
            <a:r>
              <a:rPr sz="2000" b="1" i="1" spc="-5" dirty="0">
                <a:latin typeface="Carlito"/>
                <a:cs typeface="Carlito"/>
              </a:rPr>
              <a:t>failure</a:t>
            </a:r>
            <a:endParaRPr sz="2000" dirty="0">
              <a:latin typeface="Carlito"/>
              <a:cs typeface="Carlito"/>
            </a:endParaRPr>
          </a:p>
          <a:p>
            <a:pPr marL="355600" marR="5080" indent="-342900">
              <a:lnSpc>
                <a:spcPct val="100000"/>
              </a:lnSpc>
              <a:spcBef>
                <a:spcPts val="484"/>
              </a:spcBef>
              <a:buFont typeface="Arial"/>
              <a:buChar char="•"/>
              <a:tabLst>
                <a:tab pos="354965" algn="l"/>
                <a:tab pos="355600" algn="l"/>
              </a:tabLst>
            </a:pPr>
            <a:r>
              <a:rPr sz="2000" spc="-5" dirty="0">
                <a:latin typeface="Carlito"/>
                <a:cs typeface="Carlito"/>
              </a:rPr>
              <a:t>The </a:t>
            </a:r>
            <a:r>
              <a:rPr sz="2000" spc="-10" dirty="0">
                <a:latin typeface="Carlito"/>
                <a:cs typeface="Carlito"/>
              </a:rPr>
              <a:t>failure </a:t>
            </a:r>
            <a:r>
              <a:rPr sz="2000" spc="-5" dirty="0">
                <a:latin typeface="Carlito"/>
                <a:cs typeface="Carlito"/>
              </a:rPr>
              <a:t>of right </a:t>
            </a:r>
            <a:r>
              <a:rPr sz="2000" spc="-10" dirty="0">
                <a:latin typeface="Carlito"/>
                <a:cs typeface="Carlito"/>
              </a:rPr>
              <a:t>ventricle </a:t>
            </a:r>
            <a:r>
              <a:rPr sz="2000" spc="-15" dirty="0">
                <a:latin typeface="Carlito"/>
                <a:cs typeface="Carlito"/>
              </a:rPr>
              <a:t>to </a:t>
            </a:r>
            <a:r>
              <a:rPr sz="2000" spc="-5" dirty="0">
                <a:latin typeface="Carlito"/>
                <a:cs typeface="Carlito"/>
              </a:rPr>
              <a:t>pump </a:t>
            </a:r>
            <a:r>
              <a:rPr sz="2000" dirty="0">
                <a:latin typeface="Carlito"/>
                <a:cs typeface="Carlito"/>
              </a:rPr>
              <a:t>the </a:t>
            </a:r>
            <a:r>
              <a:rPr sz="2000" spc="-10" dirty="0">
                <a:latin typeface="Carlito"/>
                <a:cs typeface="Carlito"/>
              </a:rPr>
              <a:t>entire </a:t>
            </a:r>
            <a:r>
              <a:rPr sz="2000" spc="-5" dirty="0">
                <a:latin typeface="Carlito"/>
                <a:cs typeface="Carlito"/>
              </a:rPr>
              <a:t>blood </a:t>
            </a:r>
            <a:r>
              <a:rPr sz="2000" spc="-10" dirty="0">
                <a:latin typeface="Carlito"/>
                <a:cs typeface="Carlito"/>
              </a:rPr>
              <a:t>present </a:t>
            </a:r>
            <a:r>
              <a:rPr sz="2000" dirty="0">
                <a:latin typeface="Carlito"/>
                <a:cs typeface="Carlito"/>
              </a:rPr>
              <a:t>in it </a:t>
            </a:r>
            <a:r>
              <a:rPr sz="2000" spc="-5" dirty="0">
                <a:latin typeface="Carlito"/>
                <a:cs typeface="Carlito"/>
              </a:rPr>
              <a:t>during  </a:t>
            </a:r>
            <a:r>
              <a:rPr sz="2000" spc="-20" dirty="0">
                <a:latin typeface="Carlito"/>
                <a:cs typeface="Carlito"/>
              </a:rPr>
              <a:t>systole </a:t>
            </a:r>
            <a:r>
              <a:rPr sz="2000" spc="-5" dirty="0">
                <a:latin typeface="Carlito"/>
                <a:cs typeface="Carlito"/>
              </a:rPr>
              <a:t>results </a:t>
            </a:r>
            <a:r>
              <a:rPr sz="2000" dirty="0">
                <a:latin typeface="Carlito"/>
                <a:cs typeface="Carlito"/>
              </a:rPr>
              <a:t>in </a:t>
            </a:r>
            <a:r>
              <a:rPr sz="2000" spc="-10" dirty="0">
                <a:latin typeface="Carlito"/>
                <a:cs typeface="Carlito"/>
              </a:rPr>
              <a:t>retention </a:t>
            </a:r>
            <a:r>
              <a:rPr sz="2000" spc="-5" dirty="0">
                <a:latin typeface="Carlito"/>
                <a:cs typeface="Carlito"/>
              </a:rPr>
              <a:t>of some amount of blood </a:t>
            </a:r>
            <a:r>
              <a:rPr sz="2000" spc="-10" dirty="0">
                <a:latin typeface="Carlito"/>
                <a:cs typeface="Carlito"/>
              </a:rPr>
              <a:t>after every</a:t>
            </a:r>
            <a:r>
              <a:rPr sz="2000" spc="110" dirty="0">
                <a:latin typeface="Carlito"/>
                <a:cs typeface="Carlito"/>
              </a:rPr>
              <a:t> </a:t>
            </a:r>
            <a:r>
              <a:rPr sz="2000" spc="-20" dirty="0">
                <a:latin typeface="Carlito"/>
                <a:cs typeface="Carlito"/>
              </a:rPr>
              <a:t>systole.</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Thus blood </a:t>
            </a:r>
            <a:r>
              <a:rPr sz="2000" dirty="0">
                <a:latin typeface="Carlito"/>
                <a:cs typeface="Carlito"/>
              </a:rPr>
              <a:t>is </a:t>
            </a:r>
            <a:r>
              <a:rPr sz="2000" spc="-5" dirty="0">
                <a:latin typeface="Carlito"/>
                <a:cs typeface="Carlito"/>
              </a:rPr>
              <a:t>accumulated </a:t>
            </a:r>
            <a:r>
              <a:rPr sz="2000" dirty="0">
                <a:latin typeface="Carlito"/>
                <a:cs typeface="Carlito"/>
              </a:rPr>
              <a:t>in </a:t>
            </a:r>
            <a:r>
              <a:rPr sz="2000" spc="-5" dirty="0">
                <a:latin typeface="Carlito"/>
                <a:cs typeface="Carlito"/>
              </a:rPr>
              <a:t>right </a:t>
            </a:r>
            <a:r>
              <a:rPr sz="2000" spc="-10" dirty="0">
                <a:latin typeface="Carlito"/>
                <a:cs typeface="Carlito"/>
              </a:rPr>
              <a:t>ventricle after </a:t>
            </a:r>
            <a:r>
              <a:rPr sz="2000" spc="-25" dirty="0">
                <a:latin typeface="Carlito"/>
                <a:cs typeface="Carlito"/>
              </a:rPr>
              <a:t>few</a:t>
            </a:r>
            <a:r>
              <a:rPr sz="2000" spc="40" dirty="0">
                <a:latin typeface="Carlito"/>
                <a:cs typeface="Carlito"/>
              </a:rPr>
              <a:t> </a:t>
            </a:r>
            <a:r>
              <a:rPr sz="2000" spc="-15" dirty="0">
                <a:latin typeface="Carlito"/>
                <a:cs typeface="Carlito"/>
              </a:rPr>
              <a:t>systoles.</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The </a:t>
            </a:r>
            <a:r>
              <a:rPr lang="en-US" sz="2000" spc="-10" dirty="0" smtClean="0">
                <a:latin typeface="Carlito"/>
                <a:cs typeface="Carlito"/>
              </a:rPr>
              <a:t>Right</a:t>
            </a:r>
            <a:r>
              <a:rPr sz="2000" spc="-10" dirty="0" smtClean="0">
                <a:latin typeface="Carlito"/>
                <a:cs typeface="Carlito"/>
              </a:rPr>
              <a:t> </a:t>
            </a:r>
            <a:r>
              <a:rPr sz="2000" spc="-5" dirty="0">
                <a:latin typeface="Carlito"/>
                <a:cs typeface="Carlito"/>
              </a:rPr>
              <a:t>ventricle </a:t>
            </a:r>
            <a:r>
              <a:rPr sz="2000" spc="-10" dirty="0">
                <a:latin typeface="Carlito"/>
                <a:cs typeface="Carlito"/>
              </a:rPr>
              <a:t>fails to </a:t>
            </a:r>
            <a:r>
              <a:rPr sz="2000" dirty="0">
                <a:latin typeface="Carlito"/>
                <a:cs typeface="Carlito"/>
              </a:rPr>
              <a:t>accept the </a:t>
            </a:r>
            <a:r>
              <a:rPr sz="2000" spc="-5" dirty="0">
                <a:latin typeface="Carlito"/>
                <a:cs typeface="Carlito"/>
              </a:rPr>
              <a:t>blood </a:t>
            </a:r>
            <a:r>
              <a:rPr sz="2000" spc="-15" dirty="0">
                <a:latin typeface="Carlito"/>
                <a:cs typeface="Carlito"/>
              </a:rPr>
              <a:t>from </a:t>
            </a:r>
            <a:r>
              <a:rPr sz="2000" spc="-10" dirty="0">
                <a:latin typeface="Carlito"/>
                <a:cs typeface="Carlito"/>
              </a:rPr>
              <a:t>peripheral organs</a:t>
            </a:r>
            <a:r>
              <a:rPr sz="2000" spc="70" dirty="0">
                <a:latin typeface="Carlito"/>
                <a:cs typeface="Carlito"/>
              </a:rPr>
              <a:t> </a:t>
            </a:r>
            <a:r>
              <a:rPr sz="2000" dirty="0" smtClean="0">
                <a:latin typeface="Carlito"/>
                <a:cs typeface="Carlito"/>
              </a:rPr>
              <a:t>and</a:t>
            </a:r>
            <a:r>
              <a:rPr lang="en-US" sz="2000" dirty="0">
                <a:latin typeface="Carlito"/>
                <a:cs typeface="Carlito"/>
              </a:rPr>
              <a:t> </a:t>
            </a:r>
            <a:r>
              <a:rPr sz="2000" spc="-10" dirty="0" smtClean="0">
                <a:latin typeface="Carlito"/>
                <a:cs typeface="Carlito"/>
              </a:rPr>
              <a:t>ultimately </a:t>
            </a:r>
            <a:r>
              <a:rPr sz="2000" spc="-5" dirty="0">
                <a:latin typeface="Carlito"/>
                <a:cs typeface="Carlito"/>
              </a:rPr>
              <a:t>results </a:t>
            </a:r>
            <a:r>
              <a:rPr sz="2000" dirty="0">
                <a:latin typeface="Carlito"/>
                <a:cs typeface="Carlito"/>
              </a:rPr>
              <a:t>in </a:t>
            </a:r>
            <a:r>
              <a:rPr sz="2000" spc="-10" dirty="0">
                <a:latin typeface="Carlito"/>
                <a:cs typeface="Carlito"/>
              </a:rPr>
              <a:t>generalized </a:t>
            </a:r>
            <a:r>
              <a:rPr sz="2000" spc="-15" dirty="0">
                <a:latin typeface="Carlito"/>
                <a:cs typeface="Carlito"/>
              </a:rPr>
              <a:t>systemic </a:t>
            </a:r>
            <a:r>
              <a:rPr sz="2000" spc="-5" dirty="0">
                <a:latin typeface="Carlito"/>
                <a:cs typeface="Carlito"/>
              </a:rPr>
              <a:t>oedema or </a:t>
            </a:r>
            <a:r>
              <a:rPr sz="2000" spc="-10" dirty="0">
                <a:latin typeface="Carlito"/>
                <a:cs typeface="Carlito"/>
              </a:rPr>
              <a:t>peripheral</a:t>
            </a:r>
            <a:r>
              <a:rPr sz="2000" spc="165" dirty="0">
                <a:latin typeface="Carlito"/>
                <a:cs typeface="Carlito"/>
              </a:rPr>
              <a:t> </a:t>
            </a:r>
            <a:r>
              <a:rPr sz="2000" spc="-5" dirty="0">
                <a:latin typeface="Carlito"/>
                <a:cs typeface="Carlito"/>
              </a:rPr>
              <a:t>oedema.</a:t>
            </a:r>
            <a:endParaRPr sz="2000" dirty="0">
              <a:latin typeface="Carlito"/>
              <a:cs typeface="Carlito"/>
            </a:endParaRPr>
          </a:p>
        </p:txBody>
      </p:sp>
      <p:graphicFrame>
        <p:nvGraphicFramePr>
          <p:cNvPr id="3" name="object 3"/>
          <p:cNvGraphicFramePr>
            <a:graphicFrameLocks noGrp="1"/>
          </p:cNvGraphicFramePr>
          <p:nvPr>
            <p:extLst>
              <p:ext uri="{D42A27DB-BD31-4B8C-83A1-F6EECF244321}">
                <p14:modId xmlns:p14="http://schemas.microsoft.com/office/powerpoint/2010/main" val="2844925062"/>
              </p:ext>
            </p:extLst>
          </p:nvPr>
        </p:nvGraphicFramePr>
        <p:xfrm>
          <a:off x="307340" y="2590801"/>
          <a:ext cx="8458200" cy="4267200"/>
        </p:xfrm>
        <a:graphic>
          <a:graphicData uri="http://schemas.openxmlformats.org/drawingml/2006/table">
            <a:tbl>
              <a:tblPr firstRow="1" bandRow="1">
                <a:tableStyleId>{2D5ABB26-0587-4C30-8999-92F81FD0307C}</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43723">
                <a:tc>
                  <a:txBody>
                    <a:bodyPr/>
                    <a:lstStyle/>
                    <a:p>
                      <a:pPr marL="90805">
                        <a:lnSpc>
                          <a:spcPct val="100000"/>
                        </a:lnSpc>
                        <a:spcBef>
                          <a:spcPts val="245"/>
                        </a:spcBef>
                      </a:pPr>
                      <a:r>
                        <a:rPr sz="1800" b="1" spc="-10" dirty="0">
                          <a:solidFill>
                            <a:srgbClr val="FFFFFF"/>
                          </a:solidFill>
                          <a:latin typeface="Carlito"/>
                          <a:cs typeface="Carlito"/>
                        </a:rPr>
                        <a:t>Left </a:t>
                      </a:r>
                      <a:r>
                        <a:rPr sz="1800" b="1" dirty="0">
                          <a:solidFill>
                            <a:srgbClr val="FFFFFF"/>
                          </a:solidFill>
                          <a:latin typeface="Carlito"/>
                          <a:cs typeface="Carlito"/>
                        </a:rPr>
                        <a:t>side </a:t>
                      </a:r>
                      <a:r>
                        <a:rPr sz="1800" b="1" spc="-10" dirty="0">
                          <a:solidFill>
                            <a:srgbClr val="FFFFFF"/>
                          </a:solidFill>
                          <a:latin typeface="Carlito"/>
                          <a:cs typeface="Carlito"/>
                        </a:rPr>
                        <a:t>cardiac</a:t>
                      </a:r>
                      <a:r>
                        <a:rPr sz="1800" b="1" spc="-25" dirty="0">
                          <a:solidFill>
                            <a:srgbClr val="FFFFFF"/>
                          </a:solidFill>
                          <a:latin typeface="Carlito"/>
                          <a:cs typeface="Carlito"/>
                        </a:rPr>
                        <a:t> </a:t>
                      </a:r>
                      <a:r>
                        <a:rPr sz="1800" b="1" spc="-10" dirty="0">
                          <a:solidFill>
                            <a:srgbClr val="FFFFFF"/>
                          </a:solidFill>
                          <a:latin typeface="Carlito"/>
                          <a:cs typeface="Carlito"/>
                        </a:rPr>
                        <a:t>failure</a:t>
                      </a:r>
                      <a:endParaRPr sz="1800" dirty="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3A1C6"/>
                    </a:solidFill>
                  </a:tcPr>
                </a:tc>
                <a:tc>
                  <a:txBody>
                    <a:bodyPr/>
                    <a:lstStyle/>
                    <a:p>
                      <a:pPr marL="92075">
                        <a:lnSpc>
                          <a:spcPct val="100000"/>
                        </a:lnSpc>
                        <a:spcBef>
                          <a:spcPts val="245"/>
                        </a:spcBef>
                      </a:pPr>
                      <a:r>
                        <a:rPr sz="1800" b="1" spc="-5" dirty="0">
                          <a:solidFill>
                            <a:srgbClr val="FFFFFF"/>
                          </a:solidFill>
                          <a:latin typeface="Carlito"/>
                          <a:cs typeface="Carlito"/>
                        </a:rPr>
                        <a:t>Right </a:t>
                      </a:r>
                      <a:r>
                        <a:rPr sz="1800" b="1" dirty="0">
                          <a:solidFill>
                            <a:srgbClr val="FFFFFF"/>
                          </a:solidFill>
                          <a:latin typeface="Carlito"/>
                          <a:cs typeface="Carlito"/>
                        </a:rPr>
                        <a:t>side </a:t>
                      </a:r>
                      <a:r>
                        <a:rPr sz="1800" b="1" spc="-10" dirty="0">
                          <a:solidFill>
                            <a:srgbClr val="FFFFFF"/>
                          </a:solidFill>
                          <a:latin typeface="Carlito"/>
                          <a:cs typeface="Carlito"/>
                        </a:rPr>
                        <a:t>cardiac</a:t>
                      </a:r>
                      <a:r>
                        <a:rPr sz="1800" b="1" spc="-50" dirty="0">
                          <a:solidFill>
                            <a:srgbClr val="FFFFFF"/>
                          </a:solidFill>
                          <a:latin typeface="Carlito"/>
                          <a:cs typeface="Carlito"/>
                        </a:rPr>
                        <a:t> </a:t>
                      </a:r>
                      <a:r>
                        <a:rPr sz="1800" b="1" spc="-10" dirty="0">
                          <a:solidFill>
                            <a:srgbClr val="FFFFFF"/>
                          </a:solidFill>
                          <a:latin typeface="Carlito"/>
                          <a:cs typeface="Carlito"/>
                        </a:rPr>
                        <a:t>failure</a:t>
                      </a:r>
                      <a:endParaRPr sz="1800" dirty="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AACC5"/>
                    </a:solidFill>
                  </a:tcPr>
                </a:tc>
                <a:extLst>
                  <a:ext uri="{0D108BD9-81ED-4DB2-BD59-A6C34878D82A}">
                    <a16:rowId xmlns:a16="http://schemas.microsoft.com/office/drawing/2014/main" val="10000"/>
                  </a:ext>
                </a:extLst>
              </a:tr>
              <a:tr h="697676">
                <a:tc>
                  <a:txBody>
                    <a:bodyPr/>
                    <a:lstStyle/>
                    <a:p>
                      <a:pPr marL="90805">
                        <a:lnSpc>
                          <a:spcPct val="100000"/>
                        </a:lnSpc>
                        <a:spcBef>
                          <a:spcPts val="235"/>
                        </a:spcBef>
                      </a:pPr>
                      <a:r>
                        <a:rPr sz="1800" dirty="0">
                          <a:latin typeface="Carlito"/>
                          <a:cs typeface="Carlito"/>
                        </a:rPr>
                        <a:t>Is the </a:t>
                      </a:r>
                      <a:r>
                        <a:rPr sz="1800" spc="-10" dirty="0">
                          <a:latin typeface="Carlito"/>
                          <a:cs typeface="Carlito"/>
                        </a:rPr>
                        <a:t>result </a:t>
                      </a:r>
                      <a:r>
                        <a:rPr sz="1800" spc="-5" dirty="0">
                          <a:latin typeface="Carlito"/>
                          <a:cs typeface="Carlito"/>
                        </a:rPr>
                        <a:t>of </a:t>
                      </a:r>
                      <a:r>
                        <a:rPr sz="2000" b="1" spc="-10" dirty="0">
                          <a:latin typeface="Carlito"/>
                          <a:cs typeface="Carlito"/>
                        </a:rPr>
                        <a:t>right </a:t>
                      </a:r>
                      <a:r>
                        <a:rPr sz="2000" b="1" dirty="0">
                          <a:latin typeface="Carlito"/>
                          <a:cs typeface="Carlito"/>
                        </a:rPr>
                        <a:t>side </a:t>
                      </a:r>
                      <a:r>
                        <a:rPr sz="2000" b="1" spc="-10" dirty="0">
                          <a:latin typeface="Carlito"/>
                          <a:cs typeface="Carlito"/>
                        </a:rPr>
                        <a:t>cardiac</a:t>
                      </a:r>
                      <a:r>
                        <a:rPr sz="2000" b="1" spc="5" dirty="0">
                          <a:latin typeface="Carlito"/>
                          <a:cs typeface="Carlito"/>
                        </a:rPr>
                        <a:t> </a:t>
                      </a:r>
                      <a:r>
                        <a:rPr sz="2000" b="1" spc="-10" dirty="0" smtClean="0">
                          <a:latin typeface="Carlito"/>
                          <a:cs typeface="Carlito"/>
                        </a:rPr>
                        <a:t>failure</a:t>
                      </a:r>
                      <a:r>
                        <a:rPr lang="en-US" sz="2000" b="1" spc="-10" dirty="0" smtClean="0">
                          <a:latin typeface="Carlito"/>
                          <a:cs typeface="Carlito"/>
                        </a:rPr>
                        <a:t>.</a:t>
                      </a:r>
                      <a:endParaRPr sz="2000" dirty="0">
                        <a:latin typeface="Carlito"/>
                        <a:cs typeface="Carlito"/>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3A1C6"/>
                    </a:solidFill>
                  </a:tcPr>
                </a:tc>
                <a:tc>
                  <a:txBody>
                    <a:bodyPr/>
                    <a:lstStyle/>
                    <a:p>
                      <a:pPr marL="92075">
                        <a:lnSpc>
                          <a:spcPct val="100000"/>
                        </a:lnSpc>
                        <a:spcBef>
                          <a:spcPts val="235"/>
                        </a:spcBef>
                      </a:pPr>
                      <a:r>
                        <a:rPr sz="1800" dirty="0">
                          <a:latin typeface="Carlito"/>
                          <a:cs typeface="Carlito"/>
                        </a:rPr>
                        <a:t>Is the </a:t>
                      </a:r>
                      <a:r>
                        <a:rPr sz="1800" spc="-10" dirty="0">
                          <a:latin typeface="Carlito"/>
                          <a:cs typeface="Carlito"/>
                        </a:rPr>
                        <a:t>result </a:t>
                      </a:r>
                      <a:r>
                        <a:rPr sz="1800" spc="-5" dirty="0">
                          <a:latin typeface="Carlito"/>
                          <a:cs typeface="Carlito"/>
                        </a:rPr>
                        <a:t>of </a:t>
                      </a:r>
                      <a:r>
                        <a:rPr sz="2000" b="1" spc="-5" dirty="0">
                          <a:latin typeface="Carlito"/>
                          <a:cs typeface="Carlito"/>
                        </a:rPr>
                        <a:t>left </a:t>
                      </a:r>
                      <a:r>
                        <a:rPr sz="2000" b="1" dirty="0">
                          <a:latin typeface="Carlito"/>
                          <a:cs typeface="Carlito"/>
                        </a:rPr>
                        <a:t>side </a:t>
                      </a:r>
                      <a:r>
                        <a:rPr sz="2000" b="1" spc="-10" dirty="0">
                          <a:latin typeface="Carlito"/>
                          <a:cs typeface="Carlito"/>
                        </a:rPr>
                        <a:t>cardiac</a:t>
                      </a:r>
                      <a:r>
                        <a:rPr sz="2000" b="1" spc="-15" dirty="0">
                          <a:latin typeface="Carlito"/>
                          <a:cs typeface="Carlito"/>
                        </a:rPr>
                        <a:t> </a:t>
                      </a:r>
                      <a:r>
                        <a:rPr sz="2000" b="1" spc="-10" dirty="0" smtClean="0">
                          <a:latin typeface="Carlito"/>
                          <a:cs typeface="Carlito"/>
                        </a:rPr>
                        <a:t>failure</a:t>
                      </a:r>
                      <a:r>
                        <a:rPr lang="en-US" sz="2000" b="1" spc="-10" dirty="0" smtClean="0">
                          <a:latin typeface="Carlito"/>
                          <a:cs typeface="Carlito"/>
                        </a:rPr>
                        <a:t>.</a:t>
                      </a:r>
                      <a:endParaRPr sz="2000" dirty="0">
                        <a:latin typeface="Carlito"/>
                        <a:cs typeface="Carlito"/>
                      </a:endParaRPr>
                    </a:p>
                  </a:txBody>
                  <a:tcPr marL="0" marR="0" marT="298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AACC5"/>
                    </a:solidFill>
                  </a:tcPr>
                </a:tc>
                <a:extLst>
                  <a:ext uri="{0D108BD9-81ED-4DB2-BD59-A6C34878D82A}">
                    <a16:rowId xmlns:a16="http://schemas.microsoft.com/office/drawing/2014/main" val="10001"/>
                  </a:ext>
                </a:extLst>
              </a:tr>
              <a:tr h="1263023">
                <a:tc>
                  <a:txBody>
                    <a:bodyPr/>
                    <a:lstStyle/>
                    <a:p>
                      <a:pPr marL="90805" marR="509905">
                        <a:lnSpc>
                          <a:spcPct val="100000"/>
                        </a:lnSpc>
                        <a:spcBef>
                          <a:spcPts val="235"/>
                        </a:spcBef>
                      </a:pPr>
                      <a:r>
                        <a:rPr sz="2000" b="1" spc="-5" dirty="0">
                          <a:latin typeface="Carlito"/>
                          <a:cs typeface="Carlito"/>
                        </a:rPr>
                        <a:t>Inefficent </a:t>
                      </a:r>
                      <a:r>
                        <a:rPr sz="2000" b="1" dirty="0">
                          <a:latin typeface="Carlito"/>
                          <a:cs typeface="Carlito"/>
                        </a:rPr>
                        <a:t>pumping action </a:t>
                      </a:r>
                      <a:r>
                        <a:rPr sz="1800" spc="-5" dirty="0">
                          <a:latin typeface="Carlito"/>
                          <a:cs typeface="Carlito"/>
                        </a:rPr>
                        <a:t>of </a:t>
                      </a:r>
                      <a:r>
                        <a:rPr sz="1800" spc="-10" dirty="0">
                          <a:latin typeface="Carlito"/>
                          <a:cs typeface="Carlito"/>
                        </a:rPr>
                        <a:t>left  ventricle </a:t>
                      </a:r>
                      <a:r>
                        <a:rPr sz="1800" spc="-5" dirty="0">
                          <a:latin typeface="Carlito"/>
                          <a:cs typeface="Carlito"/>
                        </a:rPr>
                        <a:t>is responsible </a:t>
                      </a:r>
                      <a:r>
                        <a:rPr sz="1800" spc="-15" dirty="0">
                          <a:latin typeface="Carlito"/>
                          <a:cs typeface="Carlito"/>
                        </a:rPr>
                        <a:t>for </a:t>
                      </a:r>
                      <a:r>
                        <a:rPr sz="1800" dirty="0">
                          <a:latin typeface="Carlito"/>
                          <a:cs typeface="Carlito"/>
                        </a:rPr>
                        <a:t>the  </a:t>
                      </a:r>
                      <a:r>
                        <a:rPr sz="1800" spc="-5" dirty="0">
                          <a:latin typeface="Carlito"/>
                          <a:cs typeface="Carlito"/>
                        </a:rPr>
                        <a:t>accumulation of blood in </a:t>
                      </a:r>
                      <a:r>
                        <a:rPr sz="1800" dirty="0">
                          <a:latin typeface="Carlito"/>
                          <a:cs typeface="Carlito"/>
                        </a:rPr>
                        <a:t>the</a:t>
                      </a:r>
                      <a:r>
                        <a:rPr sz="1800" spc="-5" dirty="0">
                          <a:latin typeface="Carlito"/>
                          <a:cs typeface="Carlito"/>
                        </a:rPr>
                        <a:t> </a:t>
                      </a:r>
                      <a:r>
                        <a:rPr sz="1800" spc="-5" dirty="0" smtClean="0">
                          <a:latin typeface="Carlito"/>
                          <a:cs typeface="Carlito"/>
                        </a:rPr>
                        <a:t>ventricles</a:t>
                      </a:r>
                      <a:r>
                        <a:rPr lang="en-US" sz="1800" spc="-5" dirty="0" smtClean="0">
                          <a:latin typeface="Carlito"/>
                          <a:cs typeface="Carlito"/>
                        </a:rPr>
                        <a:t>.</a:t>
                      </a:r>
                      <a:endParaRPr sz="1800" dirty="0">
                        <a:latin typeface="Carlito"/>
                        <a:cs typeface="Carlito"/>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3A1C6"/>
                    </a:solidFill>
                  </a:tcPr>
                </a:tc>
                <a:tc>
                  <a:txBody>
                    <a:bodyPr/>
                    <a:lstStyle/>
                    <a:p>
                      <a:pPr marL="92075" marR="100330">
                        <a:lnSpc>
                          <a:spcPct val="100000"/>
                        </a:lnSpc>
                        <a:spcBef>
                          <a:spcPts val="245"/>
                        </a:spcBef>
                      </a:pPr>
                      <a:r>
                        <a:rPr sz="1800" spc="-5" dirty="0">
                          <a:latin typeface="Carlito"/>
                          <a:cs typeface="Carlito"/>
                        </a:rPr>
                        <a:t>Inefficient pumping action of right ventricle  is responsible </a:t>
                      </a:r>
                      <a:r>
                        <a:rPr sz="1800" spc="-15" dirty="0">
                          <a:latin typeface="Carlito"/>
                          <a:cs typeface="Carlito"/>
                        </a:rPr>
                        <a:t>for </a:t>
                      </a:r>
                      <a:r>
                        <a:rPr sz="1800" dirty="0">
                          <a:latin typeface="Carlito"/>
                          <a:cs typeface="Carlito"/>
                        </a:rPr>
                        <a:t>the </a:t>
                      </a:r>
                      <a:r>
                        <a:rPr sz="1800" spc="-10" dirty="0">
                          <a:latin typeface="Carlito"/>
                          <a:cs typeface="Carlito"/>
                        </a:rPr>
                        <a:t>accumulation </a:t>
                      </a:r>
                      <a:r>
                        <a:rPr sz="1800" spc="-5" dirty="0">
                          <a:latin typeface="Carlito"/>
                          <a:cs typeface="Carlito"/>
                        </a:rPr>
                        <a:t>of  blood in right</a:t>
                      </a:r>
                      <a:r>
                        <a:rPr sz="1800" spc="15" dirty="0">
                          <a:latin typeface="Carlito"/>
                          <a:cs typeface="Carlito"/>
                        </a:rPr>
                        <a:t> </a:t>
                      </a:r>
                      <a:r>
                        <a:rPr sz="1800" spc="-5" dirty="0" smtClean="0">
                          <a:latin typeface="Carlito"/>
                          <a:cs typeface="Carlito"/>
                        </a:rPr>
                        <a:t>ventricle</a:t>
                      </a:r>
                      <a:r>
                        <a:rPr lang="en-US" sz="1800" spc="-5" dirty="0" smtClean="0">
                          <a:latin typeface="Carlito"/>
                          <a:cs typeface="Carlito"/>
                        </a:rPr>
                        <a:t>.</a:t>
                      </a:r>
                      <a:endParaRPr sz="1800" dirty="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AACC5"/>
                    </a:solidFill>
                  </a:tcPr>
                </a:tc>
                <a:extLst>
                  <a:ext uri="{0D108BD9-81ED-4DB2-BD59-A6C34878D82A}">
                    <a16:rowId xmlns:a16="http://schemas.microsoft.com/office/drawing/2014/main" val="10002"/>
                  </a:ext>
                </a:extLst>
              </a:tr>
              <a:tr h="998363">
                <a:tc>
                  <a:txBody>
                    <a:bodyPr/>
                    <a:lstStyle/>
                    <a:p>
                      <a:pPr marL="90805" marR="233679">
                        <a:lnSpc>
                          <a:spcPct val="100000"/>
                        </a:lnSpc>
                        <a:spcBef>
                          <a:spcPts val="245"/>
                        </a:spcBef>
                      </a:pPr>
                      <a:r>
                        <a:rPr sz="1800" spc="-5" dirty="0">
                          <a:latin typeface="Carlito"/>
                          <a:cs typeface="Carlito"/>
                        </a:rPr>
                        <a:t>Left ventricle </a:t>
                      </a:r>
                      <a:r>
                        <a:rPr sz="1800" spc="-10" dirty="0">
                          <a:latin typeface="Carlito"/>
                          <a:cs typeface="Carlito"/>
                        </a:rPr>
                        <a:t>fails to accept/collect </a:t>
                      </a:r>
                      <a:r>
                        <a:rPr sz="1800" dirty="0">
                          <a:latin typeface="Carlito"/>
                          <a:cs typeface="Carlito"/>
                        </a:rPr>
                        <a:t>the  </a:t>
                      </a:r>
                      <a:r>
                        <a:rPr sz="1800" spc="-5" dirty="0">
                          <a:latin typeface="Carlito"/>
                          <a:cs typeface="Carlito"/>
                        </a:rPr>
                        <a:t>blood </a:t>
                      </a:r>
                      <a:r>
                        <a:rPr sz="1800" spc="-10" dirty="0">
                          <a:latin typeface="Carlito"/>
                          <a:cs typeface="Carlito"/>
                        </a:rPr>
                        <a:t>from </a:t>
                      </a:r>
                      <a:r>
                        <a:rPr sz="2000" b="1" dirty="0">
                          <a:latin typeface="Carlito"/>
                          <a:cs typeface="Carlito"/>
                        </a:rPr>
                        <a:t>lungs due </a:t>
                      </a:r>
                      <a:r>
                        <a:rPr sz="2000" b="1" spc="-15" dirty="0">
                          <a:latin typeface="Carlito"/>
                          <a:cs typeface="Carlito"/>
                        </a:rPr>
                        <a:t>to </a:t>
                      </a:r>
                      <a:r>
                        <a:rPr sz="2000" b="1" dirty="0">
                          <a:latin typeface="Carlito"/>
                          <a:cs typeface="Carlito"/>
                        </a:rPr>
                        <a:t>back</a:t>
                      </a:r>
                      <a:r>
                        <a:rPr sz="2000" b="1" spc="-20" dirty="0">
                          <a:latin typeface="Carlito"/>
                          <a:cs typeface="Carlito"/>
                        </a:rPr>
                        <a:t> </a:t>
                      </a:r>
                      <a:r>
                        <a:rPr sz="2000" b="1" spc="-10" dirty="0">
                          <a:latin typeface="Carlito"/>
                          <a:cs typeface="Carlito"/>
                        </a:rPr>
                        <a:t>pressure</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3A1C6"/>
                    </a:solidFill>
                  </a:tcPr>
                </a:tc>
                <a:tc>
                  <a:txBody>
                    <a:bodyPr/>
                    <a:lstStyle/>
                    <a:p>
                      <a:pPr marL="92075" marR="403225">
                        <a:lnSpc>
                          <a:spcPct val="100000"/>
                        </a:lnSpc>
                        <a:spcBef>
                          <a:spcPts val="245"/>
                        </a:spcBef>
                      </a:pPr>
                      <a:r>
                        <a:rPr sz="1800" spc="-5" dirty="0">
                          <a:latin typeface="Carlito"/>
                          <a:cs typeface="Carlito"/>
                        </a:rPr>
                        <a:t>Right ventricle </a:t>
                      </a:r>
                      <a:r>
                        <a:rPr sz="1800" spc="-10" dirty="0">
                          <a:latin typeface="Carlito"/>
                          <a:cs typeface="Carlito"/>
                        </a:rPr>
                        <a:t>fails to accept/collect </a:t>
                      </a:r>
                      <a:r>
                        <a:rPr sz="1800" dirty="0">
                          <a:latin typeface="Carlito"/>
                          <a:cs typeface="Carlito"/>
                        </a:rPr>
                        <a:t>the  </a:t>
                      </a:r>
                      <a:r>
                        <a:rPr sz="1800" spc="-5" dirty="0">
                          <a:latin typeface="Carlito"/>
                          <a:cs typeface="Carlito"/>
                        </a:rPr>
                        <a:t>blood </a:t>
                      </a:r>
                      <a:r>
                        <a:rPr sz="1800" spc="-10" dirty="0">
                          <a:latin typeface="Carlito"/>
                          <a:cs typeface="Carlito"/>
                        </a:rPr>
                        <a:t>from </a:t>
                      </a:r>
                      <a:r>
                        <a:rPr sz="2000" b="1" spc="-5" dirty="0">
                          <a:latin typeface="Carlito"/>
                          <a:cs typeface="Carlito"/>
                        </a:rPr>
                        <a:t>peripheral</a:t>
                      </a:r>
                      <a:r>
                        <a:rPr sz="2000" b="1" spc="10" dirty="0">
                          <a:latin typeface="Carlito"/>
                          <a:cs typeface="Carlito"/>
                        </a:rPr>
                        <a:t> </a:t>
                      </a:r>
                      <a:r>
                        <a:rPr sz="2000" b="1" spc="-10" dirty="0">
                          <a:latin typeface="Carlito"/>
                          <a:cs typeface="Carlito"/>
                        </a:rPr>
                        <a:t>organs.</a:t>
                      </a:r>
                      <a:endParaRPr sz="2000">
                        <a:latin typeface="Carlito"/>
                        <a:cs typeface="Carlito"/>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AACC5"/>
                    </a:solidFill>
                  </a:tcPr>
                </a:tc>
                <a:extLst>
                  <a:ext uri="{0D108BD9-81ED-4DB2-BD59-A6C34878D82A}">
                    <a16:rowId xmlns:a16="http://schemas.microsoft.com/office/drawing/2014/main" val="10003"/>
                  </a:ext>
                </a:extLst>
              </a:tr>
              <a:tr h="964415">
                <a:tc>
                  <a:txBody>
                    <a:bodyPr/>
                    <a:lstStyle/>
                    <a:p>
                      <a:pPr marL="90805">
                        <a:lnSpc>
                          <a:spcPct val="100000"/>
                        </a:lnSpc>
                        <a:spcBef>
                          <a:spcPts val="240"/>
                        </a:spcBef>
                      </a:pPr>
                      <a:r>
                        <a:rPr sz="2000" b="1" spc="-5" dirty="0">
                          <a:latin typeface="Carlito"/>
                          <a:cs typeface="Carlito"/>
                        </a:rPr>
                        <a:t>Pulmonary congestion/oedema </a:t>
                      </a:r>
                      <a:r>
                        <a:rPr sz="1800" spc="-5" dirty="0">
                          <a:latin typeface="Carlito"/>
                          <a:cs typeface="Carlito"/>
                        </a:rPr>
                        <a:t>is</a:t>
                      </a:r>
                      <a:r>
                        <a:rPr sz="1800" spc="-70" dirty="0">
                          <a:latin typeface="Carlito"/>
                          <a:cs typeface="Carlito"/>
                        </a:rPr>
                        <a:t> </a:t>
                      </a:r>
                      <a:r>
                        <a:rPr sz="1800" dirty="0" smtClean="0">
                          <a:latin typeface="Carlito"/>
                          <a:cs typeface="Carlito"/>
                        </a:rPr>
                        <a:t>the</a:t>
                      </a:r>
                      <a:r>
                        <a:rPr lang="en-US" sz="1800" baseline="0" dirty="0" smtClean="0">
                          <a:latin typeface="Carlito"/>
                          <a:cs typeface="Carlito"/>
                        </a:rPr>
                        <a:t> </a:t>
                      </a:r>
                      <a:r>
                        <a:rPr sz="1800" spc="-5" dirty="0" smtClean="0">
                          <a:latin typeface="Carlito"/>
                          <a:cs typeface="Carlito"/>
                        </a:rPr>
                        <a:t>final</a:t>
                      </a:r>
                      <a:r>
                        <a:rPr sz="1800" dirty="0" smtClean="0">
                          <a:latin typeface="Carlito"/>
                          <a:cs typeface="Carlito"/>
                        </a:rPr>
                        <a:t> </a:t>
                      </a:r>
                      <a:r>
                        <a:rPr sz="1800" spc="-10" dirty="0">
                          <a:latin typeface="Carlito"/>
                          <a:cs typeface="Carlito"/>
                        </a:rPr>
                        <a:t>result</a:t>
                      </a:r>
                      <a:endParaRPr sz="1800" dirty="0">
                        <a:latin typeface="Carlito"/>
                        <a:cs typeface="Carlito"/>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3A1C6"/>
                    </a:solidFill>
                  </a:tcPr>
                </a:tc>
                <a:tc>
                  <a:txBody>
                    <a:bodyPr/>
                    <a:lstStyle/>
                    <a:p>
                      <a:pPr marL="92075">
                        <a:lnSpc>
                          <a:spcPct val="100000"/>
                        </a:lnSpc>
                        <a:spcBef>
                          <a:spcPts val="240"/>
                        </a:spcBef>
                      </a:pPr>
                      <a:r>
                        <a:rPr sz="2000" b="1" spc="-10" dirty="0">
                          <a:latin typeface="Carlito"/>
                          <a:cs typeface="Carlito"/>
                        </a:rPr>
                        <a:t>Peripheral </a:t>
                      </a:r>
                      <a:r>
                        <a:rPr sz="2000" b="1" spc="-15" dirty="0">
                          <a:latin typeface="Carlito"/>
                          <a:cs typeface="Carlito"/>
                        </a:rPr>
                        <a:t>generalized </a:t>
                      </a:r>
                      <a:r>
                        <a:rPr sz="2000" b="1" dirty="0">
                          <a:latin typeface="Carlito"/>
                          <a:cs typeface="Carlito"/>
                        </a:rPr>
                        <a:t>oedema </a:t>
                      </a:r>
                      <a:r>
                        <a:rPr sz="1800" spc="-5" dirty="0">
                          <a:latin typeface="Carlito"/>
                          <a:cs typeface="Carlito"/>
                        </a:rPr>
                        <a:t>is</a:t>
                      </a:r>
                      <a:r>
                        <a:rPr sz="1800" spc="10" dirty="0">
                          <a:latin typeface="Carlito"/>
                          <a:cs typeface="Carlito"/>
                        </a:rPr>
                        <a:t> </a:t>
                      </a:r>
                      <a:r>
                        <a:rPr sz="1800" dirty="0" smtClean="0">
                          <a:latin typeface="Carlito"/>
                          <a:cs typeface="Carlito"/>
                        </a:rPr>
                        <a:t>the</a:t>
                      </a:r>
                      <a:r>
                        <a:rPr lang="en-US" sz="1800" baseline="0" dirty="0" smtClean="0">
                          <a:latin typeface="Carlito"/>
                          <a:cs typeface="Carlito"/>
                        </a:rPr>
                        <a:t> </a:t>
                      </a:r>
                      <a:r>
                        <a:rPr sz="1800" spc="-5" dirty="0" smtClean="0">
                          <a:latin typeface="Carlito"/>
                          <a:cs typeface="Carlito"/>
                        </a:rPr>
                        <a:t>final</a:t>
                      </a:r>
                      <a:r>
                        <a:rPr sz="1800" dirty="0" smtClean="0">
                          <a:latin typeface="Carlito"/>
                          <a:cs typeface="Carlito"/>
                        </a:rPr>
                        <a:t> </a:t>
                      </a:r>
                      <a:r>
                        <a:rPr sz="1800" spc="-10" dirty="0">
                          <a:latin typeface="Carlito"/>
                          <a:cs typeface="Carlito"/>
                        </a:rPr>
                        <a:t>result</a:t>
                      </a:r>
                      <a:endParaRPr sz="1800" dirty="0">
                        <a:latin typeface="Carlito"/>
                        <a:cs typeface="Carlito"/>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AACC5"/>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28600"/>
            <a:ext cx="7696200" cy="2308324"/>
          </a:xfrm>
          <a:prstGeom prst="rect">
            <a:avLst/>
          </a:prstGeom>
        </p:spPr>
        <p:txBody>
          <a:bodyPr wrap="square">
            <a:spAutoFit/>
          </a:bodyPr>
          <a:lstStyle/>
          <a:p>
            <a:r>
              <a:rPr lang="en-US" sz="2400" b="1" spc="-50" dirty="0" smtClean="0">
                <a:solidFill>
                  <a:srgbClr val="000000"/>
                </a:solidFill>
                <a:latin typeface="Carlito"/>
                <a:cs typeface="Carlito"/>
              </a:rPr>
              <a:t>TREATMENT</a:t>
            </a:r>
          </a:p>
          <a:p>
            <a:r>
              <a:rPr lang="en-US" sz="2400" b="1" spc="-50" dirty="0" smtClean="0">
                <a:solidFill>
                  <a:srgbClr val="000000"/>
                </a:solidFill>
                <a:latin typeface="Carlito"/>
              </a:rPr>
              <a:t>It has two parts:</a:t>
            </a:r>
          </a:p>
          <a:p>
            <a:endParaRPr lang="en-US" sz="2400" b="1" spc="-50" dirty="0" smtClean="0">
              <a:solidFill>
                <a:srgbClr val="000000"/>
              </a:solidFill>
              <a:latin typeface="Carlito"/>
            </a:endParaRPr>
          </a:p>
          <a:p>
            <a:r>
              <a:rPr lang="en-US" sz="2400" b="1" spc="-50" dirty="0" smtClean="0">
                <a:solidFill>
                  <a:srgbClr val="000000"/>
                </a:solidFill>
                <a:latin typeface="Carlito"/>
              </a:rPr>
              <a:t>1.Non pharmacological Treatment</a:t>
            </a:r>
          </a:p>
          <a:p>
            <a:endParaRPr lang="en-US" sz="2400" b="1" spc="-50" dirty="0" smtClean="0">
              <a:solidFill>
                <a:srgbClr val="000000"/>
              </a:solidFill>
              <a:latin typeface="Carlito"/>
            </a:endParaRPr>
          </a:p>
          <a:p>
            <a:r>
              <a:rPr lang="en-US" sz="2400" b="1" spc="-50" dirty="0" smtClean="0">
                <a:solidFill>
                  <a:srgbClr val="000000"/>
                </a:solidFill>
                <a:latin typeface="Carlito"/>
              </a:rPr>
              <a:t>2. Pharmacological </a:t>
            </a:r>
            <a:r>
              <a:rPr lang="en-US" sz="2400" b="1" spc="-50" dirty="0">
                <a:solidFill>
                  <a:srgbClr val="000000"/>
                </a:solidFill>
                <a:latin typeface="Carlito"/>
              </a:rPr>
              <a:t>Treatment</a:t>
            </a:r>
            <a:endParaRPr lang="en-US" sz="2400" b="1" dirty="0"/>
          </a:p>
        </p:txBody>
      </p:sp>
      <p:sp>
        <p:nvSpPr>
          <p:cNvPr id="5" name="TextBox 4"/>
          <p:cNvSpPr txBox="1"/>
          <p:nvPr/>
        </p:nvSpPr>
        <p:spPr>
          <a:xfrm>
            <a:off x="829867" y="2971800"/>
            <a:ext cx="6028133" cy="2831544"/>
          </a:xfrm>
          <a:prstGeom prst="rect">
            <a:avLst/>
          </a:prstGeom>
          <a:noFill/>
        </p:spPr>
        <p:txBody>
          <a:bodyPr wrap="square" rtlCol="0">
            <a:spAutoFit/>
          </a:bodyPr>
          <a:lstStyle/>
          <a:p>
            <a:r>
              <a:rPr lang="en-US" sz="2400" b="1" u="sng" dirty="0" smtClean="0"/>
              <a:t>Non pharmacological Treatment</a:t>
            </a:r>
          </a:p>
          <a:p>
            <a:pPr marL="342900" indent="-342900">
              <a:buAutoNum type="arabicPeriod"/>
            </a:pPr>
            <a:r>
              <a:rPr lang="en-US" sz="2400" b="1" dirty="0" smtClean="0"/>
              <a:t>Physical Exercise</a:t>
            </a:r>
          </a:p>
          <a:p>
            <a:pPr marL="342900" indent="-342900">
              <a:buAutoNum type="arabicPeriod"/>
            </a:pPr>
            <a:r>
              <a:rPr lang="en-US" sz="2400" b="1" dirty="0" smtClean="0"/>
              <a:t>Salt Intake</a:t>
            </a:r>
          </a:p>
          <a:p>
            <a:pPr marL="342900" indent="-342900">
              <a:buAutoNum type="arabicPeriod"/>
            </a:pPr>
            <a:r>
              <a:rPr lang="en-US" sz="2400" b="1" dirty="0" smtClean="0"/>
              <a:t>Fluid Intake</a:t>
            </a:r>
          </a:p>
          <a:p>
            <a:pPr marL="342900" indent="-342900">
              <a:buAutoNum type="arabicPeriod"/>
            </a:pPr>
            <a:r>
              <a:rPr lang="en-US" sz="2400" b="1" dirty="0" smtClean="0"/>
              <a:t>Alcohol Consumption</a:t>
            </a:r>
          </a:p>
          <a:p>
            <a:endParaRPr lang="en-US" sz="2000" b="1" dirty="0" smtClean="0"/>
          </a:p>
          <a:p>
            <a:pPr marL="342900" indent="-342900">
              <a:buAutoNum type="arabicPeriod"/>
            </a:pPr>
            <a:endParaRPr lang="en-US" sz="2000" b="1" dirty="0" smtClean="0"/>
          </a:p>
          <a:p>
            <a:pPr marL="342900" indent="-342900">
              <a:buAutoNum type="arabicPeriod"/>
            </a:pPr>
            <a:endParaRPr lang="en-US" dirty="0"/>
          </a:p>
        </p:txBody>
      </p:sp>
    </p:spTree>
    <p:extLst>
      <p:ext uri="{BB962C8B-B14F-4D97-AF65-F5344CB8AC3E}">
        <p14:creationId xmlns:p14="http://schemas.microsoft.com/office/powerpoint/2010/main" val="983266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763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929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488" y="304800"/>
            <a:ext cx="5712912" cy="5632311"/>
          </a:xfrm>
          <a:prstGeom prst="rect">
            <a:avLst/>
          </a:prstGeom>
        </p:spPr>
        <p:txBody>
          <a:bodyPr wrap="square">
            <a:spAutoFit/>
          </a:bodyPr>
          <a:lstStyle/>
          <a:p>
            <a:pPr algn="just"/>
            <a:r>
              <a:rPr lang="en-US" sz="2400" u="sng" dirty="0">
                <a:latin typeface="Times New Roman" pitchFamily="18" charset="0"/>
                <a:cs typeface="Times New Roman" pitchFamily="18" charset="0"/>
              </a:rPr>
              <a:t>CHEMISTRY</a:t>
            </a:r>
          </a:p>
          <a:p>
            <a:pPr algn="just"/>
            <a:r>
              <a:rPr lang="en-US" sz="2400" dirty="0">
                <a:latin typeface="Times New Roman" pitchFamily="18" charset="0"/>
                <a:cs typeface="Times New Roman" pitchFamily="18" charset="0"/>
              </a:rPr>
              <a:t>All are glycosides; consist of an </a:t>
            </a:r>
            <a:r>
              <a:rPr lang="en-US" sz="2400" i="1" u="sng" dirty="0" err="1">
                <a:latin typeface="Times New Roman" pitchFamily="18" charset="0"/>
                <a:cs typeface="Times New Roman" pitchFamily="18" charset="0"/>
              </a:rPr>
              <a:t>aglycone</a:t>
            </a:r>
            <a:r>
              <a:rPr lang="en-US" sz="2400" i="1" u="sng" dirty="0">
                <a:latin typeface="Times New Roman" pitchFamily="18" charset="0"/>
                <a:cs typeface="Times New Roman" pitchFamily="18" charset="0"/>
              </a:rPr>
              <a:t> (</a:t>
            </a:r>
            <a:r>
              <a:rPr lang="en-US" sz="2400" i="1" u="sng" dirty="0" err="1" smtClean="0">
                <a:latin typeface="Times New Roman" pitchFamily="18" charset="0"/>
                <a:cs typeface="Times New Roman" pitchFamily="18" charset="0"/>
              </a:rPr>
              <a:t>genin</a:t>
            </a:r>
            <a:r>
              <a:rPr lang="en-US" sz="2400" i="1"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which are attached </a:t>
            </a:r>
            <a:r>
              <a:rPr lang="en-US" sz="2400" u="sng" dirty="0">
                <a:latin typeface="Times New Roman" pitchFamily="18" charset="0"/>
                <a:cs typeface="Times New Roman" pitchFamily="18" charset="0"/>
              </a:rPr>
              <a:t>one or more </a:t>
            </a:r>
            <a:r>
              <a:rPr lang="en-US" sz="2400" i="1" u="sng" dirty="0">
                <a:latin typeface="Times New Roman" pitchFamily="18" charset="0"/>
                <a:cs typeface="Times New Roman" pitchFamily="18" charset="0"/>
              </a:rPr>
              <a:t>sugar </a:t>
            </a:r>
            <a:r>
              <a:rPr lang="en-US" sz="2400" u="sng" dirty="0">
                <a:latin typeface="Times New Roman" pitchFamily="18" charset="0"/>
                <a:cs typeface="Times New Roman" pitchFamily="18" charset="0"/>
              </a:rPr>
              <a:t>(</a:t>
            </a:r>
            <a:r>
              <a:rPr lang="en-US" sz="2400" u="sng" dirty="0" smtClean="0">
                <a:latin typeface="Times New Roman" pitchFamily="18" charset="0"/>
                <a:cs typeface="Times New Roman" pitchFamily="18" charset="0"/>
              </a:rPr>
              <a:t>glucose or </a:t>
            </a:r>
            <a:r>
              <a:rPr lang="en-US" sz="2400" u="sng" dirty="0" err="1">
                <a:latin typeface="Times New Roman" pitchFamily="18" charset="0"/>
                <a:cs typeface="Times New Roman" pitchFamily="18" charset="0"/>
              </a:rPr>
              <a:t>digitoxose</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moieties. The pharmacological </a:t>
            </a:r>
            <a:r>
              <a:rPr lang="en-US" sz="2400" dirty="0" smtClean="0">
                <a:latin typeface="Times New Roman" pitchFamily="18" charset="0"/>
                <a:cs typeface="Times New Roman" pitchFamily="18" charset="0"/>
              </a:rPr>
              <a:t>activity resides </a:t>
            </a:r>
            <a:r>
              <a:rPr lang="en-US" sz="2400" dirty="0">
                <a:latin typeface="Times New Roman" pitchFamily="18" charset="0"/>
                <a:cs typeface="Times New Roman" pitchFamily="18" charset="0"/>
              </a:rPr>
              <a:t>in the </a:t>
            </a:r>
            <a:r>
              <a:rPr lang="en-US" sz="2400" dirty="0" err="1">
                <a:latin typeface="Times New Roman" pitchFamily="18" charset="0"/>
                <a:cs typeface="Times New Roman" pitchFamily="18" charset="0"/>
              </a:rPr>
              <a:t>aglycone</a:t>
            </a:r>
            <a:r>
              <a:rPr lang="en-US" sz="2400" dirty="0">
                <a:latin typeface="Times New Roman" pitchFamily="18" charset="0"/>
                <a:cs typeface="Times New Roman" pitchFamily="18" charset="0"/>
              </a:rPr>
              <a:t>, but attached </a:t>
            </a:r>
            <a:r>
              <a:rPr lang="en-US" sz="2400" dirty="0" smtClean="0">
                <a:latin typeface="Times New Roman" pitchFamily="18" charset="0"/>
                <a:cs typeface="Times New Roman" pitchFamily="18" charset="0"/>
              </a:rPr>
              <a:t>sugars modify </a:t>
            </a:r>
            <a:r>
              <a:rPr lang="en-US" sz="2400" dirty="0">
                <a:latin typeface="Times New Roman" pitchFamily="18" charset="0"/>
                <a:cs typeface="Times New Roman" pitchFamily="18" charset="0"/>
              </a:rPr>
              <a:t>solubility and cell permeability. In </a:t>
            </a:r>
            <a:r>
              <a:rPr lang="en-US" sz="2400" dirty="0" smtClean="0">
                <a:latin typeface="Times New Roman" pitchFamily="18" charset="0"/>
                <a:cs typeface="Times New Roman" pitchFamily="18" charset="0"/>
              </a:rPr>
              <a:t>general, </a:t>
            </a:r>
            <a:r>
              <a:rPr lang="en-US" sz="2400" dirty="0" err="1" smtClean="0">
                <a:latin typeface="Times New Roman" pitchFamily="18" charset="0"/>
                <a:cs typeface="Times New Roman" pitchFamily="18" charset="0"/>
              </a:rPr>
              <a:t>aglycones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have </a:t>
            </a:r>
            <a:r>
              <a:rPr lang="en-US" sz="2400" dirty="0" smtClean="0">
                <a:latin typeface="Times New Roman" pitchFamily="18" charset="0"/>
                <a:cs typeface="Times New Roman" pitchFamily="18" charset="0"/>
              </a:rPr>
              <a:t>short lived </a:t>
            </a:r>
            <a:r>
              <a:rPr lang="en-US" sz="2400" dirty="0">
                <a:latin typeface="Times New Roman" pitchFamily="18" charset="0"/>
                <a:cs typeface="Times New Roman" pitchFamily="18" charset="0"/>
              </a:rPr>
              <a:t>and less potent action.</a:t>
            </a:r>
          </a:p>
          <a:p>
            <a:pPr algn="just"/>
            <a:r>
              <a:rPr lang="en-US" sz="2400" dirty="0" smtClean="0">
                <a:latin typeface="Times New Roman" pitchFamily="18" charset="0"/>
                <a:cs typeface="Times New Roman" pitchFamily="18" charset="0"/>
              </a:rPr>
              <a:t>The </a:t>
            </a:r>
            <a:r>
              <a:rPr lang="en-US" sz="2400" dirty="0" err="1">
                <a:latin typeface="Times New Roman" pitchFamily="18" charset="0"/>
                <a:cs typeface="Times New Roman" pitchFamily="18" charset="0"/>
              </a:rPr>
              <a:t>aglycone</a:t>
            </a:r>
            <a:r>
              <a:rPr lang="en-US" sz="2400" dirty="0">
                <a:latin typeface="Times New Roman" pitchFamily="18" charset="0"/>
                <a:cs typeface="Times New Roman" pitchFamily="18" charset="0"/>
              </a:rPr>
              <a:t> consists of a </a:t>
            </a:r>
            <a:r>
              <a:rPr lang="en-US" sz="2400" dirty="0" err="1" smtClean="0">
                <a:latin typeface="Times New Roman" pitchFamily="18" charset="0"/>
                <a:cs typeface="Times New Roman" pitchFamily="18" charset="0"/>
              </a:rPr>
              <a:t>cyclopentanoperhydrophenanthrene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(steroid</a:t>
            </a:r>
            <a:r>
              <a:rPr lang="en-US" sz="2400" dirty="0">
                <a:latin typeface="Times New Roman" pitchFamily="18" charset="0"/>
                <a:cs typeface="Times New Roman" pitchFamily="18" charset="0"/>
              </a:rPr>
              <a:t>) ring to which </a:t>
            </a:r>
            <a:r>
              <a:rPr lang="en-US" sz="2400" dirty="0" smtClean="0">
                <a:latin typeface="Times New Roman" pitchFamily="18" charset="0"/>
                <a:cs typeface="Times New Roman" pitchFamily="18" charset="0"/>
              </a:rPr>
              <a:t>is attached </a:t>
            </a:r>
            <a:r>
              <a:rPr lang="en-US" sz="2400" dirty="0">
                <a:latin typeface="Times New Roman" pitchFamily="18" charset="0"/>
                <a:cs typeface="Times New Roman" pitchFamily="18" charset="0"/>
              </a:rPr>
              <a:t>a </a:t>
            </a:r>
            <a:r>
              <a:rPr lang="en-US" sz="2400" u="sng" dirty="0">
                <a:latin typeface="Times New Roman" pitchFamily="18" charset="0"/>
                <a:cs typeface="Times New Roman" pitchFamily="18" charset="0"/>
              </a:rPr>
              <a:t>5 or 6 membered unsaturated </a:t>
            </a:r>
            <a:r>
              <a:rPr lang="en-US" sz="2400" u="sng" dirty="0" smtClean="0">
                <a:latin typeface="Times New Roman" pitchFamily="18" charset="0"/>
                <a:cs typeface="Times New Roman" pitchFamily="18" charset="0"/>
              </a:rPr>
              <a:t>lactone ring</a:t>
            </a:r>
            <a:r>
              <a:rPr lang="en-US" sz="2400" dirty="0">
                <a:latin typeface="Times New Roman" pitchFamily="18" charset="0"/>
                <a:cs typeface="Times New Roman" pitchFamily="18" charset="0"/>
              </a:rPr>
              <a:t>. One or more hydroxyl and other </a:t>
            </a:r>
            <a:r>
              <a:rPr lang="en-US" sz="2400" dirty="0" smtClean="0">
                <a:latin typeface="Times New Roman" pitchFamily="18" charset="0"/>
                <a:cs typeface="Times New Roman" pitchFamily="18" charset="0"/>
              </a:rPr>
              <a:t>substitutions are </a:t>
            </a:r>
            <a:r>
              <a:rPr lang="en-US" sz="2400" dirty="0">
                <a:latin typeface="Times New Roman" pitchFamily="18" charset="0"/>
                <a:cs typeface="Times New Roman" pitchFamily="18" charset="0"/>
              </a:rPr>
              <a:t>present on the </a:t>
            </a:r>
            <a:r>
              <a:rPr lang="en-US" sz="2400" dirty="0" err="1">
                <a:latin typeface="Times New Roman" pitchFamily="18" charset="0"/>
                <a:cs typeface="Times New Roman" pitchFamily="18" charset="0"/>
              </a:rPr>
              <a:t>aglycone</a:t>
            </a:r>
            <a:r>
              <a:rPr lang="en-US" sz="2400" dirty="0">
                <a:latin typeface="Times New Roman" pitchFamily="18" charset="0"/>
                <a:cs typeface="Times New Roman" pitchFamily="18" charset="0"/>
              </a:rPr>
              <a:t> and determine </a:t>
            </a:r>
            <a:r>
              <a:rPr lang="en-US" sz="2400" dirty="0" smtClean="0">
                <a:latin typeface="Times New Roman" pitchFamily="18" charset="0"/>
                <a:cs typeface="Times New Roman" pitchFamily="18" charset="0"/>
              </a:rPr>
              <a:t>its polarity</a:t>
            </a:r>
            <a:r>
              <a:rPr lang="en-US" sz="2400" dirty="0">
                <a:latin typeface="Times New Roman" pitchFamily="18" charset="0"/>
                <a:cs typeface="Times New Roman" pitchFamily="18" charset="0"/>
              </a:rPr>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38200"/>
            <a:ext cx="2667000" cy="3581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19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solidFill>
            <a:srgbClr val="D99593"/>
          </a:solidFill>
        </p:spPr>
        <p:txBody>
          <a:bodyPr wrap="square" lIns="0" tIns="0" rIns="0" bIns="0" rtlCol="0"/>
          <a:lstStyle/>
          <a:p>
            <a:endParaRPr/>
          </a:p>
        </p:txBody>
      </p:sp>
      <p:sp>
        <p:nvSpPr>
          <p:cNvPr id="3" name="object 3"/>
          <p:cNvSpPr txBox="1">
            <a:spLocks noGrp="1"/>
          </p:cNvSpPr>
          <p:nvPr>
            <p:ph type="title"/>
          </p:nvPr>
        </p:nvSpPr>
        <p:spPr>
          <a:xfrm>
            <a:off x="1106830" y="143967"/>
            <a:ext cx="6928484" cy="57467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46"/>
                </a:solidFill>
                <a:latin typeface="Times New Roman"/>
                <a:cs typeface="Times New Roman"/>
              </a:rPr>
              <a:t>CONGESTIVE </a:t>
            </a:r>
            <a:r>
              <a:rPr spc="-30" dirty="0">
                <a:solidFill>
                  <a:srgbClr val="000046"/>
                </a:solidFill>
                <a:latin typeface="Times New Roman"/>
                <a:cs typeface="Times New Roman"/>
              </a:rPr>
              <a:t>HEART</a:t>
            </a:r>
            <a:r>
              <a:rPr spc="-85" dirty="0">
                <a:solidFill>
                  <a:srgbClr val="000046"/>
                </a:solidFill>
                <a:latin typeface="Times New Roman"/>
                <a:cs typeface="Times New Roman"/>
              </a:rPr>
              <a:t> </a:t>
            </a:r>
            <a:r>
              <a:rPr spc="-40" dirty="0">
                <a:solidFill>
                  <a:srgbClr val="000046"/>
                </a:solidFill>
                <a:latin typeface="Times New Roman"/>
                <a:cs typeface="Times New Roman"/>
              </a:rPr>
              <a:t>FAILURE</a:t>
            </a:r>
          </a:p>
        </p:txBody>
      </p:sp>
      <p:sp>
        <p:nvSpPr>
          <p:cNvPr id="4" name="object 4"/>
          <p:cNvSpPr txBox="1"/>
          <p:nvPr/>
        </p:nvSpPr>
        <p:spPr>
          <a:xfrm>
            <a:off x="307340" y="1433449"/>
            <a:ext cx="8531860" cy="4047490"/>
          </a:xfrm>
          <a:prstGeom prst="rect">
            <a:avLst/>
          </a:prstGeom>
        </p:spPr>
        <p:txBody>
          <a:bodyPr vert="horz" wrap="square" lIns="0" tIns="84455" rIns="0" bIns="0" rtlCol="0">
            <a:spAutoFit/>
          </a:bodyPr>
          <a:lstStyle/>
          <a:p>
            <a:pPr marL="88900" algn="just">
              <a:lnSpc>
                <a:spcPct val="100000"/>
              </a:lnSpc>
              <a:spcBef>
                <a:spcPts val="665"/>
              </a:spcBef>
            </a:pPr>
            <a:r>
              <a:rPr sz="2400" b="1" i="1" dirty="0">
                <a:latin typeface="Carlito"/>
                <a:cs typeface="Carlito"/>
              </a:rPr>
              <a:t>Heart </a:t>
            </a:r>
            <a:r>
              <a:rPr sz="2400" b="1" i="1" spc="-5" dirty="0">
                <a:latin typeface="Carlito"/>
                <a:cs typeface="Carlito"/>
              </a:rPr>
              <a:t>(or cardiac) failure:</a:t>
            </a:r>
            <a:endParaRPr sz="2400" dirty="0">
              <a:latin typeface="Carlito"/>
              <a:cs typeface="Carlito"/>
            </a:endParaRPr>
          </a:p>
          <a:p>
            <a:pPr marL="355600" marR="5715" algn="just">
              <a:lnSpc>
                <a:spcPct val="100000"/>
              </a:lnSpc>
              <a:spcBef>
                <a:spcPts val="570"/>
              </a:spcBef>
            </a:pPr>
            <a:r>
              <a:rPr sz="2400" spc="-5" dirty="0">
                <a:latin typeface="Carlito"/>
                <a:cs typeface="Carlito"/>
              </a:rPr>
              <a:t>It </a:t>
            </a:r>
            <a:r>
              <a:rPr sz="2400" dirty="0">
                <a:latin typeface="Carlito"/>
                <a:cs typeface="Carlito"/>
              </a:rPr>
              <a:t>is </a:t>
            </a:r>
            <a:r>
              <a:rPr sz="2400" spc="-10" dirty="0">
                <a:latin typeface="Carlito"/>
                <a:cs typeface="Carlito"/>
              </a:rPr>
              <a:t>defined </a:t>
            </a:r>
            <a:r>
              <a:rPr sz="2400" dirty="0">
                <a:latin typeface="Carlito"/>
                <a:cs typeface="Carlito"/>
              </a:rPr>
              <a:t>as the </a:t>
            </a:r>
            <a:r>
              <a:rPr sz="2400" spc="-10" dirty="0">
                <a:latin typeface="Carlito"/>
                <a:cs typeface="Carlito"/>
              </a:rPr>
              <a:t>inefficiency </a:t>
            </a:r>
            <a:r>
              <a:rPr sz="2400" spc="-5" dirty="0">
                <a:latin typeface="Carlito"/>
                <a:cs typeface="Carlito"/>
              </a:rPr>
              <a:t>of </a:t>
            </a:r>
            <a:r>
              <a:rPr sz="2400" dirty="0">
                <a:latin typeface="Carlito"/>
                <a:cs typeface="Carlito"/>
              </a:rPr>
              <a:t>the heart </a:t>
            </a:r>
            <a:r>
              <a:rPr sz="2400" spc="-15" dirty="0">
                <a:latin typeface="Carlito"/>
                <a:cs typeface="Carlito"/>
              </a:rPr>
              <a:t>to </a:t>
            </a:r>
            <a:r>
              <a:rPr sz="2400" spc="-5" dirty="0">
                <a:latin typeface="Carlito"/>
                <a:cs typeface="Carlito"/>
              </a:rPr>
              <a:t>pump </a:t>
            </a:r>
            <a:r>
              <a:rPr sz="2400" spc="-10" dirty="0">
                <a:latin typeface="Carlito"/>
                <a:cs typeface="Carlito"/>
              </a:rPr>
              <a:t>sufficient  </a:t>
            </a:r>
            <a:r>
              <a:rPr sz="2400" spc="-5" dirty="0">
                <a:latin typeface="Carlito"/>
                <a:cs typeface="Carlito"/>
              </a:rPr>
              <a:t>amount of </a:t>
            </a:r>
            <a:r>
              <a:rPr sz="2400" spc="-20" dirty="0">
                <a:latin typeface="Carlito"/>
                <a:cs typeface="Carlito"/>
              </a:rPr>
              <a:t>oxygenated </a:t>
            </a:r>
            <a:r>
              <a:rPr sz="2400" spc="-5" dirty="0">
                <a:latin typeface="Carlito"/>
                <a:cs typeface="Carlito"/>
              </a:rPr>
              <a:t>blood </a:t>
            </a:r>
            <a:r>
              <a:rPr sz="2400" spc="-15" dirty="0">
                <a:latin typeface="Carlito"/>
                <a:cs typeface="Carlito"/>
              </a:rPr>
              <a:t>to </a:t>
            </a:r>
            <a:r>
              <a:rPr sz="2400" dirty="0">
                <a:latin typeface="Carlito"/>
                <a:cs typeface="Carlito"/>
              </a:rPr>
              <a:t>the </a:t>
            </a:r>
            <a:r>
              <a:rPr sz="2400" spc="-20" dirty="0">
                <a:latin typeface="Carlito"/>
                <a:cs typeface="Carlito"/>
              </a:rPr>
              <a:t>organs </a:t>
            </a:r>
            <a:r>
              <a:rPr sz="2400" spc="-15" dirty="0">
                <a:latin typeface="Carlito"/>
                <a:cs typeface="Carlito"/>
              </a:rPr>
              <a:t>to </a:t>
            </a:r>
            <a:r>
              <a:rPr sz="2400" spc="-5" dirty="0">
                <a:latin typeface="Carlito"/>
                <a:cs typeface="Carlito"/>
              </a:rPr>
              <a:t>meet </a:t>
            </a:r>
            <a:r>
              <a:rPr sz="2400" dirty="0">
                <a:latin typeface="Carlito"/>
                <a:cs typeface="Carlito"/>
              </a:rPr>
              <a:t>the </a:t>
            </a:r>
            <a:r>
              <a:rPr sz="2400" spc="-10" dirty="0">
                <a:latin typeface="Carlito"/>
                <a:cs typeface="Carlito"/>
              </a:rPr>
              <a:t>metabolic </a:t>
            </a:r>
            <a:r>
              <a:rPr sz="2400" spc="-5" dirty="0" smtClean="0">
                <a:latin typeface="Carlito"/>
                <a:cs typeface="Carlito"/>
              </a:rPr>
              <a:t>demands </a:t>
            </a:r>
            <a:r>
              <a:rPr sz="2400" dirty="0">
                <a:latin typeface="Carlito"/>
                <a:cs typeface="Carlito"/>
              </a:rPr>
              <a:t>and </a:t>
            </a:r>
            <a:r>
              <a:rPr sz="2400" spc="-15" dirty="0">
                <a:latin typeface="Carlito"/>
                <a:cs typeface="Carlito"/>
              </a:rPr>
              <a:t>to </a:t>
            </a:r>
            <a:r>
              <a:rPr sz="2400" spc="-10" dirty="0">
                <a:latin typeface="Carlito"/>
                <a:cs typeface="Carlito"/>
              </a:rPr>
              <a:t>collect </a:t>
            </a:r>
            <a:r>
              <a:rPr sz="2400" dirty="0">
                <a:latin typeface="Carlito"/>
                <a:cs typeface="Carlito"/>
              </a:rPr>
              <a:t>the </a:t>
            </a:r>
            <a:r>
              <a:rPr sz="2400" spc="-10" dirty="0">
                <a:latin typeface="Carlito"/>
                <a:cs typeface="Carlito"/>
              </a:rPr>
              <a:t>blood </a:t>
            </a:r>
            <a:r>
              <a:rPr sz="2400" spc="-15" dirty="0">
                <a:latin typeface="Carlito"/>
                <a:cs typeface="Carlito"/>
              </a:rPr>
              <a:t>from </a:t>
            </a:r>
            <a:r>
              <a:rPr sz="2400" dirty="0">
                <a:latin typeface="Carlito"/>
                <a:cs typeface="Carlito"/>
              </a:rPr>
              <a:t>the</a:t>
            </a:r>
            <a:r>
              <a:rPr sz="2400" spc="10" dirty="0">
                <a:latin typeface="Carlito"/>
                <a:cs typeface="Carlito"/>
              </a:rPr>
              <a:t> </a:t>
            </a:r>
            <a:r>
              <a:rPr sz="2400" spc="-15" dirty="0">
                <a:latin typeface="Carlito"/>
                <a:cs typeface="Carlito"/>
              </a:rPr>
              <a:t>organs.</a:t>
            </a:r>
            <a:endParaRPr sz="2400" dirty="0">
              <a:latin typeface="Carlito"/>
              <a:cs typeface="Carlito"/>
            </a:endParaRPr>
          </a:p>
          <a:p>
            <a:pPr>
              <a:lnSpc>
                <a:spcPct val="100000"/>
              </a:lnSpc>
            </a:pPr>
            <a:endParaRPr sz="3300" dirty="0">
              <a:latin typeface="Carlito"/>
              <a:cs typeface="Carlito"/>
            </a:endParaRPr>
          </a:p>
          <a:p>
            <a:pPr marL="12700" algn="just">
              <a:lnSpc>
                <a:spcPct val="100000"/>
              </a:lnSpc>
              <a:spcBef>
                <a:spcPts val="5"/>
              </a:spcBef>
            </a:pPr>
            <a:r>
              <a:rPr sz="2400" b="1" i="1" spc="-5" dirty="0">
                <a:latin typeface="Carlito"/>
                <a:cs typeface="Carlito"/>
              </a:rPr>
              <a:t>Congestive heart failure</a:t>
            </a:r>
            <a:r>
              <a:rPr sz="2400" b="1" i="1" spc="-35" dirty="0">
                <a:latin typeface="Carlito"/>
                <a:cs typeface="Carlito"/>
              </a:rPr>
              <a:t> </a:t>
            </a:r>
            <a:r>
              <a:rPr sz="2400" b="1" i="1" spc="-5" dirty="0">
                <a:latin typeface="Carlito"/>
                <a:cs typeface="Carlito"/>
              </a:rPr>
              <a:t>(CHF):</a:t>
            </a:r>
            <a:endParaRPr sz="2400" dirty="0">
              <a:latin typeface="Carlito"/>
              <a:cs typeface="Carlito"/>
            </a:endParaRPr>
          </a:p>
          <a:p>
            <a:pPr marL="355600" marR="5080" algn="just">
              <a:lnSpc>
                <a:spcPct val="100000"/>
              </a:lnSpc>
              <a:spcBef>
                <a:spcPts val="575"/>
              </a:spcBef>
            </a:pPr>
            <a:r>
              <a:rPr sz="2400" spc="-5" dirty="0">
                <a:latin typeface="Carlito"/>
                <a:cs typeface="Carlito"/>
              </a:rPr>
              <a:t>It </a:t>
            </a:r>
            <a:r>
              <a:rPr sz="2400" dirty="0">
                <a:latin typeface="Carlito"/>
                <a:cs typeface="Carlito"/>
              </a:rPr>
              <a:t>is </a:t>
            </a:r>
            <a:r>
              <a:rPr sz="2400" spc="-15" dirty="0">
                <a:latin typeface="Carlito"/>
                <a:cs typeface="Carlito"/>
              </a:rPr>
              <a:t>complex </a:t>
            </a:r>
            <a:r>
              <a:rPr sz="2400" spc="-5" dirty="0">
                <a:latin typeface="Carlito"/>
                <a:cs typeface="Carlito"/>
              </a:rPr>
              <a:t>clinical </a:t>
            </a:r>
            <a:r>
              <a:rPr sz="2400" spc="-15" dirty="0">
                <a:latin typeface="Carlito"/>
                <a:cs typeface="Carlito"/>
              </a:rPr>
              <a:t>syndrome characterized </a:t>
            </a:r>
            <a:r>
              <a:rPr sz="2400" spc="-10" dirty="0">
                <a:latin typeface="Carlito"/>
                <a:cs typeface="Carlito"/>
              </a:rPr>
              <a:t>by </a:t>
            </a:r>
            <a:r>
              <a:rPr sz="2400" spc="-5" dirty="0">
                <a:latin typeface="Carlito"/>
                <a:cs typeface="Carlito"/>
              </a:rPr>
              <a:t>abnormalities </a:t>
            </a:r>
            <a:r>
              <a:rPr sz="2400" spc="-10" dirty="0">
                <a:latin typeface="Carlito"/>
                <a:cs typeface="Carlito"/>
              </a:rPr>
              <a:t>of  left ventricular </a:t>
            </a:r>
            <a:r>
              <a:rPr sz="2400" spc="-5" dirty="0">
                <a:latin typeface="Carlito"/>
                <a:cs typeface="Carlito"/>
              </a:rPr>
              <a:t>function </a:t>
            </a:r>
            <a:r>
              <a:rPr sz="2400" dirty="0">
                <a:latin typeface="Carlito"/>
                <a:cs typeface="Carlito"/>
              </a:rPr>
              <a:t>and </a:t>
            </a:r>
            <a:r>
              <a:rPr sz="2400" spc="-5" dirty="0">
                <a:latin typeface="Carlito"/>
                <a:cs typeface="Carlito"/>
              </a:rPr>
              <a:t>neurohormonal </a:t>
            </a:r>
            <a:r>
              <a:rPr sz="2400" spc="-10" dirty="0">
                <a:latin typeface="Carlito"/>
                <a:cs typeface="Carlito"/>
              </a:rPr>
              <a:t>regulation, </a:t>
            </a:r>
            <a:r>
              <a:rPr sz="2400" dirty="0">
                <a:latin typeface="Carlito"/>
                <a:cs typeface="Carlito"/>
              </a:rPr>
              <a:t>which </a:t>
            </a:r>
            <a:r>
              <a:rPr sz="2400" spc="-15" dirty="0">
                <a:latin typeface="Carlito"/>
                <a:cs typeface="Carlito"/>
              </a:rPr>
              <a:t>are  </a:t>
            </a:r>
            <a:r>
              <a:rPr sz="2400" spc="-5" dirty="0">
                <a:latin typeface="Carlito"/>
                <a:cs typeface="Carlito"/>
              </a:rPr>
              <a:t>accompanied </a:t>
            </a:r>
            <a:r>
              <a:rPr sz="2400" spc="-10" dirty="0">
                <a:latin typeface="Carlito"/>
                <a:cs typeface="Carlito"/>
              </a:rPr>
              <a:t>by </a:t>
            </a:r>
            <a:r>
              <a:rPr sz="2400" spc="-20" dirty="0">
                <a:latin typeface="Carlito"/>
                <a:cs typeface="Carlito"/>
              </a:rPr>
              <a:t>effort </a:t>
            </a:r>
            <a:r>
              <a:rPr sz="2400" spc="-15" dirty="0">
                <a:latin typeface="Carlito"/>
                <a:cs typeface="Carlito"/>
              </a:rPr>
              <a:t>intolerance, </a:t>
            </a:r>
            <a:r>
              <a:rPr sz="2400" spc="-5" dirty="0">
                <a:latin typeface="Carlito"/>
                <a:cs typeface="Carlito"/>
              </a:rPr>
              <a:t>fluid </a:t>
            </a:r>
            <a:r>
              <a:rPr sz="2400" spc="-10" dirty="0">
                <a:latin typeface="Carlito"/>
                <a:cs typeface="Carlito"/>
              </a:rPr>
              <a:t>retention, </a:t>
            </a:r>
            <a:r>
              <a:rPr sz="2400" dirty="0">
                <a:latin typeface="Carlito"/>
                <a:cs typeface="Carlito"/>
              </a:rPr>
              <a:t>and </a:t>
            </a:r>
            <a:r>
              <a:rPr sz="2400" spc="-5" dirty="0">
                <a:latin typeface="Carlito"/>
                <a:cs typeface="Carlito"/>
              </a:rPr>
              <a:t>reduced  longevity</a:t>
            </a:r>
            <a:endParaRPr sz="2400" dirty="0">
              <a:latin typeface="Carlito"/>
              <a:cs typeface="Carlito"/>
            </a:endParaRPr>
          </a:p>
        </p:txBody>
      </p:sp>
      <p:sp>
        <p:nvSpPr>
          <p:cNvPr id="5" name="object 5"/>
          <p:cNvSpPr txBox="1"/>
          <p:nvPr/>
        </p:nvSpPr>
        <p:spPr>
          <a:xfrm>
            <a:off x="8504935" y="642711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2</a:t>
            </a:r>
            <a:endParaRPr sz="120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6232475"/>
          </a:xfrm>
          <a:prstGeom prst="rect">
            <a:avLst/>
          </a:prstGeom>
        </p:spPr>
        <p:txBody>
          <a:bodyPr wrap="square">
            <a:spAutoFit/>
          </a:bodyPr>
          <a:lstStyle/>
          <a:p>
            <a:pPr algn="just"/>
            <a:r>
              <a:rPr lang="en-US" sz="2100" dirty="0"/>
              <a:t>Digoxin's primary mechanism of action involves inhibition of the sodium potassium adenosine </a:t>
            </a:r>
            <a:r>
              <a:rPr lang="en-US" sz="2100" dirty="0" err="1"/>
              <a:t>triphosphatase</a:t>
            </a:r>
            <a:r>
              <a:rPr lang="en-US" sz="2100" dirty="0"/>
              <a:t> (</a:t>
            </a:r>
            <a:r>
              <a:rPr lang="en-US" sz="2100" dirty="0">
                <a:hlinkClick r:id="rId2" tooltip="Na+/K+ ATPase"/>
              </a:rPr>
              <a:t>Na+/K+ ATPase</a:t>
            </a:r>
            <a:r>
              <a:rPr lang="en-US" sz="2100" dirty="0"/>
              <a:t>), mainly in the </a:t>
            </a:r>
            <a:r>
              <a:rPr lang="en-US" sz="2100" dirty="0">
                <a:hlinkClick r:id="rId3" tooltip="Myocardium"/>
              </a:rPr>
              <a:t>myocardium</a:t>
            </a:r>
            <a:r>
              <a:rPr lang="en-US" sz="2100" dirty="0"/>
              <a:t>. This inhibition causes an increase in intracellular </a:t>
            </a:r>
            <a:r>
              <a:rPr lang="en-US" sz="2100" dirty="0">
                <a:hlinkClick r:id="rId4" tooltip="Sodium"/>
              </a:rPr>
              <a:t>sodium</a:t>
            </a:r>
            <a:r>
              <a:rPr lang="en-US" sz="2100" dirty="0"/>
              <a:t> levels, resulting in decreased activity of the </a:t>
            </a:r>
            <a:r>
              <a:rPr lang="en-US" sz="2100" dirty="0">
                <a:hlinkClick r:id="rId5" tooltip="Sodium-calcium exchanger"/>
              </a:rPr>
              <a:t>sodium-calcium exchanger</a:t>
            </a:r>
            <a:r>
              <a:rPr lang="en-US" sz="2100" dirty="0"/>
              <a:t>, which normally imports three extracellular </a:t>
            </a:r>
            <a:r>
              <a:rPr lang="en-US" sz="2100" dirty="0">
                <a:hlinkClick r:id="rId6" tooltip="Sodium ion"/>
              </a:rPr>
              <a:t>sodium ions</a:t>
            </a:r>
            <a:r>
              <a:rPr lang="en-US" sz="2100" dirty="0"/>
              <a:t> into the cell and transports one intracellular </a:t>
            </a:r>
            <a:r>
              <a:rPr lang="en-US" sz="2100" dirty="0">
                <a:hlinkClick r:id="rId7" tooltip="Calcium"/>
              </a:rPr>
              <a:t>calcium</a:t>
            </a:r>
            <a:r>
              <a:rPr lang="en-US" sz="2100" dirty="0"/>
              <a:t> ion out of the cell. The reversal of this exchanger causes an increase in the intracellular calcium concentration that is available to the contractile </a:t>
            </a:r>
            <a:r>
              <a:rPr lang="en-US" sz="2100" dirty="0">
                <a:hlinkClick r:id="rId8" tooltip="Protein"/>
              </a:rPr>
              <a:t>proteins</a:t>
            </a:r>
            <a:r>
              <a:rPr lang="en-US" sz="2100" dirty="0"/>
              <a:t>. Increased intracellular calcium lengthens phase 4 and phase 0 of the </a:t>
            </a:r>
            <a:r>
              <a:rPr lang="en-US" sz="2100" dirty="0">
                <a:hlinkClick r:id="rId9" tooltip="Cardiac action potential"/>
              </a:rPr>
              <a:t>cardiac action potential</a:t>
            </a:r>
            <a:r>
              <a:rPr lang="en-US" sz="2100" dirty="0"/>
              <a:t>, which leads to a decrease in heart rate</a:t>
            </a:r>
            <a:r>
              <a:rPr lang="en-US" sz="2100" dirty="0" smtClean="0"/>
              <a:t>.</a:t>
            </a:r>
            <a:r>
              <a:rPr lang="en-US" sz="2100" dirty="0"/>
              <a:t> Increased amounts of Ca</a:t>
            </a:r>
            <a:r>
              <a:rPr lang="en-US" sz="2100" baseline="30000" dirty="0"/>
              <a:t>2+</a:t>
            </a:r>
            <a:r>
              <a:rPr lang="en-US" sz="2100" dirty="0"/>
              <a:t> also leads to increased storage of calcium in the </a:t>
            </a:r>
            <a:r>
              <a:rPr lang="en-US" sz="2100" dirty="0">
                <a:hlinkClick r:id="rId10" tooltip="Sarcoplasmic reticulum"/>
              </a:rPr>
              <a:t>sarcoplasmic reticulum</a:t>
            </a:r>
            <a:r>
              <a:rPr lang="en-US" sz="2100" dirty="0"/>
              <a:t>, causing a corresponding increase in the release of calcium during each action potential. This leads to increased contractility (the force of contraction) of the heart without increasing heart energy expenditure</a:t>
            </a:r>
            <a:r>
              <a:rPr lang="en-US" sz="2100" dirty="0" smtClean="0"/>
              <a:t>.</a:t>
            </a:r>
            <a:endParaRPr lang="en-US" sz="2100" baseline="30000" dirty="0" smtClean="0"/>
          </a:p>
          <a:p>
            <a:pPr algn="just"/>
            <a:r>
              <a:rPr lang="en-US" sz="2100" dirty="0" smtClean="0"/>
              <a:t>Digoxin also has important </a:t>
            </a:r>
            <a:r>
              <a:rPr lang="en-US" sz="2100" dirty="0" smtClean="0">
                <a:hlinkClick r:id="rId11" tooltip="Parasympathetic"/>
              </a:rPr>
              <a:t>parasympathetic</a:t>
            </a:r>
            <a:r>
              <a:rPr lang="en-US" sz="2100" dirty="0" smtClean="0"/>
              <a:t> effects, particularly on the </a:t>
            </a:r>
            <a:r>
              <a:rPr lang="en-US" sz="2100" dirty="0" err="1" smtClean="0">
                <a:hlinkClick r:id="rId12" tooltip="Atrioventricular node"/>
              </a:rPr>
              <a:t>atrioventricular</a:t>
            </a:r>
            <a:r>
              <a:rPr lang="en-US" sz="2100" dirty="0" smtClean="0">
                <a:hlinkClick r:id="rId12" tooltip="Atrioventricular node"/>
              </a:rPr>
              <a:t> node</a:t>
            </a:r>
            <a:r>
              <a:rPr lang="en-US" sz="2100" dirty="0" smtClean="0"/>
              <a:t>. While it does increase the magnitude of </a:t>
            </a:r>
            <a:r>
              <a:rPr lang="en-US" sz="2100" dirty="0" smtClean="0">
                <a:hlinkClick r:id="rId3" tooltip="Myocardium"/>
              </a:rPr>
              <a:t>myocardial</a:t>
            </a:r>
            <a:r>
              <a:rPr lang="en-US" sz="2100" dirty="0" smtClean="0"/>
              <a:t> contractility, the duration of the contraction is only slightly increased. Its use as an antiarrhythmic drug, then, comes from its direct and indirect parasympathetic stimulating properties. </a:t>
            </a:r>
          </a:p>
        </p:txBody>
      </p:sp>
    </p:spTree>
    <p:extLst>
      <p:ext uri="{BB962C8B-B14F-4D97-AF65-F5344CB8AC3E}">
        <p14:creationId xmlns:p14="http://schemas.microsoft.com/office/powerpoint/2010/main" val="4034527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1921"/>
            <a:ext cx="9067800" cy="6878806"/>
          </a:xfrm>
          <a:prstGeom prst="rect">
            <a:avLst/>
          </a:prstGeom>
        </p:spPr>
        <p:txBody>
          <a:bodyPr wrap="square">
            <a:spAutoFit/>
          </a:bodyPr>
          <a:lstStyle/>
          <a:p>
            <a:r>
              <a:rPr lang="en-US" sz="2100" dirty="0" err="1">
                <a:hlinkClick r:id="rId2" tooltip="Vagus nerve"/>
              </a:rPr>
              <a:t>Vagus</a:t>
            </a:r>
            <a:r>
              <a:rPr lang="en-US" sz="2100" dirty="0">
                <a:hlinkClick r:id="rId2" tooltip="Vagus nerve"/>
              </a:rPr>
              <a:t> nerve</a:t>
            </a:r>
            <a:r>
              <a:rPr lang="en-US" sz="2100" dirty="0"/>
              <a:t> stimulation slows down conduction at the AV node by increasing the refractory period of cardiac </a:t>
            </a:r>
            <a:r>
              <a:rPr lang="en-US" sz="2100" dirty="0" err="1"/>
              <a:t>myocytes</a:t>
            </a:r>
            <a:r>
              <a:rPr lang="en-US" sz="2100" dirty="0"/>
              <a:t>. The slowed AV node gives the ventricles more time to fill before contracting. This negative </a:t>
            </a:r>
            <a:r>
              <a:rPr lang="en-US" sz="2100" dirty="0" err="1">
                <a:hlinkClick r:id="rId3" tooltip="Chronotropic"/>
              </a:rPr>
              <a:t>chronotropic</a:t>
            </a:r>
            <a:r>
              <a:rPr lang="en-US" sz="2100" dirty="0"/>
              <a:t> effect is synergistic with the direct effect on cardiac pacemaker cells. T</a:t>
            </a:r>
            <a:r>
              <a:rPr lang="en-US" sz="2100" dirty="0" smtClean="0"/>
              <a:t>he </a:t>
            </a:r>
            <a:r>
              <a:rPr lang="en-US" sz="2100" dirty="0"/>
              <a:t>pumping function of the heart improves, owing to improved filling.</a:t>
            </a:r>
          </a:p>
          <a:p>
            <a:r>
              <a:rPr lang="en-US" sz="2100" dirty="0" smtClean="0"/>
              <a:t>Overall</a:t>
            </a:r>
            <a:r>
              <a:rPr lang="en-US" sz="2100" dirty="0"/>
              <a:t>, the heart rate is decreased while </a:t>
            </a:r>
            <a:r>
              <a:rPr lang="en-US" sz="2100" dirty="0">
                <a:hlinkClick r:id="rId4" tooltip="Stroke volume"/>
              </a:rPr>
              <a:t>stroke volume</a:t>
            </a:r>
            <a:r>
              <a:rPr lang="en-US" sz="2100" dirty="0"/>
              <a:t> is increased, resulting in a net increase in </a:t>
            </a:r>
            <a:r>
              <a:rPr lang="en-US" sz="2100" dirty="0">
                <a:hlinkClick r:id="rId5" tooltip="Blood pressure"/>
              </a:rPr>
              <a:t>blood pressure</a:t>
            </a:r>
            <a:r>
              <a:rPr lang="en-US" sz="2100" dirty="0"/>
              <a:t>, leading to increased tissue </a:t>
            </a:r>
            <a:r>
              <a:rPr lang="en-US" sz="2100" dirty="0">
                <a:hlinkClick r:id="rId6" tooltip="Perfusion"/>
              </a:rPr>
              <a:t>perfusion</a:t>
            </a:r>
            <a:r>
              <a:rPr lang="en-US" sz="2100" dirty="0"/>
              <a:t>. This causes the myocardium to work more efficiently, </a:t>
            </a:r>
            <a:r>
              <a:rPr lang="en-US" sz="2100" dirty="0" smtClean="0"/>
              <a:t>with optimized</a:t>
            </a:r>
            <a:r>
              <a:rPr lang="en-US" sz="2100" dirty="0"/>
              <a:t> </a:t>
            </a:r>
            <a:r>
              <a:rPr lang="en-US" sz="2100" dirty="0">
                <a:hlinkClick r:id="rId7" tooltip="Hemodynamic"/>
              </a:rPr>
              <a:t>hemodynamics</a:t>
            </a:r>
            <a:r>
              <a:rPr lang="en-US" sz="2100" dirty="0"/>
              <a:t> and an improved ventricular function curve.</a:t>
            </a:r>
          </a:p>
          <a:p>
            <a:r>
              <a:rPr lang="en-US" sz="2100" dirty="0"/>
              <a:t>Other electrical effects include a brief initial increase in </a:t>
            </a:r>
            <a:r>
              <a:rPr lang="en-US" sz="2100" dirty="0">
                <a:hlinkClick r:id="rId8" tooltip="Action potential"/>
              </a:rPr>
              <a:t>action potential</a:t>
            </a:r>
            <a:r>
              <a:rPr lang="en-US" sz="2100" dirty="0"/>
              <a:t>, followed by a decrease as the </a:t>
            </a:r>
            <a:r>
              <a:rPr lang="en-US" sz="2100" dirty="0">
                <a:hlinkClick r:id="rId9" tooltip="Potassium"/>
              </a:rPr>
              <a:t>K</a:t>
            </a:r>
            <a:r>
              <a:rPr lang="en-US" sz="2100" baseline="30000" dirty="0">
                <a:hlinkClick r:id="rId9" tooltip="Potassium"/>
              </a:rPr>
              <a:t>+</a:t>
            </a:r>
            <a:r>
              <a:rPr lang="en-US" sz="2100" dirty="0"/>
              <a:t> conductance increases due to increased </a:t>
            </a:r>
            <a:r>
              <a:rPr lang="en-US" sz="2100" dirty="0">
                <a:hlinkClick r:id="rId10" tooltip="Intracellular"/>
              </a:rPr>
              <a:t>intracellular</a:t>
            </a:r>
            <a:r>
              <a:rPr lang="en-US" sz="2100" dirty="0"/>
              <a:t> amounts of </a:t>
            </a:r>
            <a:r>
              <a:rPr lang="en-US" sz="2100" dirty="0">
                <a:hlinkClick r:id="rId11" tooltip="Calcium"/>
              </a:rPr>
              <a:t>Ca</a:t>
            </a:r>
            <a:r>
              <a:rPr lang="en-US" sz="2100" baseline="30000" dirty="0">
                <a:hlinkClick r:id="rId11" tooltip="Calcium"/>
              </a:rPr>
              <a:t>2+</a:t>
            </a:r>
            <a:r>
              <a:rPr lang="en-US" sz="2100" dirty="0"/>
              <a:t> ions. The </a:t>
            </a:r>
            <a:r>
              <a:rPr lang="en-US" sz="2100" dirty="0">
                <a:hlinkClick r:id="rId12" tooltip="Refractory period (physiology)"/>
              </a:rPr>
              <a:t>refractory period</a:t>
            </a:r>
            <a:r>
              <a:rPr lang="en-US" sz="2100" dirty="0"/>
              <a:t> of the </a:t>
            </a:r>
            <a:r>
              <a:rPr lang="en-US" sz="2100" dirty="0">
                <a:hlinkClick r:id="rId13" tooltip="Atrium (heart)"/>
              </a:rPr>
              <a:t>atria</a:t>
            </a:r>
            <a:r>
              <a:rPr lang="en-US" sz="2100" dirty="0"/>
              <a:t> and </a:t>
            </a:r>
            <a:r>
              <a:rPr lang="en-US" sz="2100" dirty="0">
                <a:hlinkClick r:id="rId14" tooltip="Ventricle (heart)"/>
              </a:rPr>
              <a:t>ventricles</a:t>
            </a:r>
            <a:r>
              <a:rPr lang="en-US" sz="2100" dirty="0"/>
              <a:t> is decreased, while it increases in the </a:t>
            </a:r>
            <a:r>
              <a:rPr lang="en-US" sz="2100" dirty="0" err="1">
                <a:hlinkClick r:id="rId15" tooltip="Sinoatrial node"/>
              </a:rPr>
              <a:t>sinoatrial</a:t>
            </a:r>
            <a:r>
              <a:rPr lang="en-US" sz="2100" dirty="0"/>
              <a:t> and AV nodes. A less negative resting membrane potential is made, leading to increased </a:t>
            </a:r>
            <a:r>
              <a:rPr lang="en-US" sz="2100" dirty="0" smtClean="0"/>
              <a:t>irritability. The </a:t>
            </a:r>
            <a:r>
              <a:rPr lang="en-US" sz="2100" dirty="0"/>
              <a:t>conduction velocity increases in the atria, but decreases in the AV node. The effect upon </a:t>
            </a:r>
            <a:r>
              <a:rPr lang="en-US" sz="2100" dirty="0">
                <a:hlinkClick r:id="rId16" tooltip="Purkinje fiber"/>
              </a:rPr>
              <a:t>Purkinje fibers</a:t>
            </a:r>
            <a:r>
              <a:rPr lang="en-US" sz="2100" dirty="0"/>
              <a:t> and ventricles is negligible. </a:t>
            </a:r>
            <a:r>
              <a:rPr lang="en-US" sz="2100" dirty="0">
                <a:hlinkClick r:id="rId17" tooltip="Automaticity"/>
              </a:rPr>
              <a:t>Automaticity</a:t>
            </a:r>
            <a:r>
              <a:rPr lang="en-US" sz="2100" dirty="0"/>
              <a:t> is also increased in the </a:t>
            </a:r>
            <a:r>
              <a:rPr lang="en-US" sz="2100" dirty="0">
                <a:hlinkClick r:id="rId13" tooltip="Atrium (heart)"/>
              </a:rPr>
              <a:t>atria</a:t>
            </a:r>
            <a:r>
              <a:rPr lang="en-US" sz="2100" dirty="0"/>
              <a:t>, AV node, </a:t>
            </a:r>
            <a:r>
              <a:rPr lang="en-US" sz="2100" dirty="0">
                <a:hlinkClick r:id="rId16" tooltip="Purkinje fiber"/>
              </a:rPr>
              <a:t>Purkinje fibers</a:t>
            </a:r>
            <a:r>
              <a:rPr lang="en-US" sz="2100" dirty="0"/>
              <a:t>, and ventricles</a:t>
            </a:r>
            <a:r>
              <a:rPr lang="en-US" sz="2100" dirty="0" smtClean="0"/>
              <a:t>.</a:t>
            </a:r>
            <a:endParaRPr lang="en-US" sz="2100" dirty="0"/>
          </a:p>
          <a:p>
            <a:r>
              <a:rPr lang="en-US" sz="2100" dirty="0">
                <a:hlinkClick r:id="rId18" tooltip="ECG"/>
              </a:rPr>
              <a:t>ECG</a:t>
            </a:r>
            <a:r>
              <a:rPr lang="en-US" sz="2100" dirty="0"/>
              <a:t> changes seen in people taking digoxin include increased PR interval </a:t>
            </a:r>
            <a:r>
              <a:rPr lang="en-US" sz="2100" dirty="0" smtClean="0"/>
              <a:t>and </a:t>
            </a:r>
            <a:r>
              <a:rPr lang="en-US" sz="2100" dirty="0"/>
              <a:t>a shortened QT interval. Also, the </a:t>
            </a:r>
            <a:r>
              <a:rPr lang="en-US" sz="2100" dirty="0">
                <a:hlinkClick r:id="rId19" tooltip="T wave"/>
              </a:rPr>
              <a:t>T wave</a:t>
            </a:r>
            <a:r>
              <a:rPr lang="en-US" sz="2100" dirty="0"/>
              <a:t> may be inverted and accompanied by ST depression. It may cause AV </a:t>
            </a:r>
            <a:r>
              <a:rPr lang="en-US" sz="2100" dirty="0" err="1"/>
              <a:t>junctional</a:t>
            </a:r>
            <a:r>
              <a:rPr lang="en-US" sz="2100" dirty="0"/>
              <a:t> rhythm and </a:t>
            </a:r>
            <a:r>
              <a:rPr lang="en-US" sz="2100" dirty="0">
                <a:hlinkClick r:id="rId20" tooltip="Ectopic beat"/>
              </a:rPr>
              <a:t>ectopic </a:t>
            </a:r>
            <a:r>
              <a:rPr lang="en-US" sz="2100" dirty="0" smtClean="0">
                <a:hlinkClick r:id="rId20" tooltip="Ectopic beat"/>
              </a:rPr>
              <a:t>beats</a:t>
            </a:r>
            <a:r>
              <a:rPr lang="en-US" sz="2100" dirty="0" smtClean="0"/>
              <a:t> </a:t>
            </a:r>
            <a:r>
              <a:rPr lang="en-US" sz="2100" dirty="0"/>
              <a:t>resulting in </a:t>
            </a:r>
            <a:r>
              <a:rPr lang="en-US" sz="2100" dirty="0">
                <a:hlinkClick r:id="rId21" tooltip="Ventricular tachycardia"/>
              </a:rPr>
              <a:t>ventricular tachycardia</a:t>
            </a:r>
            <a:r>
              <a:rPr lang="en-US" sz="2100" dirty="0"/>
              <a:t> and </a:t>
            </a:r>
            <a:r>
              <a:rPr lang="en-US" sz="2100" dirty="0" smtClean="0">
                <a:hlinkClick r:id="rId22" tooltip="Ventricular fibrillation"/>
              </a:rPr>
              <a:t>fibrillation</a:t>
            </a:r>
            <a:r>
              <a:rPr lang="en-US" sz="2100" dirty="0" smtClean="0"/>
              <a:t>.</a:t>
            </a:r>
            <a:endParaRPr lang="en-US" sz="2100" dirty="0"/>
          </a:p>
        </p:txBody>
      </p:sp>
    </p:spTree>
    <p:extLst>
      <p:ext uri="{BB962C8B-B14F-4D97-AF65-F5344CB8AC3E}">
        <p14:creationId xmlns:p14="http://schemas.microsoft.com/office/powerpoint/2010/main" val="3557022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711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685800"/>
            <a:ext cx="4142994" cy="400110"/>
          </a:xfrm>
          <a:prstGeom prst="rect">
            <a:avLst/>
          </a:prstGeom>
        </p:spPr>
        <p:txBody>
          <a:bodyPr wrap="none">
            <a:spAutoFit/>
          </a:bodyPr>
          <a:lstStyle/>
          <a:p>
            <a:r>
              <a:rPr lang="en-US" sz="2000" b="1" dirty="0">
                <a:latin typeface="Times New Roman" pitchFamily="18" charset="0"/>
                <a:cs typeface="Times New Roman" pitchFamily="18" charset="0"/>
              </a:rPr>
              <a:t>PHARMACOLOGICAL ACTIONS</a:t>
            </a:r>
          </a:p>
        </p:txBody>
      </p:sp>
      <p:sp>
        <p:nvSpPr>
          <p:cNvPr id="3" name="Rectangle 2"/>
          <p:cNvSpPr/>
          <p:nvPr/>
        </p:nvSpPr>
        <p:spPr>
          <a:xfrm>
            <a:off x="304800" y="1143000"/>
            <a:ext cx="88392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Rate </a:t>
            </a:r>
            <a:r>
              <a:rPr lang="en-US" sz="2400" b="1"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Heart </a:t>
            </a:r>
            <a:r>
              <a:rPr lang="en-US" sz="2400" dirty="0">
                <a:latin typeface="Times New Roman" pitchFamily="18" charset="0"/>
                <a:cs typeface="Times New Roman" pitchFamily="18" charset="0"/>
              </a:rPr>
              <a:t>rate is decreased by </a:t>
            </a:r>
            <a:r>
              <a:rPr lang="en-US" sz="2400" dirty="0" smtClean="0">
                <a:latin typeface="Times New Roman" pitchFamily="18" charset="0"/>
                <a:cs typeface="Times New Roman" pitchFamily="18" charset="0"/>
              </a:rPr>
              <a:t>digitalis. </a:t>
            </a:r>
            <a:r>
              <a:rPr lang="en-US" sz="2400" dirty="0" err="1" smtClean="0">
                <a:latin typeface="Times New Roman" pitchFamily="18" charset="0"/>
                <a:cs typeface="Times New Roman" pitchFamily="18" charset="0"/>
              </a:rPr>
              <a:t>Bradycardia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more marked in CHF </a:t>
            </a:r>
            <a:r>
              <a:rPr lang="en-US" sz="2400" dirty="0" smtClean="0">
                <a:latin typeface="Times New Roman" pitchFamily="18" charset="0"/>
                <a:cs typeface="Times New Roman" pitchFamily="18" charset="0"/>
              </a:rPr>
              <a:t>patients: improved </a:t>
            </a:r>
            <a:r>
              <a:rPr lang="en-US" sz="2400" dirty="0">
                <a:latin typeface="Times New Roman" pitchFamily="18" charset="0"/>
                <a:cs typeface="Times New Roman" pitchFamily="18" charset="0"/>
              </a:rPr>
              <a:t>circulation (due to positive </a:t>
            </a:r>
            <a:r>
              <a:rPr lang="en-US" sz="2400" dirty="0" smtClean="0">
                <a:latin typeface="Times New Roman" pitchFamily="18" charset="0"/>
                <a:cs typeface="Times New Roman" pitchFamily="18" charset="0"/>
              </a:rPr>
              <a:t>inotropic action</a:t>
            </a:r>
            <a:r>
              <a:rPr lang="en-US" sz="2400" dirty="0">
                <a:latin typeface="Times New Roman" pitchFamily="18" charset="0"/>
                <a:cs typeface="Times New Roman" pitchFamily="18" charset="0"/>
              </a:rPr>
              <a:t>) restores the diminished vagal tone </a:t>
            </a:r>
            <a:r>
              <a:rPr lang="en-US" sz="2400" dirty="0" smtClean="0">
                <a:latin typeface="Times New Roman" pitchFamily="18" charset="0"/>
                <a:cs typeface="Times New Roman" pitchFamily="18" charset="0"/>
              </a:rPr>
              <a:t>and abolishes </a:t>
            </a:r>
            <a:r>
              <a:rPr lang="en-US" sz="2400" dirty="0">
                <a:latin typeface="Times New Roman" pitchFamily="18" charset="0"/>
                <a:cs typeface="Times New Roman" pitchFamily="18" charset="0"/>
              </a:rPr>
              <a:t>sympathetic </a:t>
            </a:r>
            <a:r>
              <a:rPr lang="en-US" sz="2400" dirty="0" err="1">
                <a:latin typeface="Times New Roman" pitchFamily="18" charset="0"/>
                <a:cs typeface="Times New Roman" pitchFamily="18" charset="0"/>
              </a:rPr>
              <a:t>overactivity</a:t>
            </a:r>
            <a:r>
              <a:rPr lang="en-US" sz="2400" dirty="0">
                <a:latin typeface="Times New Roman" pitchFamily="18" charset="0"/>
                <a:cs typeface="Times New Roman" pitchFamily="18" charset="0"/>
              </a:rPr>
              <a:t>. In </a:t>
            </a:r>
            <a:r>
              <a:rPr lang="en-US" sz="2400" dirty="0" smtClean="0">
                <a:latin typeface="Times New Roman" pitchFamily="18" charset="0"/>
                <a:cs typeface="Times New Roman" pitchFamily="18" charset="0"/>
              </a:rPr>
              <a:t>addition, digitalis </a:t>
            </a:r>
            <a:r>
              <a:rPr lang="en-US" sz="2400" dirty="0">
                <a:latin typeface="Times New Roman" pitchFamily="18" charset="0"/>
                <a:cs typeface="Times New Roman" pitchFamily="18" charset="0"/>
              </a:rPr>
              <a:t>slows the heart by vagal </a:t>
            </a:r>
            <a:r>
              <a:rPr lang="en-US" sz="2400" dirty="0" smtClean="0">
                <a:latin typeface="Times New Roman" pitchFamily="18" charset="0"/>
                <a:cs typeface="Times New Roman" pitchFamily="18" charset="0"/>
              </a:rPr>
              <a:t>and </a:t>
            </a:r>
            <a:r>
              <a:rPr lang="en-US" sz="2400" dirty="0" err="1" smtClean="0">
                <a:latin typeface="Times New Roman" pitchFamily="18" charset="0"/>
                <a:cs typeface="Times New Roman" pitchFamily="18" charset="0"/>
              </a:rPr>
              <a:t>extravagal</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actions.</a:t>
            </a:r>
          </a:p>
          <a:p>
            <a:pPr algn="just"/>
            <a:r>
              <a:rPr lang="en-US" sz="2400" b="1" dirty="0" smtClean="0">
                <a:latin typeface="Times New Roman" pitchFamily="18" charset="0"/>
                <a:cs typeface="Times New Roman" pitchFamily="18" charset="0"/>
              </a:rPr>
              <a:t>2. Tone:</a:t>
            </a:r>
          </a:p>
          <a:p>
            <a:pPr algn="just"/>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is defined by the maximum length of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fibre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 given filling pressure, or the </a:t>
            </a:r>
            <a:r>
              <a:rPr lang="en-US" sz="2400" dirty="0" smtClean="0">
                <a:latin typeface="Times New Roman" pitchFamily="18" charset="0"/>
                <a:cs typeface="Times New Roman" pitchFamily="18" charset="0"/>
              </a:rPr>
              <a:t>resting tension </a:t>
            </a:r>
            <a:r>
              <a:rPr lang="en-US" sz="2400" dirty="0">
                <a:latin typeface="Times New Roman" pitchFamily="18" charset="0"/>
                <a:cs typeface="Times New Roman" pitchFamily="18" charset="0"/>
              </a:rPr>
              <a:t>in the muscle </a:t>
            </a:r>
            <a:r>
              <a:rPr lang="en-US" sz="2400" dirty="0" err="1">
                <a:latin typeface="Times New Roman" pitchFamily="18" charset="0"/>
                <a:cs typeface="Times New Roman" pitchFamily="18" charset="0"/>
              </a:rPr>
              <a:t>fibre</a:t>
            </a:r>
            <a:r>
              <a:rPr lang="en-US" sz="2400" dirty="0">
                <a:latin typeface="Times New Roman" pitchFamily="18" charset="0"/>
                <a:cs typeface="Times New Roman" pitchFamily="18" charset="0"/>
              </a:rPr>
              <a:t>. This is not affected </a:t>
            </a:r>
            <a:r>
              <a:rPr lang="en-US" sz="2400" dirty="0" smtClean="0">
                <a:latin typeface="Times New Roman" pitchFamily="18" charset="0"/>
                <a:cs typeface="Times New Roman" pitchFamily="18" charset="0"/>
              </a:rPr>
              <a:t>by therapeutic </a:t>
            </a:r>
            <a:r>
              <a:rPr lang="en-US" sz="2400" dirty="0">
                <a:latin typeface="Times New Roman" pitchFamily="18" charset="0"/>
                <a:cs typeface="Times New Roman" pitchFamily="18" charset="0"/>
              </a:rPr>
              <a:t>doses of digitalis. However, </a:t>
            </a:r>
            <a:r>
              <a:rPr lang="en-US" sz="2400" dirty="0" smtClean="0">
                <a:latin typeface="Times New Roman" pitchFamily="18" charset="0"/>
                <a:cs typeface="Times New Roman" pitchFamily="18" charset="0"/>
              </a:rPr>
              <a:t>digitalis does </a:t>
            </a:r>
            <a:r>
              <a:rPr lang="en-US" sz="2400" dirty="0">
                <a:latin typeface="Times New Roman" pitchFamily="18" charset="0"/>
                <a:cs typeface="Times New Roman" pitchFamily="18" charset="0"/>
              </a:rPr>
              <a:t>decrease end diastolic size of a </a:t>
            </a:r>
            <a:r>
              <a:rPr lang="en-US" sz="2400" dirty="0" smtClean="0">
                <a:latin typeface="Times New Roman" pitchFamily="18" charset="0"/>
                <a:cs typeface="Times New Roman" pitchFamily="18" charset="0"/>
              </a:rPr>
              <a:t>failing ventricle</a:t>
            </a:r>
            <a:r>
              <a:rPr lang="en-US" sz="2400" dirty="0">
                <a:latin typeface="Times New Roman" pitchFamily="18" charset="0"/>
                <a:cs typeface="Times New Roman" pitchFamily="18" charset="0"/>
              </a:rPr>
              <a:t>, but this is a consequence of better </a:t>
            </a:r>
            <a:r>
              <a:rPr lang="en-US" sz="2400" dirty="0" smtClean="0">
                <a:latin typeface="Times New Roman" pitchFamily="18" charset="0"/>
                <a:cs typeface="Times New Roman" pitchFamily="18" charset="0"/>
              </a:rPr>
              <a:t>ventricular emptying </a:t>
            </a:r>
            <a:r>
              <a:rPr lang="en-US" sz="2400" dirty="0">
                <a:latin typeface="Times New Roman" pitchFamily="18" charset="0"/>
                <a:cs typeface="Times New Roman" pitchFamily="18" charset="0"/>
              </a:rPr>
              <a:t>and a reduction in filling pressure.</a:t>
            </a:r>
          </a:p>
        </p:txBody>
      </p:sp>
    </p:spTree>
    <p:extLst>
      <p:ext uri="{BB962C8B-B14F-4D97-AF65-F5344CB8AC3E}">
        <p14:creationId xmlns:p14="http://schemas.microsoft.com/office/powerpoint/2010/main" val="2144624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610600" cy="6555641"/>
          </a:xfrm>
          <a:prstGeom prst="rect">
            <a:avLst/>
          </a:prstGeom>
        </p:spPr>
        <p:txBody>
          <a:bodyPr wrap="square">
            <a:spAutoFit/>
          </a:bodyPr>
          <a:lstStyle/>
          <a:p>
            <a:pPr algn="just"/>
            <a:r>
              <a:rPr lang="en-US" sz="2000" b="1" u="sng" dirty="0" smtClean="0">
                <a:latin typeface="Times New Roman" pitchFamily="18" charset="0"/>
                <a:cs typeface="Times New Roman" pitchFamily="18" charset="0"/>
              </a:rPr>
              <a:t>3. Heart </a:t>
            </a:r>
            <a:r>
              <a:rPr lang="en-US" sz="2000" dirty="0">
                <a:latin typeface="Times New Roman" pitchFamily="18" charset="0"/>
                <a:cs typeface="Times New Roman" pitchFamily="18" charset="0"/>
              </a:rPr>
              <a:t>Digitalis has direct effects on </a:t>
            </a:r>
            <a:r>
              <a:rPr lang="en-US" sz="2000" dirty="0" smtClean="0">
                <a:latin typeface="Times New Roman" pitchFamily="18" charset="0"/>
                <a:cs typeface="Times New Roman" pitchFamily="18" charset="0"/>
              </a:rPr>
              <a:t>myocardial contractility </a:t>
            </a:r>
            <a:r>
              <a:rPr lang="en-US" sz="2000" dirty="0">
                <a:latin typeface="Times New Roman" pitchFamily="18" charset="0"/>
                <a:cs typeface="Times New Roman" pitchFamily="18" charset="0"/>
              </a:rPr>
              <a:t>and electrophysiological </a:t>
            </a:r>
            <a:r>
              <a:rPr lang="en-US" sz="2000" dirty="0" smtClean="0">
                <a:latin typeface="Times New Roman" pitchFamily="18" charset="0"/>
                <a:cs typeface="Times New Roman" pitchFamily="18" charset="0"/>
              </a:rPr>
              <a:t>properties. In </a:t>
            </a:r>
            <a:r>
              <a:rPr lang="en-US" sz="2000" dirty="0">
                <a:latin typeface="Times New Roman" pitchFamily="18" charset="0"/>
                <a:cs typeface="Times New Roman" pitchFamily="18" charset="0"/>
              </a:rPr>
              <a:t>addition, it has </a:t>
            </a:r>
            <a:r>
              <a:rPr lang="en-US" sz="2000" dirty="0" err="1">
                <a:latin typeface="Times New Roman" pitchFamily="18" charset="0"/>
                <a:cs typeface="Times New Roman" pitchFamily="18" charset="0"/>
              </a:rPr>
              <a:t>vagomimetic</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action, reflex </a:t>
            </a:r>
            <a:r>
              <a:rPr lang="en-US" sz="2000" dirty="0">
                <a:latin typeface="Times New Roman" pitchFamily="18" charset="0"/>
                <a:cs typeface="Times New Roman" pitchFamily="18" charset="0"/>
              </a:rPr>
              <a:t>effects due to alteration in </a:t>
            </a:r>
            <a:r>
              <a:rPr lang="en-US" sz="2000" dirty="0" err="1" smtClean="0">
                <a:latin typeface="Times New Roman" pitchFamily="18" charset="0"/>
                <a:cs typeface="Times New Roman" pitchFamily="18" charset="0"/>
              </a:rPr>
              <a:t>haemodynamics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direct CNS effects altering sympathetic</a:t>
            </a:r>
          </a:p>
          <a:p>
            <a:pPr algn="just"/>
            <a:r>
              <a:rPr lang="en-US" sz="2000" dirty="0">
                <a:latin typeface="Times New Roman" pitchFamily="18" charset="0"/>
                <a:cs typeface="Times New Roman" pitchFamily="18" charset="0"/>
              </a:rPr>
              <a:t>activity.</a:t>
            </a:r>
          </a:p>
          <a:p>
            <a:pPr algn="just"/>
            <a:r>
              <a:rPr lang="en-US" sz="2000" b="1" i="1" u="sng" dirty="0">
                <a:latin typeface="Times New Roman" pitchFamily="18" charset="0"/>
                <a:cs typeface="Times New Roman" pitchFamily="18" charset="0"/>
              </a:rPr>
              <a:t>Force of contraction </a:t>
            </a:r>
            <a:r>
              <a:rPr lang="en-US" sz="2000" dirty="0">
                <a:latin typeface="Times New Roman" pitchFamily="18" charset="0"/>
                <a:cs typeface="Times New Roman" pitchFamily="18" charset="0"/>
              </a:rPr>
              <a:t>Digitalis causes a </a:t>
            </a:r>
            <a:r>
              <a:rPr lang="en-US" sz="2000" dirty="0" smtClean="0">
                <a:latin typeface="Times New Roman" pitchFamily="18" charset="0"/>
                <a:cs typeface="Times New Roman" pitchFamily="18" charset="0"/>
              </a:rPr>
              <a:t>dose dependent </a:t>
            </a:r>
            <a:r>
              <a:rPr lang="en-US" sz="2000" dirty="0">
                <a:latin typeface="Times New Roman" pitchFamily="18" charset="0"/>
                <a:cs typeface="Times New Roman" pitchFamily="18" charset="0"/>
              </a:rPr>
              <a:t>increase in force of contraction of</a:t>
            </a:r>
          </a:p>
          <a:p>
            <a:pPr algn="just"/>
            <a:r>
              <a:rPr lang="en-US" sz="2000" dirty="0">
                <a:latin typeface="Times New Roman" pitchFamily="18" charset="0"/>
                <a:cs typeface="Times New Roman" pitchFamily="18" charset="0"/>
              </a:rPr>
              <a:t>heart—a positive inotropic action. This </a:t>
            </a:r>
            <a:r>
              <a:rPr lang="en-US" sz="2000" dirty="0" smtClean="0">
                <a:latin typeface="Times New Roman" pitchFamily="18" charset="0"/>
                <a:cs typeface="Times New Roman" pitchFamily="18" charset="0"/>
              </a:rPr>
              <a:t>is especially </a:t>
            </a:r>
            <a:r>
              <a:rPr lang="en-US" sz="2000" dirty="0">
                <a:latin typeface="Times New Roman" pitchFamily="18" charset="0"/>
                <a:cs typeface="Times New Roman" pitchFamily="18" charset="0"/>
              </a:rPr>
              <a:t>seen in the failing heart which </a:t>
            </a:r>
            <a:r>
              <a:rPr lang="en-US" sz="2000" dirty="0" smtClean="0">
                <a:latin typeface="Times New Roman" pitchFamily="18" charset="0"/>
                <a:cs typeface="Times New Roman" pitchFamily="18" charset="0"/>
              </a:rPr>
              <a:t>is exquisitely </a:t>
            </a:r>
            <a:r>
              <a:rPr lang="en-US" sz="2000" dirty="0">
                <a:latin typeface="Times New Roman" pitchFamily="18" charset="0"/>
                <a:cs typeface="Times New Roman" pitchFamily="18" charset="0"/>
              </a:rPr>
              <a:t>sensitive. There is increased </a:t>
            </a:r>
            <a:r>
              <a:rPr lang="en-US" sz="2000" dirty="0" smtClean="0">
                <a:latin typeface="Times New Roman" pitchFamily="18" charset="0"/>
                <a:cs typeface="Times New Roman" pitchFamily="18" charset="0"/>
              </a:rPr>
              <a:t>velocity of </a:t>
            </a:r>
            <a:r>
              <a:rPr lang="en-US" sz="2000" dirty="0">
                <a:latin typeface="Times New Roman" pitchFamily="18" charset="0"/>
                <a:cs typeface="Times New Roman" pitchFamily="18" charset="0"/>
              </a:rPr>
              <a:t>tension development and higher peak </a:t>
            </a:r>
            <a:r>
              <a:rPr lang="en-US" sz="2000" dirty="0" smtClean="0">
                <a:latin typeface="Times New Roman" pitchFamily="18" charset="0"/>
                <a:cs typeface="Times New Roman" pitchFamily="18" charset="0"/>
              </a:rPr>
              <a:t>tension can </a:t>
            </a:r>
            <a:r>
              <a:rPr lang="en-US" sz="2000" dirty="0">
                <a:latin typeface="Times New Roman" pitchFamily="18" charset="0"/>
                <a:cs typeface="Times New Roman" pitchFamily="18" charset="0"/>
              </a:rPr>
              <a:t>be generated. Systole is shortened, diastole </a:t>
            </a:r>
            <a:r>
              <a:rPr lang="en-US" sz="2000" dirty="0" smtClean="0">
                <a:latin typeface="Times New Roman" pitchFamily="18" charset="0"/>
                <a:cs typeface="Times New Roman" pitchFamily="18" charset="0"/>
              </a:rPr>
              <a:t>is prolonged</a:t>
            </a:r>
            <a:r>
              <a:rPr lang="en-US" sz="2000" dirty="0">
                <a:latin typeface="Times New Roman" pitchFamily="18" charset="0"/>
                <a:cs typeface="Times New Roman" pitchFamily="18" charset="0"/>
              </a:rPr>
              <a:t>. When a normal heart is subjected </a:t>
            </a:r>
            <a:r>
              <a:rPr lang="en-US" sz="2000" dirty="0" smtClean="0">
                <a:latin typeface="Times New Roman" pitchFamily="18" charset="0"/>
                <a:cs typeface="Times New Roman" pitchFamily="18" charset="0"/>
              </a:rPr>
              <a:t>to increased </a:t>
            </a:r>
            <a:r>
              <a:rPr lang="en-US" sz="2000" dirty="0">
                <a:latin typeface="Times New Roman" pitchFamily="18" charset="0"/>
                <a:cs typeface="Times New Roman" pitchFamily="18" charset="0"/>
              </a:rPr>
              <a:t>impedance to outflow, it </a:t>
            </a:r>
            <a:r>
              <a:rPr lang="en-US" sz="2000" dirty="0" smtClean="0">
                <a:latin typeface="Times New Roman" pitchFamily="18" charset="0"/>
                <a:cs typeface="Times New Roman" pitchFamily="18" charset="0"/>
              </a:rPr>
              <a:t>generates increased </a:t>
            </a:r>
            <a:r>
              <a:rPr lang="en-US" sz="2000" dirty="0">
                <a:latin typeface="Times New Roman" pitchFamily="18" charset="0"/>
                <a:cs typeface="Times New Roman" pitchFamily="18" charset="0"/>
              </a:rPr>
              <a:t>tension so that stroke volume </a:t>
            </a:r>
            <a:r>
              <a:rPr lang="en-US" sz="2000" dirty="0" smtClean="0">
                <a:latin typeface="Times New Roman" pitchFamily="18" charset="0"/>
                <a:cs typeface="Times New Roman" pitchFamily="18" charset="0"/>
              </a:rPr>
              <a:t>is maintained </a:t>
            </a:r>
            <a:r>
              <a:rPr lang="en-US" sz="2000" dirty="0" err="1">
                <a:latin typeface="Times New Roman" pitchFamily="18" charset="0"/>
                <a:cs typeface="Times New Roman" pitchFamily="18" charset="0"/>
              </a:rPr>
              <a:t>upto</a:t>
            </a:r>
            <a:r>
              <a:rPr lang="en-US" sz="2000" dirty="0">
                <a:latin typeface="Times New Roman" pitchFamily="18" charset="0"/>
                <a:cs typeface="Times New Roman" pitchFamily="18" charset="0"/>
              </a:rPr>
              <a:t> considerably higher values of</a:t>
            </a:r>
          </a:p>
          <a:p>
            <a:pPr algn="just"/>
            <a:r>
              <a:rPr lang="en-US" sz="2000" dirty="0" smtClean="0">
                <a:latin typeface="Times New Roman" pitchFamily="18" charset="0"/>
                <a:cs typeface="Times New Roman" pitchFamily="18" charset="0"/>
              </a:rPr>
              <a:t>Impedance, </a:t>
            </a:r>
            <a:r>
              <a:rPr lang="en-US" sz="2000" dirty="0">
                <a:latin typeface="Times New Roman" pitchFamily="18" charset="0"/>
                <a:cs typeface="Times New Roman" pitchFamily="18" charset="0"/>
              </a:rPr>
              <a:t>while the failing heart </a:t>
            </a:r>
            <a:r>
              <a:rPr lang="en-US" sz="2000" dirty="0" smtClean="0">
                <a:latin typeface="Times New Roman" pitchFamily="18" charset="0"/>
                <a:cs typeface="Times New Roman" pitchFamily="18" charset="0"/>
              </a:rPr>
              <a:t>is not </a:t>
            </a:r>
            <a:r>
              <a:rPr lang="en-US" sz="2000" dirty="0">
                <a:latin typeface="Times New Roman" pitchFamily="18" charset="0"/>
                <a:cs typeface="Times New Roman" pitchFamily="18" charset="0"/>
              </a:rPr>
              <a:t>able to do so and the stroke volume progressively</a:t>
            </a:r>
          </a:p>
          <a:p>
            <a:pPr algn="just"/>
            <a:r>
              <a:rPr lang="en-US" sz="2000" dirty="0">
                <a:latin typeface="Times New Roman" pitchFamily="18" charset="0"/>
                <a:cs typeface="Times New Roman" pitchFamily="18" charset="0"/>
              </a:rPr>
              <a:t>decreases. The digitalized failing </a:t>
            </a:r>
            <a:r>
              <a:rPr lang="en-US" sz="2000" dirty="0" smtClean="0">
                <a:latin typeface="Times New Roman" pitchFamily="18" charset="0"/>
                <a:cs typeface="Times New Roman" pitchFamily="18" charset="0"/>
              </a:rPr>
              <a:t>heart regains </a:t>
            </a:r>
            <a:r>
              <a:rPr lang="en-US" sz="2000" dirty="0">
                <a:latin typeface="Times New Roman" pitchFamily="18" charset="0"/>
                <a:cs typeface="Times New Roman" pitchFamily="18" charset="0"/>
              </a:rPr>
              <a:t>some of its capacity to contract </a:t>
            </a:r>
            <a:r>
              <a:rPr lang="en-US" sz="2000" dirty="0" smtClean="0">
                <a:latin typeface="Times New Roman" pitchFamily="18" charset="0"/>
                <a:cs typeface="Times New Roman" pitchFamily="18" charset="0"/>
              </a:rPr>
              <a:t>more </a:t>
            </a:r>
            <a:r>
              <a:rPr lang="en-US" sz="2000" dirty="0">
                <a:latin typeface="Times New Roman" pitchFamily="18" charset="0"/>
                <a:cs typeface="Times New Roman" pitchFamily="18" charset="0"/>
              </a:rPr>
              <a:t>Digitalis increases force of contraction </a:t>
            </a:r>
            <a:r>
              <a:rPr lang="en-US" sz="2000" dirty="0" smtClean="0">
                <a:latin typeface="Times New Roman" pitchFamily="18" charset="0"/>
                <a:cs typeface="Times New Roman" pitchFamily="18" charset="0"/>
              </a:rPr>
              <a:t>in normal </a:t>
            </a:r>
            <a:r>
              <a:rPr lang="en-US" sz="2000" dirty="0">
                <a:latin typeface="Times New Roman" pitchFamily="18" charset="0"/>
                <a:cs typeface="Times New Roman" pitchFamily="18" charset="0"/>
              </a:rPr>
              <a:t>heart as well, but this is not </a:t>
            </a:r>
            <a:r>
              <a:rPr lang="en-US" sz="2000" dirty="0" smtClean="0">
                <a:latin typeface="Times New Roman" pitchFamily="18" charset="0"/>
                <a:cs typeface="Times New Roman" pitchFamily="18" charset="0"/>
              </a:rPr>
              <a:t>translated into </a:t>
            </a:r>
            <a:r>
              <a:rPr lang="en-US" sz="2000" dirty="0">
                <a:latin typeface="Times New Roman" pitchFamily="18" charset="0"/>
                <a:cs typeface="Times New Roman" pitchFamily="18" charset="0"/>
              </a:rPr>
              <a:t>increased output, because the normal </a:t>
            </a:r>
            <a:r>
              <a:rPr lang="en-US" sz="2000" dirty="0" smtClean="0">
                <a:latin typeface="Times New Roman" pitchFamily="18" charset="0"/>
                <a:cs typeface="Times New Roman" pitchFamily="18" charset="0"/>
              </a:rPr>
              <a:t>heart empties </a:t>
            </a:r>
            <a:r>
              <a:rPr lang="en-US" sz="2000" dirty="0">
                <a:latin typeface="Times New Roman" pitchFamily="18" charset="0"/>
                <a:cs typeface="Times New Roman" pitchFamily="18" charset="0"/>
              </a:rPr>
              <a:t>nearly completely even otherwise </a:t>
            </a:r>
            <a:r>
              <a:rPr lang="en-US" sz="2000" dirty="0" smtClean="0">
                <a:latin typeface="Times New Roman" pitchFamily="18" charset="0"/>
                <a:cs typeface="Times New Roman" pitchFamily="18" charset="0"/>
              </a:rPr>
              <a:t>and reduction </a:t>
            </a:r>
            <a:r>
              <a:rPr lang="en-US" sz="2000" dirty="0">
                <a:latin typeface="Times New Roman" pitchFamily="18" charset="0"/>
                <a:cs typeface="Times New Roman" pitchFamily="18" charset="0"/>
              </a:rPr>
              <a:t>of end diastolic volume is counterproductive</a:t>
            </a:r>
            <a:r>
              <a:rPr lang="en-US" sz="2000" dirty="0" smtClean="0">
                <a:latin typeface="Times New Roman" pitchFamily="18" charset="0"/>
                <a:cs typeface="Times New Roman" pitchFamily="18" charset="0"/>
              </a:rPr>
              <a:t>.</a:t>
            </a:r>
          </a:p>
          <a:p>
            <a:pPr algn="just"/>
            <a:r>
              <a:rPr lang="en-US" sz="2000" b="1" u="sng" dirty="0" smtClean="0">
                <a:latin typeface="Times New Roman" pitchFamily="18" charset="0"/>
                <a:cs typeface="Times New Roman" pitchFamily="18" charset="0"/>
              </a:rPr>
              <a:t>4. Action Potential</a:t>
            </a:r>
            <a:endParaRPr lang="en-US" sz="20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2041222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839200" cy="6986528"/>
          </a:xfrm>
          <a:prstGeom prst="rect">
            <a:avLst/>
          </a:prstGeom>
        </p:spPr>
        <p:txBody>
          <a:bodyPr wrap="square">
            <a:spAutoFit/>
          </a:bodyPr>
          <a:lstStyle/>
          <a:p>
            <a:pPr algn="just"/>
            <a:r>
              <a:rPr lang="en-US" sz="2800" b="1" u="sng" dirty="0">
                <a:latin typeface="Times New Roman" pitchFamily="18" charset="0"/>
                <a:cs typeface="Times New Roman" pitchFamily="18" charset="0"/>
              </a:rPr>
              <a:t>2. Blood vessels </a:t>
            </a:r>
            <a:endParaRPr lang="en-US" sz="2800" b="1" u="sng"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Digitalis </a:t>
            </a:r>
            <a:r>
              <a:rPr lang="en-US" sz="2800" dirty="0">
                <a:latin typeface="Times New Roman" pitchFamily="18" charset="0"/>
                <a:cs typeface="Times New Roman" pitchFamily="18" charset="0"/>
              </a:rPr>
              <a:t>has mild </a:t>
            </a:r>
            <a:r>
              <a:rPr lang="en-US" sz="2800" dirty="0" smtClean="0">
                <a:latin typeface="Times New Roman" pitchFamily="18" charset="0"/>
                <a:cs typeface="Times New Roman" pitchFamily="18" charset="0"/>
              </a:rPr>
              <a:t>direct vasoconstrictor </a:t>
            </a:r>
            <a:r>
              <a:rPr lang="en-US" sz="2800" dirty="0">
                <a:latin typeface="Times New Roman" pitchFamily="18" charset="0"/>
                <a:cs typeface="Times New Roman" pitchFamily="18" charset="0"/>
              </a:rPr>
              <a:t>action—peripheral resistance </a:t>
            </a:r>
            <a:r>
              <a:rPr lang="en-US" sz="2800" dirty="0" smtClean="0">
                <a:latin typeface="Times New Roman" pitchFamily="18" charset="0"/>
                <a:cs typeface="Times New Roman" pitchFamily="18" charset="0"/>
              </a:rPr>
              <a:t>is increased </a:t>
            </a:r>
            <a:r>
              <a:rPr lang="en-US" sz="2800" dirty="0">
                <a:latin typeface="Times New Roman" pitchFamily="18" charset="0"/>
                <a:cs typeface="Times New Roman" pitchFamily="18" charset="0"/>
              </a:rPr>
              <a:t>in normal individuals. However, </a:t>
            </a:r>
            <a:r>
              <a:rPr lang="en-US" sz="2800" dirty="0" smtClean="0">
                <a:latin typeface="Times New Roman" pitchFamily="18" charset="0"/>
                <a:cs typeface="Times New Roman" pitchFamily="18" charset="0"/>
              </a:rPr>
              <a:t>in CHF </a:t>
            </a:r>
            <a:r>
              <a:rPr lang="en-US" sz="2800" dirty="0">
                <a:latin typeface="Times New Roman" pitchFamily="18" charset="0"/>
                <a:cs typeface="Times New Roman" pitchFamily="18" charset="0"/>
              </a:rPr>
              <a:t>patients this is more than compensated </a:t>
            </a:r>
            <a:r>
              <a:rPr lang="en-US" sz="2800" dirty="0" smtClean="0">
                <a:latin typeface="Times New Roman" pitchFamily="18" charset="0"/>
                <a:cs typeface="Times New Roman" pitchFamily="18" charset="0"/>
              </a:rPr>
              <a:t>by the </a:t>
            </a:r>
            <a:r>
              <a:rPr lang="en-US" sz="2800" dirty="0">
                <a:latin typeface="Times New Roman" pitchFamily="18" charset="0"/>
                <a:cs typeface="Times New Roman" pitchFamily="18" charset="0"/>
              </a:rPr>
              <a:t>indirect effect of improvement in </a:t>
            </a:r>
            <a:r>
              <a:rPr lang="en-US" sz="2800" dirty="0" smtClean="0">
                <a:latin typeface="Times New Roman" pitchFamily="18" charset="0"/>
                <a:cs typeface="Times New Roman" pitchFamily="18" charset="0"/>
              </a:rPr>
              <a:t>circulation, i.e</a:t>
            </a:r>
            <a:r>
              <a:rPr lang="en-US" sz="2800" dirty="0">
                <a:latin typeface="Times New Roman" pitchFamily="18" charset="0"/>
                <a:cs typeface="Times New Roman" pitchFamily="18" charset="0"/>
              </a:rPr>
              <a:t>. reflex sympathetic </a:t>
            </a:r>
            <a:r>
              <a:rPr lang="en-US" sz="2800" dirty="0" smtClean="0">
                <a:latin typeface="Times New Roman" pitchFamily="18" charset="0"/>
                <a:cs typeface="Times New Roman" pitchFamily="18" charset="0"/>
              </a:rPr>
              <a:t>over activity </a:t>
            </a:r>
            <a:r>
              <a:rPr lang="en-US" sz="2800" dirty="0">
                <a:latin typeface="Times New Roman" pitchFamily="18" charset="0"/>
                <a:cs typeface="Times New Roman" pitchFamily="18" charset="0"/>
              </a:rPr>
              <a:t>is </a:t>
            </a:r>
            <a:r>
              <a:rPr lang="en-US" sz="2800" dirty="0" smtClean="0">
                <a:latin typeface="Times New Roman" pitchFamily="18" charset="0"/>
                <a:cs typeface="Times New Roman" pitchFamily="18" charset="0"/>
              </a:rPr>
              <a:t>withdrawn and </a:t>
            </a:r>
            <a:r>
              <a:rPr lang="en-US" sz="2800" dirty="0">
                <a:latin typeface="Times New Roman" pitchFamily="18" charset="0"/>
                <a:cs typeface="Times New Roman" pitchFamily="18" charset="0"/>
              </a:rPr>
              <a:t>a net decrease in peripheral </a:t>
            </a:r>
            <a:r>
              <a:rPr lang="en-US" sz="2800" dirty="0" smtClean="0">
                <a:latin typeface="Times New Roman" pitchFamily="18" charset="0"/>
                <a:cs typeface="Times New Roman" pitchFamily="18" charset="0"/>
              </a:rPr>
              <a:t>resistance occurs</a:t>
            </a:r>
            <a:r>
              <a:rPr lang="en-US" sz="2800" dirty="0">
                <a:latin typeface="Times New Roman" pitchFamily="18" charset="0"/>
                <a:cs typeface="Times New Roman" pitchFamily="18" charset="0"/>
              </a:rPr>
              <a:t>. Venous tone is improved in </a:t>
            </a:r>
            <a:r>
              <a:rPr lang="en-US" sz="2800" dirty="0" smtClean="0">
                <a:latin typeface="Times New Roman" pitchFamily="18" charset="0"/>
                <a:cs typeface="Times New Roman" pitchFamily="18" charset="0"/>
              </a:rPr>
              <a:t>normal individuals </a:t>
            </a:r>
            <a:r>
              <a:rPr lang="en-US" sz="2800" dirty="0">
                <a:latin typeface="Times New Roman" pitchFamily="18" charset="0"/>
                <a:cs typeface="Times New Roman" pitchFamily="18" charset="0"/>
              </a:rPr>
              <a:t>as well as in CHF </a:t>
            </a:r>
            <a:r>
              <a:rPr lang="en-US" sz="2800" dirty="0" smtClean="0">
                <a:latin typeface="Times New Roman" pitchFamily="18" charset="0"/>
                <a:cs typeface="Times New Roman" pitchFamily="18" charset="0"/>
              </a:rPr>
              <a:t>patients. Digitalis </a:t>
            </a:r>
            <a:r>
              <a:rPr lang="en-US" sz="2800" dirty="0">
                <a:latin typeface="Times New Roman" pitchFamily="18" charset="0"/>
                <a:cs typeface="Times New Roman" pitchFamily="18" charset="0"/>
              </a:rPr>
              <a:t>has no prominent effect on BP: </a:t>
            </a:r>
            <a:r>
              <a:rPr lang="en-US" sz="2800" dirty="0" smtClean="0">
                <a:latin typeface="Times New Roman" pitchFamily="18" charset="0"/>
                <a:cs typeface="Times New Roman" pitchFamily="18" charset="0"/>
              </a:rPr>
              <a:t>systolic BP </a:t>
            </a:r>
            <a:r>
              <a:rPr lang="en-US" sz="2800" dirty="0">
                <a:latin typeface="Times New Roman" pitchFamily="18" charset="0"/>
                <a:cs typeface="Times New Roman" pitchFamily="18" charset="0"/>
              </a:rPr>
              <a:t>may increase and diastolic may fall in </a:t>
            </a:r>
            <a:r>
              <a:rPr lang="en-US" sz="2800" dirty="0" smtClean="0">
                <a:latin typeface="Times New Roman" pitchFamily="18" charset="0"/>
                <a:cs typeface="Times New Roman" pitchFamily="18" charset="0"/>
              </a:rPr>
              <a:t>CHF patients—pulse </a:t>
            </a:r>
            <a:r>
              <a:rPr lang="en-US" sz="2800" dirty="0">
                <a:latin typeface="Times New Roman" pitchFamily="18" charset="0"/>
                <a:cs typeface="Times New Roman" pitchFamily="18" charset="0"/>
              </a:rPr>
              <a:t>pressure increases. </a:t>
            </a:r>
            <a:r>
              <a:rPr lang="en-US" sz="2800" dirty="0" smtClean="0">
                <a:latin typeface="Times New Roman" pitchFamily="18" charset="0"/>
                <a:cs typeface="Times New Roman" pitchFamily="18" charset="0"/>
              </a:rPr>
              <a:t>Hypertension is </a:t>
            </a:r>
            <a:r>
              <a:rPr lang="en-US" sz="2800" dirty="0">
                <a:latin typeface="Times New Roman" pitchFamily="18" charset="0"/>
                <a:cs typeface="Times New Roman" pitchFamily="18" charset="0"/>
              </a:rPr>
              <a:t>no contraindication to the use of </a:t>
            </a:r>
            <a:r>
              <a:rPr lang="en-US" sz="2800" dirty="0" smtClean="0">
                <a:latin typeface="Times New Roman" pitchFamily="18" charset="0"/>
                <a:cs typeface="Times New Roman" pitchFamily="18" charset="0"/>
              </a:rPr>
              <a:t>digitalis. Despite </a:t>
            </a:r>
            <a:r>
              <a:rPr lang="en-US" sz="2800" dirty="0">
                <a:latin typeface="Times New Roman" pitchFamily="18" charset="0"/>
                <a:cs typeface="Times New Roman" pitchFamily="18" charset="0"/>
              </a:rPr>
              <a:t>a weak direct coronary </a:t>
            </a:r>
            <a:r>
              <a:rPr lang="en-US" sz="2800" dirty="0" smtClean="0">
                <a:latin typeface="Times New Roman" pitchFamily="18" charset="0"/>
                <a:cs typeface="Times New Roman" pitchFamily="18" charset="0"/>
              </a:rPr>
              <a:t>constrictor action</a:t>
            </a:r>
            <a:r>
              <a:rPr lang="en-US" sz="2800" dirty="0">
                <a:latin typeface="Times New Roman" pitchFamily="18" charset="0"/>
                <a:cs typeface="Times New Roman" pitchFamily="18" charset="0"/>
              </a:rPr>
              <a:t>, therapeutic doses of digitalis have </a:t>
            </a:r>
            <a:r>
              <a:rPr lang="en-US" sz="2800" dirty="0" smtClean="0">
                <a:latin typeface="Times New Roman" pitchFamily="18" charset="0"/>
                <a:cs typeface="Times New Roman" pitchFamily="18" charset="0"/>
              </a:rPr>
              <a:t>no significant </a:t>
            </a:r>
            <a:r>
              <a:rPr lang="en-US" sz="2800" dirty="0">
                <a:latin typeface="Times New Roman" pitchFamily="18" charset="0"/>
                <a:cs typeface="Times New Roman" pitchFamily="18" charset="0"/>
              </a:rPr>
              <a:t>effect on coronary </a:t>
            </a:r>
            <a:r>
              <a:rPr lang="en-US" sz="2800" dirty="0" smtClean="0">
                <a:latin typeface="Times New Roman" pitchFamily="18" charset="0"/>
                <a:cs typeface="Times New Roman" pitchFamily="18" charset="0"/>
              </a:rPr>
              <a:t>circulation— coronary </a:t>
            </a:r>
            <a:r>
              <a:rPr lang="en-US" sz="2800" dirty="0">
                <a:latin typeface="Times New Roman" pitchFamily="18" charset="0"/>
                <a:cs typeface="Times New Roman" pitchFamily="18" charset="0"/>
              </a:rPr>
              <a:t>insufficiency is no contraindication </a:t>
            </a:r>
            <a:r>
              <a:rPr lang="en-US" sz="2800" dirty="0" smtClean="0">
                <a:latin typeface="Times New Roman" pitchFamily="18" charset="0"/>
                <a:cs typeface="Times New Roman" pitchFamily="18" charset="0"/>
              </a:rPr>
              <a:t>to its </a:t>
            </a:r>
            <a:r>
              <a:rPr lang="en-US" sz="2800" dirty="0">
                <a:latin typeface="Times New Roman" pitchFamily="18" charset="0"/>
                <a:cs typeface="Times New Roman" pitchFamily="18" charset="0"/>
              </a:rPr>
              <a:t>use. Coronary debt may even decrease </a:t>
            </a:r>
            <a:r>
              <a:rPr lang="en-US" sz="2800" dirty="0" smtClean="0">
                <a:latin typeface="Times New Roman" pitchFamily="18" charset="0"/>
                <a:cs typeface="Times New Roman" pitchFamily="18" charset="0"/>
              </a:rPr>
              <a:t>if ventricles </a:t>
            </a:r>
            <a:r>
              <a:rPr lang="en-US" sz="2800" dirty="0">
                <a:latin typeface="Times New Roman" pitchFamily="18" charset="0"/>
                <a:cs typeface="Times New Roman" pitchFamily="18" charset="0"/>
              </a:rPr>
              <a:t>were in a dilated state.</a:t>
            </a:r>
          </a:p>
        </p:txBody>
      </p:sp>
    </p:spTree>
    <p:extLst>
      <p:ext uri="{BB962C8B-B14F-4D97-AF65-F5344CB8AC3E}">
        <p14:creationId xmlns:p14="http://schemas.microsoft.com/office/powerpoint/2010/main" val="425284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5262979"/>
          </a:xfrm>
          <a:prstGeom prst="rect">
            <a:avLst/>
          </a:prstGeom>
        </p:spPr>
        <p:txBody>
          <a:bodyPr wrap="square">
            <a:spAutoFit/>
          </a:bodyPr>
          <a:lstStyle/>
          <a:p>
            <a:r>
              <a:rPr lang="en-US" sz="2800" b="1" u="sng" dirty="0">
                <a:latin typeface="Times New Roman" pitchFamily="18" charset="0"/>
                <a:cs typeface="Times New Roman" pitchFamily="18" charset="0"/>
              </a:rPr>
              <a:t>3. Kidney </a:t>
            </a:r>
            <a:endParaRPr lang="en-US" sz="2800" b="1" u="sng"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Diuresis </a:t>
            </a:r>
            <a:r>
              <a:rPr lang="en-US" sz="2800" dirty="0">
                <a:latin typeface="Times New Roman" pitchFamily="18" charset="0"/>
                <a:cs typeface="Times New Roman" pitchFamily="18" charset="0"/>
              </a:rPr>
              <a:t>is seen promptly in </a:t>
            </a:r>
            <a:r>
              <a:rPr lang="en-US" sz="2800" dirty="0" smtClean="0">
                <a:latin typeface="Times New Roman" pitchFamily="18" charset="0"/>
                <a:cs typeface="Times New Roman" pitchFamily="18" charset="0"/>
              </a:rPr>
              <a:t>CHF patients</a:t>
            </a:r>
            <a:r>
              <a:rPr lang="en-US" sz="2800" dirty="0">
                <a:latin typeface="Times New Roman" pitchFamily="18" charset="0"/>
                <a:cs typeface="Times New Roman" pitchFamily="18" charset="0"/>
              </a:rPr>
              <a:t>, secondary to improvement in </a:t>
            </a:r>
            <a:r>
              <a:rPr lang="en-US" sz="2800" dirty="0" smtClean="0">
                <a:latin typeface="Times New Roman" pitchFamily="18" charset="0"/>
                <a:cs typeface="Times New Roman" pitchFamily="18" charset="0"/>
              </a:rPr>
              <a:t>circulation and </a:t>
            </a:r>
            <a:r>
              <a:rPr lang="en-US" sz="2800" dirty="0">
                <a:latin typeface="Times New Roman" pitchFamily="18" charset="0"/>
                <a:cs typeface="Times New Roman" pitchFamily="18" charset="0"/>
              </a:rPr>
              <a:t>renal perfusion. The retained salt and </a:t>
            </a:r>
            <a:r>
              <a:rPr lang="en-US" sz="2800" dirty="0" smtClean="0">
                <a:latin typeface="Times New Roman" pitchFamily="18" charset="0"/>
                <a:cs typeface="Times New Roman" pitchFamily="18" charset="0"/>
              </a:rPr>
              <a:t>water is </a:t>
            </a:r>
            <a:r>
              <a:rPr lang="en-US" sz="2800" dirty="0">
                <a:latin typeface="Times New Roman" pitchFamily="18" charset="0"/>
                <a:cs typeface="Times New Roman" pitchFamily="18" charset="0"/>
              </a:rPr>
              <a:t>gradually excreted. No diuresis occurs </a:t>
            </a:r>
            <a:r>
              <a:rPr lang="en-US" sz="2800" dirty="0" smtClean="0">
                <a:latin typeface="Times New Roman" pitchFamily="18" charset="0"/>
                <a:cs typeface="Times New Roman" pitchFamily="18" charset="0"/>
              </a:rPr>
              <a:t>in normal </a:t>
            </a:r>
            <a:r>
              <a:rPr lang="en-US" sz="2800" dirty="0">
                <a:latin typeface="Times New Roman" pitchFamily="18" charset="0"/>
                <a:cs typeface="Times New Roman" pitchFamily="18" charset="0"/>
              </a:rPr>
              <a:t>individuals or in patients with edema </a:t>
            </a:r>
            <a:r>
              <a:rPr lang="en-US" sz="2800" dirty="0" smtClean="0">
                <a:latin typeface="Times New Roman" pitchFamily="18" charset="0"/>
                <a:cs typeface="Times New Roman" pitchFamily="18" charset="0"/>
              </a:rPr>
              <a:t>due to </a:t>
            </a:r>
            <a:r>
              <a:rPr lang="en-US" sz="2800" dirty="0">
                <a:latin typeface="Times New Roman" pitchFamily="18" charset="0"/>
                <a:cs typeface="Times New Roman" pitchFamily="18" charset="0"/>
              </a:rPr>
              <a:t>other causes</a:t>
            </a:r>
            <a:r>
              <a:rPr lang="en-US" sz="2800" dirty="0" smtClean="0">
                <a:latin typeface="Times New Roman" pitchFamily="18" charset="0"/>
                <a:cs typeface="Times New Roman" pitchFamily="18" charset="0"/>
              </a:rPr>
              <a:t>.</a:t>
            </a:r>
          </a:p>
          <a:p>
            <a:r>
              <a:rPr lang="en-US" sz="2800" b="1" u="sng" dirty="0">
                <a:latin typeface="Times New Roman" pitchFamily="18" charset="0"/>
                <a:cs typeface="Times New Roman" pitchFamily="18" charset="0"/>
              </a:rPr>
              <a:t>4. CNS </a:t>
            </a:r>
            <a:endParaRPr lang="en-US" sz="2800" b="1" u="sng"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Digitalis </a:t>
            </a:r>
            <a:r>
              <a:rPr lang="en-US" sz="2800" dirty="0">
                <a:latin typeface="Times New Roman" pitchFamily="18" charset="0"/>
                <a:cs typeface="Times New Roman" pitchFamily="18" charset="0"/>
              </a:rPr>
              <a:t>has little apparent CNS </a:t>
            </a:r>
            <a:r>
              <a:rPr lang="en-US" sz="2800" dirty="0" smtClean="0">
                <a:latin typeface="Times New Roman" pitchFamily="18" charset="0"/>
                <a:cs typeface="Times New Roman" pitchFamily="18" charset="0"/>
              </a:rPr>
              <a:t>effect in </a:t>
            </a:r>
            <a:r>
              <a:rPr lang="en-US" sz="2800" dirty="0">
                <a:latin typeface="Times New Roman" pitchFamily="18" charset="0"/>
                <a:cs typeface="Times New Roman" pitchFamily="18" charset="0"/>
              </a:rPr>
              <a:t>therapeutic dose. Higher doses cause CTZ</a:t>
            </a:r>
          </a:p>
          <a:p>
            <a:r>
              <a:rPr lang="en-US" sz="2800" dirty="0">
                <a:latin typeface="Times New Roman" pitchFamily="18" charset="0"/>
                <a:cs typeface="Times New Roman" pitchFamily="18" charset="0"/>
              </a:rPr>
              <a:t>activation → nausea and vomiting. Still </a:t>
            </a:r>
            <a:r>
              <a:rPr lang="en-US" sz="2800" dirty="0" smtClean="0">
                <a:latin typeface="Times New Roman" pitchFamily="18" charset="0"/>
                <a:cs typeface="Times New Roman" pitchFamily="18" charset="0"/>
              </a:rPr>
              <a:t>higher doses </a:t>
            </a:r>
            <a:r>
              <a:rPr lang="en-US" sz="2800" dirty="0">
                <a:latin typeface="Times New Roman" pitchFamily="18" charset="0"/>
                <a:cs typeface="Times New Roman" pitchFamily="18" charset="0"/>
              </a:rPr>
              <a:t>produce </a:t>
            </a:r>
            <a:r>
              <a:rPr lang="en-US" sz="2800" dirty="0" err="1">
                <a:latin typeface="Times New Roman" pitchFamily="18" charset="0"/>
                <a:cs typeface="Times New Roman" pitchFamily="18" charset="0"/>
              </a:rPr>
              <a:t>hyperapnoea</a:t>
            </a:r>
            <a:r>
              <a:rPr lang="en-US" sz="2800" dirty="0">
                <a:latin typeface="Times New Roman" pitchFamily="18" charset="0"/>
                <a:cs typeface="Times New Roman" pitchFamily="18" charset="0"/>
              </a:rPr>
              <a:t>, central </a:t>
            </a:r>
            <a:r>
              <a:rPr lang="en-US" sz="2800" dirty="0" smtClean="0">
                <a:latin typeface="Times New Roman" pitchFamily="18" charset="0"/>
                <a:cs typeface="Times New Roman" pitchFamily="18" charset="0"/>
              </a:rPr>
              <a:t>sympathetic stimulation</a:t>
            </a:r>
            <a:r>
              <a:rPr lang="en-US" sz="2800" dirty="0">
                <a:latin typeface="Times New Roman" pitchFamily="18" charset="0"/>
                <a:cs typeface="Times New Roman" pitchFamily="18" charset="0"/>
              </a:rPr>
              <a:t>, mental confusion, disorientation </a:t>
            </a:r>
            <a:r>
              <a:rPr lang="en-US" sz="2800" dirty="0" smtClean="0">
                <a:latin typeface="Times New Roman" pitchFamily="18" charset="0"/>
                <a:cs typeface="Times New Roman" pitchFamily="18" charset="0"/>
              </a:rPr>
              <a:t>and visual </a:t>
            </a:r>
            <a:r>
              <a:rPr lang="en-US" sz="2800" dirty="0">
                <a:latin typeface="Times New Roman" pitchFamily="18" charset="0"/>
                <a:cs typeface="Times New Roman" pitchFamily="18" charset="0"/>
              </a:rPr>
              <a:t>disturbances</a:t>
            </a:r>
            <a:r>
              <a:rPr lang="en-US" dirty="0"/>
              <a:t>.</a:t>
            </a:r>
          </a:p>
        </p:txBody>
      </p:sp>
    </p:spTree>
    <p:extLst>
      <p:ext uri="{BB962C8B-B14F-4D97-AF65-F5344CB8AC3E}">
        <p14:creationId xmlns:p14="http://schemas.microsoft.com/office/powerpoint/2010/main" val="3441066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686800" cy="6370975"/>
          </a:xfrm>
          <a:prstGeom prst="rect">
            <a:avLst/>
          </a:prstGeom>
        </p:spPr>
        <p:txBody>
          <a:bodyPr wrap="square">
            <a:spAutoFit/>
          </a:bodyPr>
          <a:lstStyle/>
          <a:p>
            <a:pPr algn="just"/>
            <a:r>
              <a:rPr lang="en-US" sz="2400" b="1" u="sng" dirty="0">
                <a:latin typeface="Times New Roman" pitchFamily="18" charset="0"/>
                <a:cs typeface="Times New Roman" pitchFamily="18" charset="0"/>
              </a:rPr>
              <a:t>PRECAUTIONS AND CONTRAINDICATIONS</a:t>
            </a:r>
          </a:p>
          <a:p>
            <a:pPr algn="just"/>
            <a:r>
              <a:rPr lang="en-US" sz="2400" dirty="0">
                <a:latin typeface="Times New Roman" pitchFamily="18" charset="0"/>
                <a:cs typeface="Times New Roman" pitchFamily="18" charset="0"/>
              </a:rPr>
              <a:t>(a) </a:t>
            </a:r>
            <a:r>
              <a:rPr lang="en-US" sz="2400" i="1" dirty="0">
                <a:latin typeface="Times New Roman" pitchFamily="18" charset="0"/>
                <a:cs typeface="Times New Roman" pitchFamily="18" charset="0"/>
              </a:rPr>
              <a:t>Hypokalemia</a:t>
            </a:r>
            <a:r>
              <a:rPr lang="en-US" sz="2400" dirty="0">
                <a:latin typeface="Times New Roman" pitchFamily="18" charset="0"/>
                <a:cs typeface="Times New Roman" pitchFamily="18" charset="0"/>
              </a:rPr>
              <a:t>: enhances digitalis toxicity </a:t>
            </a:r>
            <a:r>
              <a:rPr lang="en-US" sz="2400" dirty="0" smtClean="0">
                <a:latin typeface="Times New Roman" pitchFamily="18" charset="0"/>
                <a:cs typeface="Times New Roman" pitchFamily="18" charset="0"/>
              </a:rPr>
              <a:t>by increasing </a:t>
            </a:r>
            <a:r>
              <a:rPr lang="en-US" sz="2400" dirty="0">
                <a:latin typeface="Times New Roman" pitchFamily="18" charset="0"/>
                <a:cs typeface="Times New Roman" pitchFamily="18" charset="0"/>
              </a:rPr>
              <a:t>its binding to </a:t>
            </a:r>
            <a:r>
              <a:rPr lang="en-US" sz="2400" dirty="0" err="1">
                <a:latin typeface="Times New Roman" pitchFamily="18" charset="0"/>
                <a:cs typeface="Times New Roman" pitchFamily="18" charset="0"/>
              </a:rPr>
              <a:t>Na+K</a:t>
            </a:r>
            <a:r>
              <a:rPr lang="en-US" sz="2400" dirty="0">
                <a:latin typeface="Times New Roman" pitchFamily="18" charset="0"/>
                <a:cs typeface="Times New Roman" pitchFamily="18" charset="0"/>
              </a:rPr>
              <a:t>+ ATPase.</a:t>
            </a:r>
          </a:p>
          <a:p>
            <a:pPr algn="just"/>
            <a:r>
              <a:rPr lang="en-US" sz="2400" dirty="0">
                <a:latin typeface="Times New Roman" pitchFamily="18" charset="0"/>
                <a:cs typeface="Times New Roman" pitchFamily="18" charset="0"/>
              </a:rPr>
              <a:t>(b) </a:t>
            </a:r>
            <a:r>
              <a:rPr lang="en-US" sz="2400" i="1" dirty="0">
                <a:latin typeface="Times New Roman" pitchFamily="18" charset="0"/>
                <a:cs typeface="Times New Roman" pitchFamily="18" charset="0"/>
              </a:rPr>
              <a:t>Elderly, renal or severe hepatic disease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patients are </a:t>
            </a:r>
            <a:r>
              <a:rPr lang="en-US" sz="2400" dirty="0">
                <a:latin typeface="Times New Roman" pitchFamily="18" charset="0"/>
                <a:cs typeface="Times New Roman" pitchFamily="18" charset="0"/>
              </a:rPr>
              <a:t>more sensitive.</a:t>
            </a:r>
          </a:p>
          <a:p>
            <a:pPr algn="just"/>
            <a:r>
              <a:rPr lang="en-US" sz="2400" dirty="0">
                <a:latin typeface="Times New Roman" pitchFamily="18" charset="0"/>
                <a:cs typeface="Times New Roman" pitchFamily="18" charset="0"/>
              </a:rPr>
              <a:t>(c) </a:t>
            </a:r>
            <a:r>
              <a:rPr lang="en-US" sz="2400" i="1" dirty="0">
                <a:latin typeface="Times New Roman" pitchFamily="18" charset="0"/>
                <a:cs typeface="Times New Roman" pitchFamily="18" charset="0"/>
              </a:rPr>
              <a:t>Myocardial infarction</a:t>
            </a:r>
            <a:r>
              <a:rPr lang="en-US" sz="2400" dirty="0">
                <a:latin typeface="Times New Roman" pitchFamily="18" charset="0"/>
                <a:cs typeface="Times New Roman" pitchFamily="18" charset="0"/>
              </a:rPr>
              <a:t>: severe arrhythmias </a:t>
            </a:r>
            <a:r>
              <a:rPr lang="en-US" sz="2400" dirty="0" smtClean="0">
                <a:latin typeface="Times New Roman" pitchFamily="18" charset="0"/>
                <a:cs typeface="Times New Roman" pitchFamily="18" charset="0"/>
              </a:rPr>
              <a:t>are more </a:t>
            </a:r>
            <a:r>
              <a:rPr lang="en-US" sz="2400" dirty="0">
                <a:latin typeface="Times New Roman" pitchFamily="18" charset="0"/>
                <a:cs typeface="Times New Roman" pitchFamily="18" charset="0"/>
              </a:rPr>
              <a:t>likely. Digitalis should be used after MI </a:t>
            </a:r>
            <a:r>
              <a:rPr lang="en-US" sz="2400" dirty="0" smtClean="0">
                <a:latin typeface="Times New Roman" pitchFamily="18" charset="0"/>
                <a:cs typeface="Times New Roman" pitchFamily="18" charset="0"/>
              </a:rPr>
              <a:t>only when </a:t>
            </a:r>
            <a:r>
              <a:rPr lang="en-US" sz="2400" dirty="0">
                <a:latin typeface="Times New Roman" pitchFamily="18" charset="0"/>
                <a:cs typeface="Times New Roman" pitchFamily="18" charset="0"/>
              </a:rPr>
              <a:t>heart failure is accompanied with AF </a:t>
            </a:r>
            <a:r>
              <a:rPr lang="en-US" sz="2400" dirty="0" smtClean="0">
                <a:latin typeface="Times New Roman" pitchFamily="18" charset="0"/>
                <a:cs typeface="Times New Roman" pitchFamily="18" charset="0"/>
              </a:rPr>
              <a:t>and rapid </a:t>
            </a:r>
            <a:r>
              <a:rPr lang="en-US" sz="2400" dirty="0">
                <a:latin typeface="Times New Roman" pitchFamily="18" charset="0"/>
                <a:cs typeface="Times New Roman" pitchFamily="18" charset="0"/>
              </a:rPr>
              <a:t>ventricular rate.</a:t>
            </a:r>
          </a:p>
          <a:p>
            <a:pPr algn="just"/>
            <a:r>
              <a:rPr lang="en-US" sz="2400" dirty="0">
                <a:latin typeface="Times New Roman" pitchFamily="18" charset="0"/>
                <a:cs typeface="Times New Roman" pitchFamily="18" charset="0"/>
              </a:rPr>
              <a:t>(d) </a:t>
            </a:r>
            <a:r>
              <a:rPr lang="en-US" sz="2400" i="1" dirty="0">
                <a:latin typeface="Times New Roman" pitchFamily="18" charset="0"/>
                <a:cs typeface="Times New Roman" pitchFamily="18" charset="0"/>
              </a:rPr>
              <a:t>Thyrotoxicosis</a:t>
            </a:r>
            <a:r>
              <a:rPr lang="en-US" sz="2400" dirty="0">
                <a:latin typeface="Times New Roman" pitchFamily="18" charset="0"/>
                <a:cs typeface="Times New Roman" pitchFamily="18" charset="0"/>
              </a:rPr>
              <a:t>: reduces responsiveness to </a:t>
            </a:r>
            <a:r>
              <a:rPr lang="en-US" sz="2400" dirty="0" smtClean="0">
                <a:latin typeface="Times New Roman" pitchFamily="18" charset="0"/>
                <a:cs typeface="Times New Roman" pitchFamily="18" charset="0"/>
              </a:rPr>
              <a:t>digitalis, but </a:t>
            </a:r>
            <a:r>
              <a:rPr lang="en-US" sz="2400" dirty="0">
                <a:latin typeface="Times New Roman" pitchFamily="18" charset="0"/>
                <a:cs typeface="Times New Roman" pitchFamily="18" charset="0"/>
              </a:rPr>
              <a:t>these patients are more prone to </a:t>
            </a:r>
            <a:r>
              <a:rPr lang="en-US" sz="2400" dirty="0" smtClean="0">
                <a:latin typeface="Times New Roman" pitchFamily="18" charset="0"/>
                <a:cs typeface="Times New Roman" pitchFamily="18" charset="0"/>
              </a:rPr>
              <a:t>develop digitalis </a:t>
            </a:r>
            <a:r>
              <a:rPr lang="en-US" sz="2400" dirty="0">
                <a:latin typeface="Times New Roman" pitchFamily="18" charset="0"/>
                <a:cs typeface="Times New Roman" pitchFamily="18" charset="0"/>
              </a:rPr>
              <a:t>arrhythmias.</a:t>
            </a:r>
          </a:p>
          <a:p>
            <a:pPr algn="just"/>
            <a:r>
              <a:rPr lang="en-US" sz="2400" dirty="0">
                <a:latin typeface="Times New Roman" pitchFamily="18" charset="0"/>
                <a:cs typeface="Times New Roman" pitchFamily="18" charset="0"/>
              </a:rPr>
              <a:t>(e) </a:t>
            </a:r>
            <a:r>
              <a:rPr lang="en-US" sz="2400" i="1" dirty="0" err="1">
                <a:latin typeface="Times New Roman" pitchFamily="18" charset="0"/>
                <a:cs typeface="Times New Roman" pitchFamily="18" charset="0"/>
              </a:rPr>
              <a:t>Myxoedema</a:t>
            </a:r>
            <a:r>
              <a:rPr lang="en-US" sz="2400" dirty="0">
                <a:latin typeface="Times New Roman" pitchFamily="18" charset="0"/>
                <a:cs typeface="Times New Roman" pitchFamily="18" charset="0"/>
              </a:rPr>
              <a:t>: these patients eliminate </a:t>
            </a:r>
            <a:r>
              <a:rPr lang="en-US" sz="2400" dirty="0" smtClean="0">
                <a:latin typeface="Times New Roman" pitchFamily="18" charset="0"/>
                <a:cs typeface="Times New Roman" pitchFamily="18" charset="0"/>
              </a:rPr>
              <a:t>digoxin more </a:t>
            </a:r>
            <a:r>
              <a:rPr lang="en-US" sz="2400" dirty="0">
                <a:latin typeface="Times New Roman" pitchFamily="18" charset="0"/>
                <a:cs typeface="Times New Roman" pitchFamily="18" charset="0"/>
              </a:rPr>
              <a:t>slowly; cumulative toxicity can occur.</a:t>
            </a:r>
          </a:p>
          <a:p>
            <a:pPr algn="just"/>
            <a:r>
              <a:rPr lang="en-US" sz="2400" dirty="0">
                <a:latin typeface="Times New Roman" pitchFamily="18" charset="0"/>
                <a:cs typeface="Times New Roman" pitchFamily="18" charset="0"/>
              </a:rPr>
              <a:t>(f) </a:t>
            </a:r>
            <a:r>
              <a:rPr lang="en-US" sz="2400" i="1" dirty="0">
                <a:latin typeface="Times New Roman" pitchFamily="18" charset="0"/>
                <a:cs typeface="Times New Roman" pitchFamily="18" charset="0"/>
              </a:rPr>
              <a:t>Ventricular tachycardia</a:t>
            </a:r>
            <a:r>
              <a:rPr lang="en-US" sz="2400" dirty="0">
                <a:latin typeface="Times New Roman" pitchFamily="18" charset="0"/>
                <a:cs typeface="Times New Roman" pitchFamily="18" charset="0"/>
              </a:rPr>
              <a:t>: digitalis is </a:t>
            </a:r>
            <a:r>
              <a:rPr lang="en-US" sz="2400" dirty="0" smtClean="0">
                <a:latin typeface="Times New Roman" pitchFamily="18" charset="0"/>
                <a:cs typeface="Times New Roman" pitchFamily="18" charset="0"/>
              </a:rPr>
              <a:t>contraindicated— may </a:t>
            </a:r>
            <a:r>
              <a:rPr lang="en-US" sz="2400" dirty="0">
                <a:latin typeface="Times New Roman" pitchFamily="18" charset="0"/>
                <a:cs typeface="Times New Roman" pitchFamily="18" charset="0"/>
              </a:rPr>
              <a:t>precipitate ventricular fibrillation.</a:t>
            </a:r>
          </a:p>
          <a:p>
            <a:pPr algn="just"/>
            <a:r>
              <a:rPr lang="en-US" sz="2400" dirty="0">
                <a:latin typeface="Times New Roman" pitchFamily="18" charset="0"/>
                <a:cs typeface="Times New Roman" pitchFamily="18" charset="0"/>
              </a:rPr>
              <a:t>(g) </a:t>
            </a:r>
            <a:r>
              <a:rPr lang="en-US" sz="2400" i="1" dirty="0">
                <a:latin typeface="Times New Roman" pitchFamily="18" charset="0"/>
                <a:cs typeface="Times New Roman" pitchFamily="18" charset="0"/>
              </a:rPr>
              <a:t>Partial A-V block</a:t>
            </a:r>
            <a:r>
              <a:rPr lang="en-US" sz="2400" dirty="0">
                <a:latin typeface="Times New Roman" pitchFamily="18" charset="0"/>
                <a:cs typeface="Times New Roman" pitchFamily="18" charset="0"/>
              </a:rPr>
              <a:t>: may be converted to </a:t>
            </a:r>
            <a:r>
              <a:rPr lang="en-US" sz="2400" dirty="0" smtClean="0">
                <a:latin typeface="Times New Roman" pitchFamily="18" charset="0"/>
                <a:cs typeface="Times New Roman" pitchFamily="18" charset="0"/>
              </a:rPr>
              <a:t>complete A-V </a:t>
            </a:r>
            <a:r>
              <a:rPr lang="en-US" sz="2400" dirty="0">
                <a:latin typeface="Times New Roman" pitchFamily="18" charset="0"/>
                <a:cs typeface="Times New Roman" pitchFamily="18" charset="0"/>
              </a:rPr>
              <a:t>block.</a:t>
            </a:r>
          </a:p>
          <a:p>
            <a:pPr algn="just"/>
            <a:r>
              <a:rPr lang="pt-BR" sz="2400" dirty="0">
                <a:latin typeface="Times New Roman" pitchFamily="18" charset="0"/>
                <a:cs typeface="Times New Roman" pitchFamily="18" charset="0"/>
              </a:rPr>
              <a:t>(h) </a:t>
            </a:r>
            <a:r>
              <a:rPr lang="pt-BR" sz="2400" i="1" dirty="0">
                <a:latin typeface="Times New Roman" pitchFamily="18" charset="0"/>
                <a:cs typeface="Times New Roman" pitchFamily="18" charset="0"/>
              </a:rPr>
              <a:t>Acute myocarditis</a:t>
            </a:r>
            <a:r>
              <a:rPr lang="pt-BR" sz="2400" dirty="0">
                <a:latin typeface="Times New Roman" pitchFamily="18" charset="0"/>
                <a:cs typeface="Times New Roman" pitchFamily="18" charset="0"/>
              </a:rPr>
              <a:t>: Diphtheria, acute </a:t>
            </a:r>
            <a:r>
              <a:rPr lang="pt-BR" sz="2400" dirty="0" smtClean="0">
                <a:latin typeface="Times New Roman" pitchFamily="18" charset="0"/>
                <a:cs typeface="Times New Roman" pitchFamily="18" charset="0"/>
              </a:rPr>
              <a:t>rheumatic </a:t>
            </a:r>
            <a:r>
              <a:rPr lang="en-US" sz="2400" dirty="0" err="1" smtClean="0">
                <a:latin typeface="Times New Roman" pitchFamily="18" charset="0"/>
                <a:cs typeface="Times New Roman" pitchFamily="18" charset="0"/>
              </a:rPr>
              <a:t>carditis</a:t>
            </a:r>
            <a:r>
              <a:rPr lang="en-US" sz="2400" dirty="0">
                <a:latin typeface="Times New Roman" pitchFamily="18" charset="0"/>
                <a:cs typeface="Times New Roman" pitchFamily="18" charset="0"/>
              </a:rPr>
              <a:t>, toxic </a:t>
            </a:r>
            <a:r>
              <a:rPr lang="en-US" sz="2400" dirty="0" err="1">
                <a:latin typeface="Times New Roman" pitchFamily="18" charset="0"/>
                <a:cs typeface="Times New Roman" pitchFamily="18" charset="0"/>
              </a:rPr>
              <a:t>carditis</a:t>
            </a:r>
            <a:r>
              <a:rPr lang="en-US" sz="2400" dirty="0">
                <a:latin typeface="Times New Roman" pitchFamily="18" charset="0"/>
                <a:cs typeface="Times New Roman" pitchFamily="18" charset="0"/>
              </a:rPr>
              <a:t>—inotropic response </a:t>
            </a:r>
            <a:r>
              <a:rPr lang="en-US" sz="2400" dirty="0" smtClean="0">
                <a:latin typeface="Times New Roman" pitchFamily="18" charset="0"/>
                <a:cs typeface="Times New Roman" pitchFamily="18" charset="0"/>
              </a:rPr>
              <a:t>is poor</a:t>
            </a:r>
            <a:r>
              <a:rPr lang="en-US" sz="2400" dirty="0">
                <a:latin typeface="Times New Roman" pitchFamily="18" charset="0"/>
                <a:cs typeface="Times New Roman" pitchFamily="18" charset="0"/>
              </a:rPr>
              <a:t>, more prone to arrhythmias.</a:t>
            </a:r>
          </a:p>
        </p:txBody>
      </p:sp>
    </p:spTree>
    <p:extLst>
      <p:ext uri="{BB962C8B-B14F-4D97-AF65-F5344CB8AC3E}">
        <p14:creationId xmlns:p14="http://schemas.microsoft.com/office/powerpoint/2010/main" val="3049774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01660"/>
            <a:ext cx="8991600" cy="5509200"/>
          </a:xfrm>
          <a:prstGeom prst="rect">
            <a:avLst/>
          </a:prstGeom>
        </p:spPr>
        <p:txBody>
          <a:bodyPr wrap="square">
            <a:spAutoFit/>
          </a:bodyPr>
          <a:lstStyle/>
          <a:p>
            <a:pPr algn="just"/>
            <a:r>
              <a:rPr lang="en-US" sz="3200" u="sng" dirty="0"/>
              <a:t>Cardiac glycosides - Digoxin • Pharmacokinetics: </a:t>
            </a:r>
            <a:r>
              <a:rPr lang="en-US" sz="3200" dirty="0"/>
              <a:t>– Absorbed orally. Absorption varies from zero to nearly 100%. </a:t>
            </a:r>
          </a:p>
          <a:p>
            <a:pPr algn="just"/>
            <a:r>
              <a:rPr lang="en-US" sz="3200" dirty="0" smtClean="0"/>
              <a:t>Distributed </a:t>
            </a:r>
            <a:r>
              <a:rPr lang="en-US" sz="3200" dirty="0"/>
              <a:t>widely to tissues, including the central nervous system. </a:t>
            </a:r>
            <a:r>
              <a:rPr lang="en-US" sz="3200" dirty="0" smtClean="0"/>
              <a:t> </a:t>
            </a:r>
          </a:p>
          <a:p>
            <a:pPr algn="just"/>
            <a:r>
              <a:rPr lang="en-US" sz="3200" dirty="0" smtClean="0"/>
              <a:t>Digoxin </a:t>
            </a:r>
            <a:r>
              <a:rPr lang="en-US" sz="3200" dirty="0"/>
              <a:t>is not extensively metabolized in </a:t>
            </a:r>
            <a:r>
              <a:rPr lang="en-US" sz="3200" dirty="0" smtClean="0"/>
              <a:t>humans.  </a:t>
            </a:r>
            <a:r>
              <a:rPr lang="en-US" sz="3200" dirty="0"/>
              <a:t>Almost two thirds is excreted unchanged by the kidneys. </a:t>
            </a:r>
            <a:endParaRPr lang="en-US" sz="3200" dirty="0" smtClean="0"/>
          </a:p>
          <a:p>
            <a:pPr algn="just"/>
            <a:r>
              <a:rPr lang="en-US" sz="3200" dirty="0" smtClean="0"/>
              <a:t>Its </a:t>
            </a:r>
            <a:r>
              <a:rPr lang="en-US" sz="3200" dirty="0"/>
              <a:t>renal clearance is proportional to </a:t>
            </a:r>
            <a:r>
              <a:rPr lang="en-US" sz="3200" dirty="0" err="1"/>
              <a:t>creatinine</a:t>
            </a:r>
            <a:r>
              <a:rPr lang="en-US" sz="3200" dirty="0"/>
              <a:t> clearance, and the half-life is 36–40 hours in patients with normal renal function</a:t>
            </a:r>
            <a:r>
              <a:rPr lang="en-US" dirty="0"/>
              <a:t>.</a:t>
            </a:r>
          </a:p>
        </p:txBody>
      </p:sp>
    </p:spTree>
    <p:extLst>
      <p:ext uri="{BB962C8B-B14F-4D97-AF65-F5344CB8AC3E}">
        <p14:creationId xmlns:p14="http://schemas.microsoft.com/office/powerpoint/2010/main" val="1854217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991600" cy="6001643"/>
          </a:xfrm>
          <a:prstGeom prst="rect">
            <a:avLst/>
          </a:prstGeom>
        </p:spPr>
        <p:txBody>
          <a:bodyPr wrap="square">
            <a:spAutoFit/>
          </a:bodyPr>
          <a:lstStyle/>
          <a:p>
            <a:pPr algn="just"/>
            <a:r>
              <a:rPr lang="en-US" sz="2400" u="sng" dirty="0"/>
              <a:t>Adverse effects – Cardiac glycosides </a:t>
            </a:r>
            <a:r>
              <a:rPr lang="en-US" sz="2400" dirty="0"/>
              <a:t>• Toxicity of digitalis is high, margin of safety is low (therapeutic index 1.5–3). </a:t>
            </a:r>
            <a:r>
              <a:rPr lang="en-US" sz="2400" dirty="0" smtClean="0"/>
              <a:t>Antidote </a:t>
            </a:r>
            <a:r>
              <a:rPr lang="en-US" sz="2400" dirty="0"/>
              <a:t>for overdose of </a:t>
            </a:r>
            <a:r>
              <a:rPr lang="en-US" sz="2400" dirty="0" smtClean="0"/>
              <a:t>digoxin is  </a:t>
            </a:r>
            <a:r>
              <a:rPr lang="en-US" sz="2400" dirty="0"/>
              <a:t>Digoxin immune tab or Digoxin-specific </a:t>
            </a:r>
            <a:r>
              <a:rPr lang="en-US" sz="2400" dirty="0" smtClean="0"/>
              <a:t>antibody.</a:t>
            </a:r>
            <a:endParaRPr lang="en-US" sz="2400" dirty="0"/>
          </a:p>
          <a:p>
            <a:pPr algn="just"/>
            <a:r>
              <a:rPr lang="en-US" sz="2400" u="sng" dirty="0" smtClean="0"/>
              <a:t>Adverse </a:t>
            </a:r>
            <a:r>
              <a:rPr lang="en-US" sz="2400" u="sng" dirty="0"/>
              <a:t>effects – Cardiac glycosides • </a:t>
            </a:r>
            <a:r>
              <a:rPr lang="en-US" sz="2400" u="sng" dirty="0" err="1"/>
              <a:t>Extracardiac</a:t>
            </a:r>
            <a:r>
              <a:rPr lang="en-US" sz="2400" dirty="0"/>
              <a:t>: • Anorexia, nausea, vomiting, abdominal pain are due to gastric irritation, mesenteric vasoconstriction and CTZ stimulation. </a:t>
            </a:r>
            <a:endParaRPr lang="en-US" sz="2400" dirty="0" smtClean="0"/>
          </a:p>
          <a:p>
            <a:pPr algn="just"/>
            <a:r>
              <a:rPr lang="en-US" sz="2400" dirty="0" smtClean="0"/>
              <a:t>•Fatigue</a:t>
            </a:r>
            <a:r>
              <a:rPr lang="en-US" sz="2400" dirty="0"/>
              <a:t>, malaise, headache, mental confusion, restlessness, </a:t>
            </a:r>
            <a:r>
              <a:rPr lang="en-US" sz="2400" dirty="0" err="1"/>
              <a:t>hyperapnoea</a:t>
            </a:r>
            <a:r>
              <a:rPr lang="en-US" sz="2400" dirty="0"/>
              <a:t>, disorientation, psychosis and visual disturbances are the other complaints. • Skin rashes and </a:t>
            </a:r>
            <a:r>
              <a:rPr lang="en-US" sz="2400" dirty="0" err="1"/>
              <a:t>gynaecomastia</a:t>
            </a:r>
            <a:r>
              <a:rPr lang="en-US" sz="2400" dirty="0"/>
              <a:t> are rare.</a:t>
            </a:r>
          </a:p>
          <a:p>
            <a:pPr algn="just"/>
            <a:r>
              <a:rPr lang="en-US" sz="2400" u="sng" dirty="0" smtClean="0"/>
              <a:t>Adverse </a:t>
            </a:r>
            <a:r>
              <a:rPr lang="en-US" sz="2400" u="sng" dirty="0"/>
              <a:t>effects – Cardiac glycosides • Cardiac: </a:t>
            </a:r>
            <a:r>
              <a:rPr lang="en-US" sz="2400" dirty="0"/>
              <a:t>• Almost every type of arrhythmia can be produced by digitalis. Type of arrhythmia caused by cardiac glycoside </a:t>
            </a:r>
            <a:r>
              <a:rPr lang="en-US" sz="2400" dirty="0" smtClean="0"/>
              <a:t>is </a:t>
            </a:r>
            <a:r>
              <a:rPr lang="en-US" sz="2400" dirty="0" err="1" smtClean="0"/>
              <a:t>Tachyarrhythmias</a:t>
            </a:r>
            <a:r>
              <a:rPr lang="en-US" sz="2400" dirty="0" smtClean="0"/>
              <a:t> </a:t>
            </a:r>
            <a:r>
              <a:rPr lang="en-US" sz="2400" dirty="0"/>
              <a:t>(caused by chronic use of digitalis and diuretics) Infuse </a:t>
            </a:r>
            <a:r>
              <a:rPr lang="en-US" sz="2400" dirty="0" err="1"/>
              <a:t>KCl</a:t>
            </a:r>
            <a:r>
              <a:rPr lang="en-US" sz="2400" dirty="0"/>
              <a:t> 20 </a:t>
            </a:r>
            <a:r>
              <a:rPr lang="en-US" sz="2400" dirty="0" err="1"/>
              <a:t>m.mol</a:t>
            </a:r>
            <a:r>
              <a:rPr lang="en-US" sz="2400" dirty="0"/>
              <a:t>/hour </a:t>
            </a:r>
            <a:r>
              <a:rPr lang="en-US" sz="2400" dirty="0" err="1"/>
              <a:t>i.v.</a:t>
            </a:r>
            <a:r>
              <a:rPr lang="en-US" sz="2400" dirty="0"/>
              <a:t> or give orally in milder cases Ventricular </a:t>
            </a:r>
            <a:r>
              <a:rPr lang="en-US" sz="2400" dirty="0" smtClean="0"/>
              <a:t>arrhythmias. </a:t>
            </a:r>
            <a:r>
              <a:rPr lang="en-US" sz="2400" dirty="0" err="1"/>
              <a:t>Lidocaine</a:t>
            </a:r>
            <a:r>
              <a:rPr lang="en-US" sz="2400" dirty="0"/>
              <a:t> Supraventricular arrhythmias Propranolol may be given </a:t>
            </a:r>
            <a:r>
              <a:rPr lang="en-US" sz="2400" dirty="0" err="1"/>
              <a:t>i.v.</a:t>
            </a:r>
            <a:r>
              <a:rPr lang="en-US" sz="2400" dirty="0"/>
              <a:t> or orally depending on the urgency A-V block and </a:t>
            </a:r>
            <a:r>
              <a:rPr lang="en-US" sz="2400" dirty="0" err="1"/>
              <a:t>bradycardia</a:t>
            </a:r>
            <a:r>
              <a:rPr lang="en-US" sz="2400" dirty="0"/>
              <a:t> Atropine 0.6–1.2 mg </a:t>
            </a:r>
            <a:r>
              <a:rPr lang="en-US" sz="2400" dirty="0" err="1"/>
              <a:t>i.m</a:t>
            </a:r>
            <a:r>
              <a:rPr lang="en-US" sz="2400" dirty="0"/>
              <a:t>. </a:t>
            </a:r>
          </a:p>
        </p:txBody>
      </p:sp>
    </p:spTree>
    <p:extLst>
      <p:ext uri="{BB962C8B-B14F-4D97-AF65-F5344CB8AC3E}">
        <p14:creationId xmlns:p14="http://schemas.microsoft.com/office/powerpoint/2010/main" val="203185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915400" cy="6124754"/>
          </a:xfrm>
          <a:prstGeom prst="rect">
            <a:avLst/>
          </a:prstGeom>
        </p:spPr>
        <p:txBody>
          <a:bodyPr wrap="square">
            <a:spAutoFit/>
          </a:bodyPr>
          <a:lstStyle/>
          <a:p>
            <a:pPr algn="just"/>
            <a:r>
              <a:rPr lang="en-US" sz="2800" b="1" dirty="0"/>
              <a:t>What Is Heart Failure?</a:t>
            </a:r>
          </a:p>
          <a:p>
            <a:pPr algn="just"/>
            <a:r>
              <a:rPr lang="en-US" sz="2800" b="1" dirty="0"/>
              <a:t>Heart failure does not mean the heart has stopped working. </a:t>
            </a:r>
            <a:endParaRPr lang="en-US" sz="2800" b="1" dirty="0" smtClean="0"/>
          </a:p>
          <a:p>
            <a:pPr algn="just"/>
            <a:r>
              <a:rPr lang="en-US" sz="2800" dirty="0" smtClean="0"/>
              <a:t>Heart </a:t>
            </a:r>
            <a:r>
              <a:rPr lang="en-US" sz="2800" dirty="0"/>
              <a:t> works </a:t>
            </a:r>
            <a:r>
              <a:rPr lang="en-US" sz="2800" b="1" dirty="0"/>
              <a:t>less efficiently</a:t>
            </a:r>
            <a:r>
              <a:rPr lang="en-US" sz="2800" dirty="0"/>
              <a:t> than normal. </a:t>
            </a:r>
            <a:endParaRPr lang="en-US" sz="2800" dirty="0" smtClean="0"/>
          </a:p>
          <a:p>
            <a:pPr algn="just"/>
            <a:r>
              <a:rPr lang="en-US" sz="2800" dirty="0" smtClean="0"/>
              <a:t>Due </a:t>
            </a:r>
            <a:r>
              <a:rPr lang="en-US" sz="2800" dirty="0"/>
              <a:t>to various possible causes, blood moves through the heart and body at a slower rate, and pressure in the heart increases. As a result, the heart cannot pump enough oxygen and nutrients to meet the body's needs. The chambers of the heart may respond by stretching to hold more blood to pump through the body or by becoming stiff and thickened. This helps to keep the blood moving, but the heart muscle walls may eventually weaken and become unable to pump as efficiently. As a result, the </a:t>
            </a:r>
            <a:r>
              <a:rPr lang="en-US" sz="2800" b="1" dirty="0"/>
              <a:t>kidneys</a:t>
            </a:r>
            <a:r>
              <a:rPr lang="en-US" sz="2800" dirty="0"/>
              <a:t> may respond by causing the body to retain fluid (water) and salt. </a:t>
            </a:r>
            <a:endParaRPr lang="en-US" sz="2800" b="1" dirty="0"/>
          </a:p>
        </p:txBody>
      </p:sp>
    </p:spTree>
    <p:extLst>
      <p:ext uri="{BB962C8B-B14F-4D97-AF65-F5344CB8AC3E}">
        <p14:creationId xmlns:p14="http://schemas.microsoft.com/office/powerpoint/2010/main" val="353828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915400" cy="2062103"/>
          </a:xfrm>
          <a:prstGeom prst="rect">
            <a:avLst/>
          </a:prstGeom>
        </p:spPr>
        <p:txBody>
          <a:bodyPr wrap="square">
            <a:spAutoFit/>
          </a:bodyPr>
          <a:lstStyle/>
          <a:p>
            <a:pPr algn="just"/>
            <a:r>
              <a:rPr lang="en-US" sz="3200" dirty="0" smtClean="0"/>
              <a:t>Uses • Used in the treatment of congestive heart failure (systolic and diastolic dysfunctions) and cardiac arrhythmias (atrial fibrillation, atrial flutter and paroxysmal supraventricular tachycardia).</a:t>
            </a:r>
          </a:p>
        </p:txBody>
      </p:sp>
    </p:spTree>
    <p:extLst>
      <p:ext uri="{BB962C8B-B14F-4D97-AF65-F5344CB8AC3E}">
        <p14:creationId xmlns:p14="http://schemas.microsoft.com/office/powerpoint/2010/main" val="3848344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35846"/>
            <a:ext cx="8686800" cy="6001643"/>
          </a:xfrm>
          <a:prstGeom prst="rect">
            <a:avLst/>
          </a:prstGeom>
        </p:spPr>
        <p:txBody>
          <a:bodyPr wrap="square">
            <a:spAutoFit/>
          </a:bodyPr>
          <a:lstStyle/>
          <a:p>
            <a:pPr algn="just"/>
            <a:r>
              <a:rPr lang="en-US" sz="2400" b="1" dirty="0" err="1" smtClean="0"/>
              <a:t>Sympathomimetics</a:t>
            </a:r>
            <a:r>
              <a:rPr lang="en-US" sz="2400" b="1" dirty="0" smtClean="0"/>
              <a:t>: </a:t>
            </a:r>
          </a:p>
          <a:p>
            <a:pPr algn="just"/>
            <a:r>
              <a:rPr lang="en-US" sz="2400" dirty="0" err="1" smtClean="0"/>
              <a:t>Dobutamine</a:t>
            </a:r>
            <a:r>
              <a:rPr lang="en-US" sz="2400" dirty="0" smtClean="0"/>
              <a:t>  </a:t>
            </a:r>
            <a:r>
              <a:rPr lang="en-US" sz="2400" dirty="0"/>
              <a:t>is a direct-acting agent whose primary activity results from stimulation of the </a:t>
            </a:r>
            <a:r>
              <a:rPr lang="en-US" sz="2400" dirty="0">
                <a:hlinkClick r:id="rId2" tooltip="Beta-1 adrenoceptor"/>
              </a:rPr>
              <a:t>β</a:t>
            </a:r>
            <a:r>
              <a:rPr lang="en-US" sz="2400" baseline="-25000" dirty="0">
                <a:hlinkClick r:id="rId2" tooltip="Beta-1 adrenoceptor"/>
              </a:rPr>
              <a:t>1</a:t>
            </a:r>
            <a:r>
              <a:rPr lang="en-US" sz="2400" dirty="0">
                <a:hlinkClick r:id="rId2" tooltip="Beta-1 adrenoceptor"/>
              </a:rPr>
              <a:t>-adrenoceptors</a:t>
            </a:r>
            <a:r>
              <a:rPr lang="en-US" sz="2400" dirty="0"/>
              <a:t> of the heart, increasing contractility and cardiac output. Since it does not act on </a:t>
            </a:r>
            <a:r>
              <a:rPr lang="en-US" sz="2400" dirty="0">
                <a:hlinkClick r:id="rId3" tooltip="Dopamine receptor"/>
              </a:rPr>
              <a:t>dopamine receptors</a:t>
            </a:r>
            <a:r>
              <a:rPr lang="en-US" sz="2400" dirty="0"/>
              <a:t> to inhibit the release of </a:t>
            </a:r>
            <a:r>
              <a:rPr lang="en-US" sz="2400" dirty="0">
                <a:hlinkClick r:id="rId4" tooltip="Norepinephrine"/>
              </a:rPr>
              <a:t>norepinephrine</a:t>
            </a:r>
            <a:r>
              <a:rPr lang="en-US" sz="2400" dirty="0"/>
              <a:t> (another α</a:t>
            </a:r>
            <a:r>
              <a:rPr lang="en-US" sz="2400" baseline="-25000" dirty="0"/>
              <a:t>1</a:t>
            </a:r>
            <a:r>
              <a:rPr lang="en-US" sz="2400" dirty="0"/>
              <a:t> agonist), </a:t>
            </a:r>
            <a:r>
              <a:rPr lang="en-US" sz="2400" dirty="0" err="1"/>
              <a:t>dobutamine</a:t>
            </a:r>
            <a:r>
              <a:rPr lang="en-US" sz="2400" dirty="0"/>
              <a:t> is less prone to induce hypertension than is </a:t>
            </a:r>
            <a:r>
              <a:rPr lang="en-US" sz="2400" dirty="0">
                <a:hlinkClick r:id="rId5" tooltip="Dopamine"/>
              </a:rPr>
              <a:t>dopamine</a:t>
            </a:r>
            <a:r>
              <a:rPr lang="en-US" sz="2400" dirty="0"/>
              <a:t>.</a:t>
            </a:r>
          </a:p>
          <a:p>
            <a:pPr algn="just"/>
            <a:r>
              <a:rPr lang="en-US" sz="2400" dirty="0" err="1"/>
              <a:t>Dobutamine</a:t>
            </a:r>
            <a:r>
              <a:rPr lang="en-US" sz="2400" dirty="0"/>
              <a:t> is predominantly a </a:t>
            </a:r>
            <a:r>
              <a:rPr lang="en-US" sz="2400" dirty="0">
                <a:hlinkClick r:id="rId6" tooltip="Beta-1 agonist"/>
              </a:rPr>
              <a:t>β</a:t>
            </a:r>
            <a:r>
              <a:rPr lang="en-US" sz="2400" baseline="-25000" dirty="0">
                <a:hlinkClick r:id="rId6" tooltip="Beta-1 agonist"/>
              </a:rPr>
              <a:t>1</a:t>
            </a:r>
            <a:r>
              <a:rPr lang="en-US" sz="2400" dirty="0">
                <a:hlinkClick r:id="rId6" tooltip="Beta-1 agonist"/>
              </a:rPr>
              <a:t>-adrenergic agonist</a:t>
            </a:r>
            <a:r>
              <a:rPr lang="en-US" sz="2400" dirty="0"/>
              <a:t>, with weak β</a:t>
            </a:r>
            <a:r>
              <a:rPr lang="en-US" sz="2400" baseline="-25000" dirty="0"/>
              <a:t>2</a:t>
            </a:r>
            <a:r>
              <a:rPr lang="en-US" sz="2400" dirty="0"/>
              <a:t> activity, and </a:t>
            </a:r>
            <a:r>
              <a:rPr lang="en-US" sz="2400" dirty="0">
                <a:hlinkClick r:id="rId7" tooltip="Alpha-1 receptor"/>
              </a:rPr>
              <a:t>α</a:t>
            </a:r>
            <a:r>
              <a:rPr lang="en-US" sz="2400" baseline="-25000" dirty="0">
                <a:hlinkClick r:id="rId7" tooltip="Alpha-1 receptor"/>
              </a:rPr>
              <a:t>1</a:t>
            </a:r>
            <a:r>
              <a:rPr lang="en-US" sz="2400" dirty="0"/>
              <a:t> selective activity, although it is used clinically in cases of cardiogenic shock for its β</a:t>
            </a:r>
            <a:r>
              <a:rPr lang="en-US" sz="2400" baseline="-25000" dirty="0"/>
              <a:t>1</a:t>
            </a:r>
            <a:r>
              <a:rPr lang="en-US" sz="2400" dirty="0"/>
              <a:t> </a:t>
            </a:r>
            <a:r>
              <a:rPr lang="en-US" sz="2400" dirty="0">
                <a:hlinkClick r:id="rId8" tooltip="Inotropic"/>
              </a:rPr>
              <a:t>inotropic</a:t>
            </a:r>
            <a:r>
              <a:rPr lang="en-US" sz="2400" dirty="0"/>
              <a:t> effect in increasing heart contractility and cardiac output. </a:t>
            </a:r>
            <a:r>
              <a:rPr lang="en-US" sz="2400" dirty="0" err="1"/>
              <a:t>Dobutamine</a:t>
            </a:r>
            <a:r>
              <a:rPr lang="en-US" sz="2400" dirty="0"/>
              <a:t> is administered as a </a:t>
            </a:r>
            <a:r>
              <a:rPr lang="en-US" sz="2400" dirty="0">
                <a:hlinkClick r:id="rId9" tooltip="Racemic mixture"/>
              </a:rPr>
              <a:t>racemic mixture</a:t>
            </a:r>
            <a:r>
              <a:rPr lang="en-US" sz="2400" dirty="0"/>
              <a:t> consisting of both (+) and (−) </a:t>
            </a:r>
            <a:r>
              <a:rPr lang="en-US" sz="2400" dirty="0">
                <a:hlinkClick r:id="rId10" tooltip="Chirality (chemistry)"/>
              </a:rPr>
              <a:t>isomers</a:t>
            </a:r>
            <a:r>
              <a:rPr lang="en-US" sz="2400" dirty="0"/>
              <a:t>; the (+) isomer is a potent β</a:t>
            </a:r>
            <a:r>
              <a:rPr lang="en-US" sz="2400" baseline="-25000" dirty="0"/>
              <a:t>1</a:t>
            </a:r>
            <a:r>
              <a:rPr lang="en-US" sz="2400" dirty="0"/>
              <a:t> agonist and α</a:t>
            </a:r>
            <a:r>
              <a:rPr lang="en-US" sz="2400" baseline="-25000" dirty="0"/>
              <a:t>1</a:t>
            </a:r>
            <a:r>
              <a:rPr lang="en-US" sz="2400" dirty="0"/>
              <a:t> antagonist, while the (−) isomer is an α</a:t>
            </a:r>
            <a:r>
              <a:rPr lang="en-US" sz="2400" baseline="-25000" dirty="0"/>
              <a:t>1</a:t>
            </a:r>
            <a:r>
              <a:rPr lang="en-US" sz="2400" dirty="0"/>
              <a:t> </a:t>
            </a:r>
            <a:r>
              <a:rPr lang="en-US" sz="2400" dirty="0" smtClean="0"/>
              <a:t>agonist.</a:t>
            </a:r>
            <a:r>
              <a:rPr lang="en-US" sz="2400" baseline="30000" dirty="0"/>
              <a:t> </a:t>
            </a:r>
            <a:r>
              <a:rPr lang="en-US" sz="2400" dirty="0" smtClean="0"/>
              <a:t>The </a:t>
            </a:r>
            <a:r>
              <a:rPr lang="en-US" sz="2400" dirty="0"/>
              <a:t>administration of the </a:t>
            </a:r>
            <a:r>
              <a:rPr lang="en-US" sz="2400" dirty="0" err="1"/>
              <a:t>racemate</a:t>
            </a:r>
            <a:r>
              <a:rPr lang="en-US" sz="2400" dirty="0"/>
              <a:t> results in the overall β</a:t>
            </a:r>
            <a:r>
              <a:rPr lang="en-US" sz="2400" baseline="-25000" dirty="0"/>
              <a:t>1</a:t>
            </a:r>
            <a:r>
              <a:rPr lang="en-US" sz="2400" dirty="0"/>
              <a:t> </a:t>
            </a:r>
            <a:r>
              <a:rPr lang="en-US" sz="2400" dirty="0" err="1"/>
              <a:t>agonism</a:t>
            </a:r>
            <a:r>
              <a:rPr lang="en-US" sz="2400" dirty="0"/>
              <a:t> responsible for its activity. (+)-</a:t>
            </a:r>
            <a:r>
              <a:rPr lang="en-US" sz="2400" dirty="0" err="1"/>
              <a:t>Dobutamine</a:t>
            </a:r>
            <a:r>
              <a:rPr lang="en-US" sz="2400" dirty="0"/>
              <a:t> also has mild β</a:t>
            </a:r>
            <a:r>
              <a:rPr lang="en-US" sz="2400" baseline="-25000" dirty="0"/>
              <a:t>2</a:t>
            </a:r>
            <a:r>
              <a:rPr lang="en-US" sz="2400" dirty="0"/>
              <a:t> agonist activity, which makes it useful as a vasodilator</a:t>
            </a:r>
            <a:r>
              <a:rPr lang="en-US" sz="2400" dirty="0" smtClean="0"/>
              <a:t>.</a:t>
            </a:r>
            <a:endParaRPr lang="en-US" sz="2400" dirty="0"/>
          </a:p>
        </p:txBody>
      </p:sp>
    </p:spTree>
    <p:extLst>
      <p:ext uri="{BB962C8B-B14F-4D97-AF65-F5344CB8AC3E}">
        <p14:creationId xmlns:p14="http://schemas.microsoft.com/office/powerpoint/2010/main" val="2772145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10600" cy="5693866"/>
          </a:xfrm>
          <a:prstGeom prst="rect">
            <a:avLst/>
          </a:prstGeom>
        </p:spPr>
        <p:txBody>
          <a:bodyPr wrap="square">
            <a:spAutoFit/>
          </a:bodyPr>
          <a:lstStyle/>
          <a:p>
            <a:pPr algn="just"/>
            <a:r>
              <a:rPr lang="en-US" sz="2800" dirty="0" smtClean="0"/>
              <a:t>Dopamine shows its effects depending </a:t>
            </a:r>
            <a:r>
              <a:rPr lang="en-US" sz="2800" dirty="0"/>
              <a:t>on dosage, include an increase in sodium excretion by the kidneys, an increase in urine output, an increase in </a:t>
            </a:r>
            <a:r>
              <a:rPr lang="en-US" sz="2800" dirty="0">
                <a:hlinkClick r:id="rId2" tooltip="Heart rate"/>
              </a:rPr>
              <a:t>heart rate</a:t>
            </a:r>
            <a:r>
              <a:rPr lang="en-US" sz="2800" dirty="0"/>
              <a:t>, and an increase in </a:t>
            </a:r>
            <a:r>
              <a:rPr lang="en-US" sz="2800" dirty="0">
                <a:hlinkClick r:id="rId3" tooltip="Blood pressure"/>
              </a:rPr>
              <a:t>blood </a:t>
            </a:r>
            <a:r>
              <a:rPr lang="en-US" sz="2800" dirty="0" smtClean="0">
                <a:hlinkClick r:id="rId3" tooltip="Blood pressure"/>
              </a:rPr>
              <a:t>pressure</a:t>
            </a:r>
            <a:r>
              <a:rPr lang="en-US" sz="2800" dirty="0" smtClean="0"/>
              <a:t>. At </a:t>
            </a:r>
            <a:r>
              <a:rPr lang="en-US" sz="2800" dirty="0"/>
              <a:t>low doses it acts through the </a:t>
            </a:r>
            <a:r>
              <a:rPr lang="en-US" sz="2800" dirty="0">
                <a:hlinkClick r:id="rId4" tooltip="Sympathetic nervous system"/>
              </a:rPr>
              <a:t>sympathetic nervous system</a:t>
            </a:r>
            <a:r>
              <a:rPr lang="en-US" sz="2800" dirty="0"/>
              <a:t> to increase </a:t>
            </a:r>
            <a:r>
              <a:rPr lang="en-US" sz="2800" dirty="0">
                <a:hlinkClick r:id="rId5" tooltip="Stroke volume"/>
              </a:rPr>
              <a:t>heart muscle contraction force</a:t>
            </a:r>
            <a:r>
              <a:rPr lang="en-US" sz="2800" dirty="0"/>
              <a:t> and heart rate, thereby increasing </a:t>
            </a:r>
            <a:r>
              <a:rPr lang="en-US" sz="2800" dirty="0">
                <a:hlinkClick r:id="rId6" tooltip="Cardiac output"/>
              </a:rPr>
              <a:t>cardiac output</a:t>
            </a:r>
            <a:r>
              <a:rPr lang="en-US" sz="2800" dirty="0"/>
              <a:t> and blood pressure</a:t>
            </a:r>
            <a:r>
              <a:rPr lang="en-US" sz="2800" dirty="0" smtClean="0"/>
              <a:t>.</a:t>
            </a:r>
            <a:r>
              <a:rPr lang="en-US" sz="2800" dirty="0"/>
              <a:t> Higher doses also cause </a:t>
            </a:r>
            <a:r>
              <a:rPr lang="en-US" sz="2800" dirty="0">
                <a:hlinkClick r:id="rId7" tooltip="Vasoconstriction"/>
              </a:rPr>
              <a:t>vasoconstriction</a:t>
            </a:r>
            <a:r>
              <a:rPr lang="en-US" sz="2800" dirty="0"/>
              <a:t> that further increases blood pressure</a:t>
            </a:r>
            <a:r>
              <a:rPr lang="en-US" sz="2800" dirty="0" smtClean="0"/>
              <a:t>.</a:t>
            </a:r>
            <a:endParaRPr lang="en-US" sz="2800" dirty="0"/>
          </a:p>
          <a:p>
            <a:pPr algn="just"/>
            <a:r>
              <a:rPr lang="en-US" sz="2800" dirty="0"/>
              <a:t>While some effects result from stimulation of dopamine receptors, the prominent cardiovascular effects result from dopamine acting at </a:t>
            </a:r>
            <a:r>
              <a:rPr lang="en-US" sz="2800" dirty="0">
                <a:hlinkClick r:id="rId8" tooltip="Alpha-1 adrenergic receptor"/>
              </a:rPr>
              <a:t>α</a:t>
            </a:r>
            <a:r>
              <a:rPr lang="en-US" sz="2800" baseline="-25000" dirty="0">
                <a:hlinkClick r:id="rId8" tooltip="Alpha-1 adrenergic receptor"/>
              </a:rPr>
              <a:t>1</a:t>
            </a:r>
            <a:r>
              <a:rPr lang="en-US" sz="2800" dirty="0"/>
              <a:t>, </a:t>
            </a:r>
            <a:r>
              <a:rPr lang="en-US" sz="2800" dirty="0">
                <a:hlinkClick r:id="rId9" tooltip="Β1-adrenergic receptor"/>
              </a:rPr>
              <a:t>β</a:t>
            </a:r>
            <a:r>
              <a:rPr lang="en-US" sz="2800" baseline="-25000" dirty="0">
                <a:hlinkClick r:id="rId9" tooltip="Β1-adrenergic receptor"/>
              </a:rPr>
              <a:t>1</a:t>
            </a:r>
            <a:r>
              <a:rPr lang="en-US" sz="2800" dirty="0"/>
              <a:t>, and </a:t>
            </a:r>
            <a:r>
              <a:rPr lang="en-US" sz="2800" dirty="0">
                <a:hlinkClick r:id="rId10" tooltip="Β2 receptor"/>
              </a:rPr>
              <a:t>β</a:t>
            </a:r>
            <a:r>
              <a:rPr lang="en-US" sz="2800" baseline="-25000" dirty="0">
                <a:hlinkClick r:id="rId10" tooltip="Β2 receptor"/>
              </a:rPr>
              <a:t>2</a:t>
            </a:r>
            <a:r>
              <a:rPr lang="en-US" sz="2800" dirty="0"/>
              <a:t> </a:t>
            </a:r>
            <a:r>
              <a:rPr lang="en-US" sz="2800" dirty="0">
                <a:hlinkClick r:id="rId11" tooltip="Adrenergic receptor"/>
              </a:rPr>
              <a:t>adrenergic receptors</a:t>
            </a:r>
            <a:r>
              <a:rPr lang="en-US" sz="2800" dirty="0" smtClean="0"/>
              <a:t>.</a:t>
            </a:r>
            <a:endParaRPr lang="en-US" sz="2800" dirty="0"/>
          </a:p>
        </p:txBody>
      </p:sp>
    </p:spTree>
    <p:extLst>
      <p:ext uri="{BB962C8B-B14F-4D97-AF65-F5344CB8AC3E}">
        <p14:creationId xmlns:p14="http://schemas.microsoft.com/office/powerpoint/2010/main" val="2042586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839200" cy="5539978"/>
          </a:xfrm>
          <a:prstGeom prst="rect">
            <a:avLst/>
          </a:prstGeom>
        </p:spPr>
        <p:txBody>
          <a:bodyPr wrap="square">
            <a:spAutoFit/>
          </a:bodyPr>
          <a:lstStyle/>
          <a:p>
            <a:pPr algn="just"/>
            <a:r>
              <a:rPr lang="en-US" sz="2400" u="sng" cap="all" dirty="0"/>
              <a:t>WHAT IS DOBUTAMINE?</a:t>
            </a:r>
          </a:p>
          <a:p>
            <a:pPr algn="just"/>
            <a:r>
              <a:rPr lang="en-US" sz="2400" dirty="0" err="1"/>
              <a:t>Dobutamine</a:t>
            </a:r>
            <a:r>
              <a:rPr lang="en-US" sz="2400" dirty="0"/>
              <a:t> Injection is a </a:t>
            </a:r>
            <a:r>
              <a:rPr lang="en-US" sz="2400" dirty="0">
                <a:hlinkClick r:id="rId2"/>
              </a:rPr>
              <a:t>catecholamine</a:t>
            </a:r>
            <a:r>
              <a:rPr lang="en-US" sz="2400" dirty="0"/>
              <a:t> indicated when </a:t>
            </a:r>
            <a:r>
              <a:rPr lang="en-US" sz="2400" dirty="0">
                <a:hlinkClick r:id="rId3"/>
              </a:rPr>
              <a:t>parenteral</a:t>
            </a:r>
            <a:r>
              <a:rPr lang="en-US" sz="2400" dirty="0"/>
              <a:t> </a:t>
            </a:r>
            <a:r>
              <a:rPr lang="en-US" sz="2400" dirty="0">
                <a:hlinkClick r:id="rId4"/>
              </a:rPr>
              <a:t>therapy</a:t>
            </a:r>
            <a:r>
              <a:rPr lang="en-US" sz="2400" dirty="0"/>
              <a:t> is necessary for </a:t>
            </a:r>
            <a:r>
              <a:rPr lang="en-US" sz="2400" dirty="0">
                <a:hlinkClick r:id="rId5"/>
              </a:rPr>
              <a:t>inotropic</a:t>
            </a:r>
            <a:r>
              <a:rPr lang="en-US" sz="2400" dirty="0"/>
              <a:t> support </a:t>
            </a:r>
            <a:r>
              <a:rPr lang="en-US" sz="2400" dirty="0">
                <a:hlinkClick r:id="rId6"/>
              </a:rPr>
              <a:t>in</a:t>
            </a:r>
            <a:r>
              <a:rPr lang="en-US" sz="2400" dirty="0"/>
              <a:t> the short-term treatment of adults with </a:t>
            </a:r>
            <a:r>
              <a:rPr lang="en-US" sz="2400" dirty="0">
                <a:hlinkClick r:id="rId7"/>
              </a:rPr>
              <a:t>cardiac</a:t>
            </a:r>
            <a:r>
              <a:rPr lang="en-US" sz="2400" dirty="0"/>
              <a:t> </a:t>
            </a:r>
            <a:r>
              <a:rPr lang="en-US" sz="2400" dirty="0" err="1"/>
              <a:t>decompensation</a:t>
            </a:r>
            <a:r>
              <a:rPr lang="en-US" sz="2400" dirty="0"/>
              <a:t> due to depressed contractility resulting either from </a:t>
            </a:r>
            <a:r>
              <a:rPr lang="en-US" sz="2400" dirty="0">
                <a:hlinkClick r:id="rId8"/>
              </a:rPr>
              <a:t>organic</a:t>
            </a:r>
            <a:r>
              <a:rPr lang="en-US" sz="2400" dirty="0"/>
              <a:t> </a:t>
            </a:r>
            <a:r>
              <a:rPr lang="en-US" sz="2400" dirty="0">
                <a:hlinkClick r:id="rId9"/>
              </a:rPr>
              <a:t>heart disease</a:t>
            </a:r>
            <a:r>
              <a:rPr lang="en-US" sz="2400" dirty="0"/>
              <a:t> or from cardiac surgical procedures</a:t>
            </a:r>
            <a:r>
              <a:rPr lang="en-US" sz="2400" dirty="0" smtClean="0"/>
              <a:t>.</a:t>
            </a:r>
          </a:p>
          <a:p>
            <a:pPr algn="just"/>
            <a:r>
              <a:rPr lang="en-US" sz="2400" u="sng" cap="all" dirty="0"/>
              <a:t>WHAT IS DOPAMINE?</a:t>
            </a:r>
          </a:p>
          <a:p>
            <a:pPr algn="just"/>
            <a:r>
              <a:rPr lang="en-US" sz="2400" dirty="0"/>
              <a:t>Dopamine (dopamine hydrochloride) is a catecholamine drug that acts by inotropic effect on the </a:t>
            </a:r>
            <a:r>
              <a:rPr lang="en-US" sz="2400" dirty="0">
                <a:hlinkClick r:id="rId10"/>
              </a:rPr>
              <a:t>heart muscle</a:t>
            </a:r>
            <a:r>
              <a:rPr lang="en-US" sz="2400" dirty="0"/>
              <a:t> (causes more intense contractions) that, in turn, can raise blood pressure. At high doses, Dopamine may help correct low blood pressure due to low </a:t>
            </a:r>
            <a:r>
              <a:rPr lang="en-US" sz="2400" dirty="0">
                <a:hlinkClick r:id="rId11"/>
              </a:rPr>
              <a:t>systemic</a:t>
            </a:r>
            <a:r>
              <a:rPr lang="en-US" sz="2400" dirty="0"/>
              <a:t> </a:t>
            </a:r>
            <a:r>
              <a:rPr lang="en-US" sz="2400" dirty="0">
                <a:hlinkClick r:id="rId12"/>
              </a:rPr>
              <a:t>vascular</a:t>
            </a:r>
            <a:r>
              <a:rPr lang="en-US" sz="2400" dirty="0"/>
              <a:t> </a:t>
            </a:r>
            <a:r>
              <a:rPr lang="en-US" sz="2400" dirty="0">
                <a:hlinkClick r:id="rId13"/>
              </a:rPr>
              <a:t>resistance</a:t>
            </a:r>
            <a:r>
              <a:rPr lang="en-US" sz="2400" dirty="0"/>
              <a:t>. Dopamine is used to treat hypotension (low blood pressure), low cardiac output, and reduced perfusion of body organs due to shock, trauma, and sepsis.</a:t>
            </a:r>
          </a:p>
          <a:p>
            <a:endParaRPr lang="en-US" dirty="0"/>
          </a:p>
        </p:txBody>
      </p:sp>
    </p:spTree>
    <p:extLst>
      <p:ext uri="{BB962C8B-B14F-4D97-AF65-F5344CB8AC3E}">
        <p14:creationId xmlns:p14="http://schemas.microsoft.com/office/powerpoint/2010/main" val="167186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3657600" cy="6555641"/>
          </a:xfrm>
          <a:prstGeom prst="rect">
            <a:avLst/>
          </a:prstGeom>
        </p:spPr>
        <p:txBody>
          <a:bodyPr wrap="square">
            <a:spAutoFit/>
          </a:bodyPr>
          <a:lstStyle/>
          <a:p>
            <a:r>
              <a:rPr lang="en-US" sz="2000" b="1" dirty="0"/>
              <a:t>Common side effects of </a:t>
            </a:r>
            <a:r>
              <a:rPr lang="en-US" sz="2000" b="1" dirty="0" err="1"/>
              <a:t>Dobutamine</a:t>
            </a:r>
            <a:r>
              <a:rPr lang="en-US" sz="2000" b="1" dirty="0"/>
              <a:t> include:</a:t>
            </a:r>
          </a:p>
          <a:p>
            <a:r>
              <a:rPr lang="en-US" sz="2000" dirty="0"/>
              <a:t>increased </a:t>
            </a:r>
            <a:r>
              <a:rPr lang="en-US" sz="2000" dirty="0">
                <a:hlinkClick r:id="rId2"/>
              </a:rPr>
              <a:t>heart</a:t>
            </a:r>
            <a:r>
              <a:rPr lang="en-US" sz="2000" dirty="0"/>
              <a:t> rate and increased </a:t>
            </a:r>
            <a:r>
              <a:rPr lang="en-US" sz="2000" dirty="0">
                <a:hlinkClick r:id="rId3"/>
              </a:rPr>
              <a:t>blood</a:t>
            </a:r>
            <a:r>
              <a:rPr lang="en-US" sz="2000" dirty="0"/>
              <a:t> pressure,</a:t>
            </a:r>
          </a:p>
          <a:p>
            <a:r>
              <a:rPr lang="en-US" sz="2000" dirty="0"/>
              <a:t>ventricular ectopic activity,</a:t>
            </a:r>
          </a:p>
          <a:p>
            <a:r>
              <a:rPr lang="en-US" sz="2000" dirty="0"/>
              <a:t>nervousness,</a:t>
            </a:r>
          </a:p>
          <a:p>
            <a:r>
              <a:rPr lang="en-US" sz="2000" dirty="0"/>
              <a:t>headache,</a:t>
            </a:r>
          </a:p>
          <a:p>
            <a:r>
              <a:rPr lang="en-US" sz="2000" dirty="0"/>
              <a:t>nausea,</a:t>
            </a:r>
          </a:p>
          <a:p>
            <a:r>
              <a:rPr lang="en-US" sz="2000" dirty="0"/>
              <a:t>vomiting,</a:t>
            </a:r>
          </a:p>
          <a:p>
            <a:r>
              <a:rPr lang="en-US" sz="2000" dirty="0"/>
              <a:t>palpitations,</a:t>
            </a:r>
          </a:p>
          <a:p>
            <a:r>
              <a:rPr lang="en-US" sz="2000" dirty="0"/>
              <a:t>low platelet counts (thrombocytopenia), or</a:t>
            </a:r>
          </a:p>
          <a:p>
            <a:r>
              <a:rPr lang="en-US" sz="2000" dirty="0"/>
              <a:t>swelling at the injection site</a:t>
            </a:r>
            <a:r>
              <a:rPr lang="en-US" sz="2000" dirty="0" smtClean="0"/>
              <a:t>.</a:t>
            </a:r>
          </a:p>
          <a:p>
            <a:r>
              <a:rPr lang="en-US" sz="2000" b="1" dirty="0" smtClean="0"/>
              <a:t>serious </a:t>
            </a:r>
            <a:r>
              <a:rPr lang="en-US" sz="2000" b="1" dirty="0"/>
              <a:t>side effects of </a:t>
            </a:r>
            <a:r>
              <a:rPr lang="en-US" sz="2000" b="1" dirty="0" err="1"/>
              <a:t>dobutamine</a:t>
            </a:r>
            <a:r>
              <a:rPr lang="en-US" sz="2000" b="1" dirty="0"/>
              <a:t> </a:t>
            </a:r>
            <a:endParaRPr lang="en-US" sz="2000" b="1" dirty="0" smtClean="0"/>
          </a:p>
          <a:p>
            <a:r>
              <a:rPr lang="en-US" sz="2000" dirty="0" smtClean="0"/>
              <a:t>low </a:t>
            </a:r>
            <a:r>
              <a:rPr lang="en-US" sz="2000" dirty="0"/>
              <a:t>blood pressure,</a:t>
            </a:r>
          </a:p>
          <a:p>
            <a:r>
              <a:rPr lang="en-US" sz="2000" dirty="0">
                <a:hlinkClick r:id="rId4"/>
              </a:rPr>
              <a:t>chest pain</a:t>
            </a:r>
            <a:r>
              <a:rPr lang="en-US" sz="2000" dirty="0"/>
              <a:t> (</a:t>
            </a:r>
            <a:r>
              <a:rPr lang="en-US" sz="2000" dirty="0">
                <a:hlinkClick r:id="rId5"/>
              </a:rPr>
              <a:t>angina</a:t>
            </a:r>
            <a:r>
              <a:rPr lang="en-US" sz="2000" dirty="0"/>
              <a:t>),</a:t>
            </a:r>
          </a:p>
          <a:p>
            <a:r>
              <a:rPr lang="en-US" sz="2000" dirty="0"/>
              <a:t>fast or slow heartbeat,</a:t>
            </a:r>
          </a:p>
          <a:p>
            <a:r>
              <a:rPr lang="en-US" sz="2000" dirty="0"/>
              <a:t>shortness of breath, or</a:t>
            </a:r>
          </a:p>
          <a:p>
            <a:r>
              <a:rPr lang="en-US" sz="2000" dirty="0"/>
              <a:t>trouble </a:t>
            </a:r>
            <a:r>
              <a:rPr lang="en-US" sz="2000" dirty="0">
                <a:hlinkClick r:id="rId6"/>
              </a:rPr>
              <a:t>breathing</a:t>
            </a:r>
            <a:r>
              <a:rPr lang="en-US" sz="2000" dirty="0"/>
              <a:t>.</a:t>
            </a:r>
          </a:p>
          <a:p>
            <a:endParaRPr lang="en-US" sz="2000" dirty="0"/>
          </a:p>
        </p:txBody>
      </p:sp>
      <p:sp>
        <p:nvSpPr>
          <p:cNvPr id="3" name="TextBox 2"/>
          <p:cNvSpPr txBox="1"/>
          <p:nvPr/>
        </p:nvSpPr>
        <p:spPr>
          <a:xfrm>
            <a:off x="4572000" y="381000"/>
            <a:ext cx="4191000" cy="7109639"/>
          </a:xfrm>
          <a:prstGeom prst="rect">
            <a:avLst/>
          </a:prstGeom>
          <a:noFill/>
        </p:spPr>
        <p:txBody>
          <a:bodyPr wrap="square" rtlCol="0">
            <a:spAutoFit/>
          </a:bodyPr>
          <a:lstStyle/>
          <a:p>
            <a:r>
              <a:rPr lang="en-US" sz="2400" b="1" dirty="0"/>
              <a:t>Common side effects of Dopamine include:</a:t>
            </a:r>
          </a:p>
          <a:p>
            <a:r>
              <a:rPr lang="en-US" sz="2400" dirty="0"/>
              <a:t>Irregular heartbeats</a:t>
            </a:r>
          </a:p>
          <a:p>
            <a:r>
              <a:rPr lang="en-US" sz="2400" dirty="0"/>
              <a:t>Nausea</a:t>
            </a:r>
          </a:p>
          <a:p>
            <a:r>
              <a:rPr lang="en-US" sz="2400" dirty="0"/>
              <a:t>Vomiting</a:t>
            </a:r>
          </a:p>
          <a:p>
            <a:r>
              <a:rPr lang="en-US" sz="2400" dirty="0"/>
              <a:t>Anxiety</a:t>
            </a:r>
          </a:p>
          <a:p>
            <a:r>
              <a:rPr lang="en-US" sz="2400" dirty="0"/>
              <a:t>Headache</a:t>
            </a:r>
          </a:p>
          <a:p>
            <a:r>
              <a:rPr lang="en-US" sz="2400" dirty="0"/>
              <a:t>Chills</a:t>
            </a:r>
          </a:p>
          <a:p>
            <a:r>
              <a:rPr lang="en-US" sz="2400" dirty="0"/>
              <a:t>Goosebumps</a:t>
            </a:r>
          </a:p>
          <a:p>
            <a:r>
              <a:rPr lang="en-US" sz="2400" dirty="0"/>
              <a:t>Shortness of </a:t>
            </a:r>
            <a:r>
              <a:rPr lang="en-US" sz="2400" dirty="0" smtClean="0"/>
              <a:t>breath</a:t>
            </a:r>
          </a:p>
          <a:p>
            <a:r>
              <a:rPr lang="en-US" sz="2400" b="1" dirty="0"/>
              <a:t>Serious side effects of Dopamine include</a:t>
            </a:r>
            <a:r>
              <a:rPr lang="en-US" sz="2400" dirty="0"/>
              <a:t>:</a:t>
            </a:r>
          </a:p>
          <a:p>
            <a:r>
              <a:rPr lang="en-US" sz="2400" dirty="0"/>
              <a:t>Heart arrhythmias that can be life-threatening</a:t>
            </a:r>
          </a:p>
          <a:p>
            <a:r>
              <a:rPr lang="en-US" sz="2400" dirty="0">
                <a:hlinkClick r:id="rId7"/>
              </a:rPr>
              <a:t>Kidney</a:t>
            </a:r>
            <a:r>
              <a:rPr lang="en-US" sz="2400" dirty="0"/>
              <a:t> damage</a:t>
            </a:r>
          </a:p>
          <a:p>
            <a:r>
              <a:rPr lang="en-US" sz="2400" dirty="0">
                <a:hlinkClick r:id="rId8"/>
              </a:rPr>
              <a:t>Gangrene</a:t>
            </a:r>
            <a:r>
              <a:rPr lang="en-US" sz="2400" dirty="0"/>
              <a:t> of digits at the higher doses.</a:t>
            </a:r>
          </a:p>
          <a:p>
            <a:endParaRPr lang="en-US" sz="2400" dirty="0"/>
          </a:p>
          <a:p>
            <a:endParaRPr lang="en-US" sz="2400" dirty="0"/>
          </a:p>
        </p:txBody>
      </p:sp>
    </p:spTree>
    <p:extLst>
      <p:ext uri="{BB962C8B-B14F-4D97-AF65-F5344CB8AC3E}">
        <p14:creationId xmlns:p14="http://schemas.microsoft.com/office/powerpoint/2010/main" val="3201500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553" y="304800"/>
            <a:ext cx="8763000" cy="6263253"/>
          </a:xfrm>
          <a:prstGeom prst="rect">
            <a:avLst/>
          </a:prstGeom>
        </p:spPr>
        <p:txBody>
          <a:bodyPr wrap="square">
            <a:spAutoFit/>
          </a:bodyPr>
          <a:lstStyle/>
          <a:p>
            <a:pPr algn="just"/>
            <a:r>
              <a:rPr lang="en-US" sz="2000" b="1" dirty="0"/>
              <a:t>phosphodiesterase-3 inhibitor </a:t>
            </a:r>
            <a:r>
              <a:rPr lang="en-US" sz="2000" b="1" dirty="0" smtClean="0"/>
              <a:t>: </a:t>
            </a:r>
            <a:r>
              <a:rPr lang="en-US" sz="2000" b="1" dirty="0" err="1" smtClean="0"/>
              <a:t>Inamrinone</a:t>
            </a:r>
            <a:r>
              <a:rPr lang="en-US" sz="2000" b="1" dirty="0" smtClean="0"/>
              <a:t>, </a:t>
            </a:r>
            <a:r>
              <a:rPr lang="en-US" sz="2000" b="1" dirty="0" err="1" smtClean="0"/>
              <a:t>Milrinone</a:t>
            </a:r>
            <a:endParaRPr lang="en-US" sz="2000" b="1" dirty="0" smtClean="0"/>
          </a:p>
          <a:p>
            <a:pPr algn="just"/>
            <a:r>
              <a:rPr lang="en-US" sz="2000" b="1" dirty="0" smtClean="0"/>
              <a:t>Mechanism </a:t>
            </a:r>
            <a:r>
              <a:rPr lang="en-US" sz="2000" b="1" dirty="0"/>
              <a:t>of </a:t>
            </a:r>
            <a:r>
              <a:rPr lang="en-US" sz="2000" b="1" dirty="0" smtClean="0"/>
              <a:t>action:</a:t>
            </a:r>
            <a:endParaRPr lang="en-US" sz="2000" b="1" dirty="0"/>
          </a:p>
          <a:p>
            <a:pPr algn="just"/>
            <a:r>
              <a:rPr lang="en-US" sz="1900" dirty="0" err="1"/>
              <a:t>cAMP</a:t>
            </a:r>
            <a:r>
              <a:rPr lang="en-US" sz="1900" dirty="0"/>
              <a:t> causes increased activation of </a:t>
            </a:r>
            <a:r>
              <a:rPr lang="en-US" sz="1900" dirty="0">
                <a:hlinkClick r:id="rId2" tooltip="Protein kinase A"/>
              </a:rPr>
              <a:t>protein kinase A</a:t>
            </a:r>
            <a:r>
              <a:rPr lang="en-US" sz="1900" dirty="0"/>
              <a:t> (PKA). PKA is an enzyme that </a:t>
            </a:r>
            <a:r>
              <a:rPr lang="en-US" sz="1900" dirty="0">
                <a:hlinkClick r:id="rId3" tooltip="Phosphorylation"/>
              </a:rPr>
              <a:t>phosphorylates</a:t>
            </a:r>
            <a:r>
              <a:rPr lang="en-US" sz="1900" dirty="0"/>
              <a:t> many elements of the contractile </a:t>
            </a:r>
            <a:r>
              <a:rPr lang="en-US" sz="1900" dirty="0" smtClean="0"/>
              <a:t>cells </a:t>
            </a:r>
            <a:r>
              <a:rPr lang="en-US" sz="1900" dirty="0"/>
              <a:t>within the heart cell. In the short term this leads to an increased force of contraction. </a:t>
            </a:r>
            <a:r>
              <a:rPr lang="en-US" sz="1900" dirty="0" err="1">
                <a:hlinkClick r:id="rId4" tooltip="Phosphodiesterase"/>
              </a:rPr>
              <a:t>Phosphodiesterases</a:t>
            </a:r>
            <a:r>
              <a:rPr lang="en-US" sz="1900" dirty="0"/>
              <a:t> are </a:t>
            </a:r>
            <a:r>
              <a:rPr lang="en-US" sz="1900" dirty="0">
                <a:hlinkClick r:id="rId5" tooltip="Enzymes"/>
              </a:rPr>
              <a:t>enzymes</a:t>
            </a:r>
            <a:r>
              <a:rPr lang="en-US" sz="1900" dirty="0"/>
              <a:t> responsible for the breakdown of </a:t>
            </a:r>
            <a:r>
              <a:rPr lang="en-US" sz="1900" dirty="0" err="1"/>
              <a:t>cAMP</a:t>
            </a:r>
            <a:r>
              <a:rPr lang="en-US" sz="1900" dirty="0"/>
              <a:t>. Therefore, when </a:t>
            </a:r>
            <a:r>
              <a:rPr lang="en-US" sz="1900" dirty="0" err="1"/>
              <a:t>phosphodiesterases</a:t>
            </a:r>
            <a:r>
              <a:rPr lang="en-US" sz="1900" dirty="0"/>
              <a:t> lower the level of </a:t>
            </a:r>
            <a:r>
              <a:rPr lang="en-US" sz="1900" dirty="0" err="1"/>
              <a:t>cAMP</a:t>
            </a:r>
            <a:r>
              <a:rPr lang="en-US" sz="1900" dirty="0"/>
              <a:t> in the cell they also lower the active fraction of PKA within the cell and reduce the force of contraction.</a:t>
            </a:r>
          </a:p>
          <a:p>
            <a:pPr algn="just"/>
            <a:r>
              <a:rPr lang="en-US" sz="1900" dirty="0" err="1"/>
              <a:t>Milrinone</a:t>
            </a:r>
            <a:r>
              <a:rPr lang="en-US" sz="1900" dirty="0"/>
              <a:t> is a phosphodiesterase-3 inhibitor. This drug inhibits the action of phosphodiesterase-3 and thus prevents degradation of </a:t>
            </a:r>
            <a:r>
              <a:rPr lang="en-US" sz="1900" dirty="0" err="1"/>
              <a:t>cAMP</a:t>
            </a:r>
            <a:r>
              <a:rPr lang="en-US" sz="1900" dirty="0"/>
              <a:t>. With increased </a:t>
            </a:r>
            <a:r>
              <a:rPr lang="en-US" sz="1900" dirty="0" err="1"/>
              <a:t>cAMP</a:t>
            </a:r>
            <a:r>
              <a:rPr lang="en-US" sz="1900" dirty="0"/>
              <a:t> levels there is an increase in the activation of PKA. This PKA will phosphorylate many components of the </a:t>
            </a:r>
            <a:r>
              <a:rPr lang="en-US" sz="1900" dirty="0" err="1"/>
              <a:t>cardiomyocyte</a:t>
            </a:r>
            <a:r>
              <a:rPr lang="en-US" sz="1900" dirty="0"/>
              <a:t> such as calcium channels and components of the </a:t>
            </a:r>
            <a:r>
              <a:rPr lang="en-US" sz="1900" dirty="0" err="1">
                <a:hlinkClick r:id="rId6" tooltip="Myofilament"/>
              </a:rPr>
              <a:t>myofilaments</a:t>
            </a:r>
            <a:r>
              <a:rPr lang="en-US" sz="1900" dirty="0"/>
              <a:t>. Phosphorylation of </a:t>
            </a:r>
            <a:r>
              <a:rPr lang="en-US" sz="1900" dirty="0">
                <a:hlinkClick r:id="rId7" tooltip="Calcium channel"/>
              </a:rPr>
              <a:t>calcium channels</a:t>
            </a:r>
            <a:r>
              <a:rPr lang="en-US" sz="1900" dirty="0"/>
              <a:t> permits an increase in calcium influx into the cell. This increase in calcium influx results in increased contractility. PKA also phosphorylates </a:t>
            </a:r>
            <a:r>
              <a:rPr lang="en-US" sz="1900" dirty="0">
                <a:hlinkClick r:id="rId8" tooltip="Potassium"/>
              </a:rPr>
              <a:t>potassium</a:t>
            </a:r>
            <a:r>
              <a:rPr lang="en-US" sz="1900" dirty="0"/>
              <a:t> channels promoting their action. Potassium channels are responsible for </a:t>
            </a:r>
            <a:r>
              <a:rPr lang="en-US" sz="1900" dirty="0">
                <a:hlinkClick r:id="rId9" tooltip="Repolarization"/>
              </a:rPr>
              <a:t>repolarization</a:t>
            </a:r>
            <a:r>
              <a:rPr lang="en-US" sz="1900" dirty="0"/>
              <a:t> of the </a:t>
            </a:r>
            <a:r>
              <a:rPr lang="en-US" sz="1900" dirty="0" err="1"/>
              <a:t>cardiomyocytes</a:t>
            </a:r>
            <a:r>
              <a:rPr lang="en-US" sz="1900" dirty="0"/>
              <a:t> therefore increasing the rate at which cells can </a:t>
            </a:r>
            <a:r>
              <a:rPr lang="en-US" sz="1900" dirty="0">
                <a:hlinkClick r:id="rId10" tooltip="Depolarization"/>
              </a:rPr>
              <a:t>depolarize</a:t>
            </a:r>
            <a:r>
              <a:rPr lang="en-US" sz="1900" dirty="0"/>
              <a:t> and generate contraction. PKA also phosphorylates components on </a:t>
            </a:r>
            <a:r>
              <a:rPr lang="en-US" sz="1900" dirty="0" err="1"/>
              <a:t>myofilaments</a:t>
            </a:r>
            <a:r>
              <a:rPr lang="en-US" sz="1900" dirty="0"/>
              <a:t> allowing actin and myosin to interact more easily and thus increasing contractility and the inotropic state of the heart. </a:t>
            </a:r>
            <a:r>
              <a:rPr lang="en-US" sz="1900" dirty="0" err="1"/>
              <a:t>Milrinone</a:t>
            </a:r>
            <a:r>
              <a:rPr lang="en-US" sz="1900" dirty="0"/>
              <a:t> allows stimulation of cardiac function independently of β-adrenergic receptors which appear to be down-regulated in those with heart failure.</a:t>
            </a:r>
          </a:p>
        </p:txBody>
      </p:sp>
    </p:spTree>
    <p:extLst>
      <p:ext uri="{BB962C8B-B14F-4D97-AF65-F5344CB8AC3E}">
        <p14:creationId xmlns:p14="http://schemas.microsoft.com/office/powerpoint/2010/main" val="3935158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6218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0038"/>
            <a:ext cx="876300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2774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81000"/>
            <a:ext cx="8839200" cy="4154984"/>
          </a:xfrm>
          <a:prstGeom prst="rect">
            <a:avLst/>
          </a:prstGeom>
        </p:spPr>
        <p:txBody>
          <a:bodyPr wrap="square">
            <a:spAutoFit/>
          </a:bodyPr>
          <a:lstStyle/>
          <a:p>
            <a:r>
              <a:rPr lang="en-US" sz="2400" b="1" dirty="0" smtClean="0">
                <a:solidFill>
                  <a:srgbClr val="000000"/>
                </a:solidFill>
                <a:latin typeface="Times New Roman" pitchFamily="18" charset="0"/>
                <a:cs typeface="Times New Roman" pitchFamily="18" charset="0"/>
              </a:rPr>
              <a:t>High Ceiling </a:t>
            </a:r>
            <a:r>
              <a:rPr lang="en-US" sz="2400" b="1" spc="-10" dirty="0" smtClean="0">
                <a:solidFill>
                  <a:srgbClr val="000000"/>
                </a:solidFill>
                <a:latin typeface="Times New Roman" pitchFamily="18" charset="0"/>
                <a:cs typeface="Times New Roman" pitchFamily="18" charset="0"/>
              </a:rPr>
              <a:t>Diuretics / </a:t>
            </a:r>
            <a:r>
              <a:rPr lang="en-US" sz="2400" b="1" i="1" dirty="0">
                <a:latin typeface="Times New Roman" pitchFamily="18" charset="0"/>
                <a:cs typeface="Times New Roman" pitchFamily="18" charset="0"/>
              </a:rPr>
              <a:t>High efficacy </a:t>
            </a:r>
            <a:r>
              <a:rPr lang="en-US" sz="2400" b="1" i="1" dirty="0" smtClean="0">
                <a:latin typeface="Times New Roman" pitchFamily="18" charset="0"/>
                <a:cs typeface="Times New Roman" pitchFamily="18" charset="0"/>
              </a:rPr>
              <a:t>diuretics/ Loop Diuretics </a:t>
            </a:r>
            <a:r>
              <a:rPr lang="en-US" sz="2400" b="1" spc="-10" dirty="0" smtClean="0">
                <a:solidFill>
                  <a:srgbClr val="000000"/>
                </a:solidFill>
                <a:latin typeface="Times New Roman" pitchFamily="18" charset="0"/>
                <a:cs typeface="Times New Roman" pitchFamily="18" charset="0"/>
              </a:rPr>
              <a:t> (</a:t>
            </a:r>
            <a:r>
              <a:rPr lang="en-US" sz="2400" i="1" dirty="0" err="1">
                <a:latin typeface="Times New Roman" pitchFamily="18" charset="0"/>
                <a:cs typeface="Times New Roman" pitchFamily="18" charset="0"/>
              </a:rPr>
              <a:t>Sulphamoyl</a:t>
            </a:r>
            <a:r>
              <a:rPr lang="en-US" sz="2400" i="1" dirty="0">
                <a:latin typeface="Times New Roman" pitchFamily="18" charset="0"/>
                <a:cs typeface="Times New Roman" pitchFamily="18" charset="0"/>
              </a:rPr>
              <a:t> derivatives</a:t>
            </a:r>
            <a:r>
              <a:rPr lang="en-US" sz="2400" b="1" spc="-10" dirty="0" smtClean="0">
                <a:solidFill>
                  <a:srgbClr val="000000"/>
                </a:solidFill>
                <a:latin typeface="Times New Roman" pitchFamily="18" charset="0"/>
                <a:cs typeface="Times New Roman" pitchFamily="18" charset="0"/>
              </a:rPr>
              <a:t>) </a:t>
            </a:r>
            <a:r>
              <a:rPr lang="en-US" sz="2400" i="1" dirty="0" smtClean="0">
                <a:latin typeface="Times New Roman" pitchFamily="18" charset="0"/>
                <a:cs typeface="Times New Roman" pitchFamily="18" charset="0"/>
              </a:rPr>
              <a:t>(</a:t>
            </a:r>
            <a:r>
              <a:rPr lang="en-US" sz="2400" i="1" dirty="0">
                <a:latin typeface="Times New Roman" pitchFamily="18" charset="0"/>
                <a:cs typeface="Times New Roman" pitchFamily="18" charset="0"/>
              </a:rPr>
              <a:t>Inhibitors of Na+-K</a:t>
            </a:r>
            <a:r>
              <a:rPr lang="en-US" sz="2400" i="1" dirty="0" smtClean="0">
                <a:latin typeface="Times New Roman" pitchFamily="18" charset="0"/>
                <a:cs typeface="Times New Roman" pitchFamily="18" charset="0"/>
              </a:rPr>
              <a:t>+- 2Cl</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cotransport</a:t>
            </a:r>
            <a:r>
              <a:rPr lang="en-US" sz="2400" i="1" dirty="0" smtClean="0">
                <a:latin typeface="Times New Roman" pitchFamily="18" charset="0"/>
                <a:cs typeface="Times New Roman" pitchFamily="18" charset="0"/>
              </a:rPr>
              <a:t>)</a:t>
            </a:r>
          </a:p>
          <a:p>
            <a:r>
              <a:rPr lang="en-US" sz="2400" dirty="0" err="1" smtClean="0"/>
              <a:t>e.g</a:t>
            </a:r>
            <a:r>
              <a:rPr lang="en-US" sz="2400" dirty="0" smtClean="0"/>
              <a:t>: Furosemide</a:t>
            </a:r>
            <a:r>
              <a:rPr lang="en-US" sz="2400" dirty="0"/>
              <a:t>, </a:t>
            </a:r>
            <a:r>
              <a:rPr lang="en-US" sz="2400" dirty="0" err="1"/>
              <a:t>Bumetanide</a:t>
            </a:r>
            <a:r>
              <a:rPr lang="en-US" sz="2400" dirty="0"/>
              <a:t>, </a:t>
            </a:r>
            <a:r>
              <a:rPr lang="en-US" sz="2400" dirty="0" err="1" smtClean="0"/>
              <a:t>Torasemide</a:t>
            </a:r>
            <a:endParaRPr lang="en-US" sz="2400" dirty="0" smtClean="0"/>
          </a:p>
          <a:p>
            <a:r>
              <a:rPr lang="en-US" sz="2400" b="1" dirty="0"/>
              <a:t>Furosemide (</a:t>
            </a:r>
            <a:r>
              <a:rPr lang="en-US" sz="2400" b="1" dirty="0" err="1"/>
              <a:t>Frusemide</a:t>
            </a:r>
            <a:r>
              <a:rPr lang="en-US" sz="2400" b="1" dirty="0" smtClean="0"/>
              <a:t>)</a:t>
            </a:r>
          </a:p>
          <a:p>
            <a:r>
              <a:rPr lang="en-US" sz="2800" dirty="0" smtClean="0"/>
              <a:t>Prototype drug. Its </a:t>
            </a:r>
            <a:r>
              <a:rPr lang="en-US" sz="2800" dirty="0"/>
              <a:t>maximal natriuretic effect is </a:t>
            </a:r>
            <a:r>
              <a:rPr lang="en-US" sz="2800" dirty="0" smtClean="0"/>
              <a:t>much greater </a:t>
            </a:r>
            <a:r>
              <a:rPr lang="en-US" sz="2800" dirty="0"/>
              <a:t>than that of other classes. The </a:t>
            </a:r>
            <a:r>
              <a:rPr lang="en-US" sz="2800" dirty="0" smtClean="0"/>
              <a:t>diuretic response </a:t>
            </a:r>
            <a:r>
              <a:rPr lang="en-US" sz="2800" dirty="0"/>
              <a:t>goes on increasing with </a:t>
            </a:r>
            <a:r>
              <a:rPr lang="en-US" sz="2800" dirty="0" smtClean="0"/>
              <a:t>increasing dose</a:t>
            </a:r>
            <a:r>
              <a:rPr lang="en-US" sz="2800" dirty="0"/>
              <a:t>: </a:t>
            </a:r>
            <a:r>
              <a:rPr lang="en-US" sz="2800" dirty="0" err="1"/>
              <a:t>upto</a:t>
            </a:r>
            <a:r>
              <a:rPr lang="en-US" sz="2800" dirty="0"/>
              <a:t> 10 L of urine may be produced in </a:t>
            </a:r>
            <a:r>
              <a:rPr lang="en-US" sz="2800" dirty="0" smtClean="0"/>
              <a:t>a day</a:t>
            </a:r>
            <a:r>
              <a:rPr lang="en-US" sz="2800" dirty="0"/>
              <a:t>. It is active even in patients with </a:t>
            </a:r>
            <a:r>
              <a:rPr lang="en-US" sz="2800" dirty="0" smtClean="0"/>
              <a:t>relatively severe </a:t>
            </a:r>
            <a:r>
              <a:rPr lang="en-US" sz="2800" dirty="0"/>
              <a:t>renal failure. The onset of action is </a:t>
            </a:r>
            <a:r>
              <a:rPr lang="en-US" sz="2800" dirty="0" smtClean="0"/>
              <a:t>prompt </a:t>
            </a:r>
            <a:r>
              <a:rPr lang="sv-SE" sz="2800" dirty="0" smtClean="0"/>
              <a:t>(i.v</a:t>
            </a:r>
            <a:r>
              <a:rPr lang="sv-SE" sz="2800" dirty="0"/>
              <a:t>. 2–5 min., i.m. 10–20 min., oral 20–40 min</a:t>
            </a:r>
            <a:r>
              <a:rPr lang="sv-SE" sz="2800" dirty="0" smtClean="0"/>
              <a:t>.)</a:t>
            </a:r>
            <a:endParaRPr lang="en-US" sz="2800" b="1" spc="-10"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3633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839200" cy="3785652"/>
          </a:xfrm>
          <a:prstGeom prst="rect">
            <a:avLst/>
          </a:prstGeom>
        </p:spPr>
        <p:txBody>
          <a:bodyPr wrap="square">
            <a:spAutoFit/>
          </a:bodyPr>
          <a:lstStyle/>
          <a:p>
            <a:pPr algn="just"/>
            <a:r>
              <a:rPr lang="en-US" sz="2400" dirty="0">
                <a:latin typeface="Times New Roman" pitchFamily="18" charset="0"/>
                <a:cs typeface="Times New Roman" pitchFamily="18" charset="0"/>
              </a:rPr>
              <a:t>The major site of action is the </a:t>
            </a:r>
            <a:r>
              <a:rPr lang="en-US" sz="2400" b="1" dirty="0">
                <a:latin typeface="Times New Roman" pitchFamily="18" charset="0"/>
                <a:cs typeface="Times New Roman" pitchFamily="18" charset="0"/>
              </a:rPr>
              <a:t>thick </a:t>
            </a:r>
            <a:r>
              <a:rPr lang="en-US" sz="2400" b="1" dirty="0" err="1" smtClean="0">
                <a:latin typeface="Times New Roman" pitchFamily="18" charset="0"/>
                <a:cs typeface="Times New Roman" pitchFamily="18" charset="0"/>
              </a:rPr>
              <a:t>AscLH</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(site </a:t>
            </a:r>
            <a:r>
              <a:rPr lang="en-US" sz="2400" b="1" dirty="0">
                <a:latin typeface="Times New Roman" pitchFamily="18" charset="0"/>
                <a:cs typeface="Times New Roman" pitchFamily="18" charset="0"/>
              </a:rPr>
              <a:t>II) </a:t>
            </a:r>
            <a:r>
              <a:rPr lang="en-US" sz="2400" dirty="0">
                <a:latin typeface="Times New Roman" pitchFamily="18" charset="0"/>
                <a:cs typeface="Times New Roman" pitchFamily="18" charset="0"/>
              </a:rPr>
              <a:t>where furosemide </a:t>
            </a:r>
            <a:r>
              <a:rPr lang="en-US" sz="2400" b="1" dirty="0">
                <a:latin typeface="Times New Roman" pitchFamily="18" charset="0"/>
                <a:cs typeface="Times New Roman" pitchFamily="18" charset="0"/>
              </a:rPr>
              <a:t>inhibits Na+- K+-</a:t>
            </a:r>
            <a:r>
              <a:rPr lang="en-US" sz="2400" b="1" dirty="0" smtClean="0">
                <a:latin typeface="Times New Roman" pitchFamily="18" charset="0"/>
                <a:cs typeface="Times New Roman" pitchFamily="18" charset="0"/>
              </a:rPr>
              <a:t>2Cl¯ </a:t>
            </a:r>
            <a:r>
              <a:rPr lang="en-US" sz="2400" b="1" dirty="0" err="1" smtClean="0">
                <a:latin typeface="Times New Roman" pitchFamily="18" charset="0"/>
                <a:cs typeface="Times New Roman" pitchFamily="18" charset="0"/>
              </a:rPr>
              <a:t>cotransport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It is secreted </a:t>
            </a:r>
            <a:r>
              <a:rPr lang="en-US" sz="2400" dirty="0">
                <a:latin typeface="Times New Roman" pitchFamily="18" charset="0"/>
                <a:cs typeface="Times New Roman" pitchFamily="18" charset="0"/>
              </a:rPr>
              <a:t>in PT by organic anion transport </a:t>
            </a:r>
            <a:r>
              <a:rPr lang="en-US" sz="2400" dirty="0" smtClean="0">
                <a:latin typeface="Times New Roman" pitchFamily="18" charset="0"/>
                <a:cs typeface="Times New Roman" pitchFamily="18" charset="0"/>
              </a:rPr>
              <a:t>and reaches </a:t>
            </a:r>
            <a:r>
              <a:rPr lang="en-US" sz="2400" dirty="0" err="1">
                <a:latin typeface="Times New Roman" pitchFamily="18" charset="0"/>
                <a:cs typeface="Times New Roman" pitchFamily="18" charset="0"/>
              </a:rPr>
              <a:t>AscLH</a:t>
            </a:r>
            <a:r>
              <a:rPr lang="en-US" sz="2400" dirty="0">
                <a:latin typeface="Times New Roman" pitchFamily="18" charset="0"/>
                <a:cs typeface="Times New Roman" pitchFamily="18" charset="0"/>
              </a:rPr>
              <a:t> where it acts from luminal </a:t>
            </a:r>
            <a:r>
              <a:rPr lang="en-US" sz="2400" dirty="0" smtClean="0">
                <a:latin typeface="Times New Roman" pitchFamily="18" charset="0"/>
                <a:cs typeface="Times New Roman" pitchFamily="18" charset="0"/>
              </a:rPr>
              <a:t>side of </a:t>
            </a:r>
            <a:r>
              <a:rPr lang="en-US" sz="2400" dirty="0">
                <a:latin typeface="Times New Roman" pitchFamily="18" charset="0"/>
                <a:cs typeface="Times New Roman" pitchFamily="18" charset="0"/>
              </a:rPr>
              <a:t>the membrane. It abolishes the </a:t>
            </a:r>
            <a:r>
              <a:rPr lang="en-US" sz="2400" dirty="0" err="1" smtClean="0">
                <a:latin typeface="Times New Roman" pitchFamily="18" charset="0"/>
                <a:cs typeface="Times New Roman" pitchFamily="18" charset="0"/>
              </a:rPr>
              <a:t>cortico</a:t>
            </a:r>
            <a:r>
              <a:rPr lang="en-US" sz="2400" dirty="0" smtClean="0">
                <a:latin typeface="Times New Roman" pitchFamily="18" charset="0"/>
                <a:cs typeface="Times New Roman" pitchFamily="18" charset="0"/>
              </a:rPr>
              <a:t> medullary osmotic </a:t>
            </a:r>
            <a:r>
              <a:rPr lang="en-US" sz="2400" dirty="0">
                <a:latin typeface="Times New Roman" pitchFamily="18" charset="0"/>
                <a:cs typeface="Times New Roman" pitchFamily="18" charset="0"/>
              </a:rPr>
              <a:t>gradient and blocks </a:t>
            </a:r>
            <a:r>
              <a:rPr lang="en-US" sz="2400" dirty="0" smtClean="0">
                <a:latin typeface="Times New Roman" pitchFamily="18" charset="0"/>
                <a:cs typeface="Times New Roman" pitchFamily="18" charset="0"/>
              </a:rPr>
              <a:t>positive as </a:t>
            </a:r>
            <a:r>
              <a:rPr lang="en-US" sz="2400" dirty="0">
                <a:latin typeface="Times New Roman" pitchFamily="18" charset="0"/>
                <a:cs typeface="Times New Roman" pitchFamily="18" charset="0"/>
              </a:rPr>
              <a:t>well as negative free water clearance</a:t>
            </a:r>
            <a:r>
              <a:rPr lang="en-US" sz="2400"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K+ excretion </a:t>
            </a:r>
            <a:r>
              <a:rPr lang="en-US" sz="2400" dirty="0">
                <a:latin typeface="Times New Roman" pitchFamily="18" charset="0"/>
                <a:cs typeface="Times New Roman" pitchFamily="18" charset="0"/>
              </a:rPr>
              <a:t>is increased mainly due to high </a:t>
            </a:r>
            <a:r>
              <a:rPr lang="en-US" sz="2400" dirty="0" smtClean="0">
                <a:latin typeface="Times New Roman" pitchFamily="18" charset="0"/>
                <a:cs typeface="Times New Roman" pitchFamily="18" charset="0"/>
              </a:rPr>
              <a:t>Na+ load </a:t>
            </a:r>
            <a:r>
              <a:rPr lang="en-US" sz="2400" dirty="0">
                <a:latin typeface="Times New Roman" pitchFamily="18" charset="0"/>
                <a:cs typeface="Times New Roman" pitchFamily="18" charset="0"/>
              </a:rPr>
              <a:t>reaching DT. However, at </a:t>
            </a:r>
            <a:r>
              <a:rPr lang="en-US" sz="2400" dirty="0" err="1" smtClean="0">
                <a:latin typeface="Times New Roman" pitchFamily="18" charset="0"/>
                <a:cs typeface="Times New Roman" pitchFamily="18" charset="0"/>
              </a:rPr>
              <a:t>equinatriuretic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doses</a:t>
            </a:r>
            <a:r>
              <a:rPr lang="en-US" sz="2400" dirty="0">
                <a:latin typeface="Times New Roman" pitchFamily="18" charset="0"/>
                <a:cs typeface="Times New Roman" pitchFamily="18" charset="0"/>
              </a:rPr>
              <a:t>, K+ loss is less than that with thiazides</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Furosemide </a:t>
            </a:r>
            <a:r>
              <a:rPr lang="en-US" sz="2400" dirty="0">
                <a:latin typeface="Times New Roman" pitchFamily="18" charset="0"/>
                <a:cs typeface="Times New Roman" pitchFamily="18" charset="0"/>
              </a:rPr>
              <a:t>has weak </a:t>
            </a:r>
            <a:r>
              <a:rPr lang="en-US" sz="2400" dirty="0" err="1">
                <a:latin typeface="Times New Roman" pitchFamily="18" charset="0"/>
                <a:cs typeface="Times New Roman" pitchFamily="18" charset="0"/>
              </a:rPr>
              <a:t>CAse</a:t>
            </a:r>
            <a:r>
              <a:rPr lang="en-US" sz="2400" dirty="0">
                <a:latin typeface="Times New Roman" pitchFamily="18" charset="0"/>
                <a:cs typeface="Times New Roman" pitchFamily="18" charset="0"/>
              </a:rPr>
              <a:t> inhibitory </a:t>
            </a:r>
            <a:r>
              <a:rPr lang="en-US" sz="2400" dirty="0" smtClean="0">
                <a:latin typeface="Times New Roman" pitchFamily="18" charset="0"/>
                <a:cs typeface="Times New Roman" pitchFamily="18" charset="0"/>
              </a:rPr>
              <a:t>action  and </a:t>
            </a:r>
            <a:r>
              <a:rPr lang="en-US" sz="2400" dirty="0">
                <a:latin typeface="Times New Roman" pitchFamily="18" charset="0"/>
                <a:cs typeface="Times New Roman" pitchFamily="18" charset="0"/>
              </a:rPr>
              <a:t>increase HCO3¯ </a:t>
            </a:r>
            <a:r>
              <a:rPr lang="en-US" sz="2400" dirty="0" smtClean="0">
                <a:latin typeface="Times New Roman" pitchFamily="18" charset="0"/>
                <a:cs typeface="Times New Roman" pitchFamily="18" charset="0"/>
              </a:rPr>
              <a:t>excretion. </a:t>
            </a:r>
            <a:r>
              <a:rPr lang="en-US" sz="2400" dirty="0">
                <a:latin typeface="Times New Roman" pitchFamily="18" charset="0"/>
                <a:cs typeface="Times New Roman" pitchFamily="18" charset="0"/>
              </a:rPr>
              <a:t>Its action </a:t>
            </a:r>
            <a:r>
              <a:rPr lang="en-US" sz="2400" dirty="0" smtClean="0">
                <a:latin typeface="Times New Roman" pitchFamily="18" charset="0"/>
                <a:cs typeface="Times New Roman" pitchFamily="18" charset="0"/>
              </a:rPr>
              <a:t>is independent </a:t>
            </a:r>
            <a:r>
              <a:rPr lang="en-US" sz="2400" dirty="0">
                <a:latin typeface="Times New Roman" pitchFamily="18" charset="0"/>
                <a:cs typeface="Times New Roman" pitchFamily="18" charset="0"/>
              </a:rPr>
              <a:t>of acid-base balance of the </a:t>
            </a:r>
            <a:r>
              <a:rPr lang="en-US" sz="2400" dirty="0" smtClean="0">
                <a:latin typeface="Times New Roman" pitchFamily="18" charset="0"/>
                <a:cs typeface="Times New Roman" pitchFamily="18" charset="0"/>
              </a:rPr>
              <a:t>body.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942553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09600"/>
          </a:xfrm>
          <a:custGeom>
            <a:avLst/>
            <a:gdLst/>
            <a:ahLst/>
            <a:cxnLst/>
            <a:rect l="l" t="t" r="r" b="b"/>
            <a:pathLst>
              <a:path w="9144000" h="609600">
                <a:moveTo>
                  <a:pt x="9144000" y="0"/>
                </a:moveTo>
                <a:lnTo>
                  <a:pt x="0" y="0"/>
                </a:lnTo>
                <a:lnTo>
                  <a:pt x="0" y="609600"/>
                </a:lnTo>
                <a:lnTo>
                  <a:pt x="9144000" y="609600"/>
                </a:lnTo>
                <a:lnTo>
                  <a:pt x="9144000" y="0"/>
                </a:lnTo>
                <a:close/>
              </a:path>
            </a:pathLst>
          </a:custGeom>
          <a:solidFill>
            <a:srgbClr val="CCC1DA"/>
          </a:solidFill>
        </p:spPr>
        <p:txBody>
          <a:bodyPr wrap="square" lIns="0" tIns="0" rIns="0" bIns="0" rtlCol="0"/>
          <a:lstStyle/>
          <a:p>
            <a:endParaRPr/>
          </a:p>
        </p:txBody>
      </p:sp>
      <p:sp>
        <p:nvSpPr>
          <p:cNvPr id="5" name="object 5"/>
          <p:cNvSpPr/>
          <p:nvPr/>
        </p:nvSpPr>
        <p:spPr>
          <a:xfrm>
            <a:off x="4800600" y="609600"/>
            <a:ext cx="4191000" cy="59436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57200" y="609600"/>
            <a:ext cx="4114799" cy="624840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8504935" y="642711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3</a:t>
            </a:r>
            <a:endParaRPr sz="1200">
              <a:latin typeface="Carlito"/>
              <a:cs typeface="Carl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48" y="381000"/>
            <a:ext cx="8915400" cy="5262979"/>
          </a:xfrm>
          <a:prstGeom prst="rect">
            <a:avLst/>
          </a:prstGeom>
        </p:spPr>
        <p:txBody>
          <a:bodyPr wrap="square">
            <a:spAutoFit/>
          </a:bodyPr>
          <a:lstStyle/>
          <a:p>
            <a:pPr algn="just"/>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Furosemide increases Ca2+ excretion (</a:t>
            </a:r>
            <a:r>
              <a:rPr lang="en-US" sz="2400" dirty="0" smtClean="0">
                <a:latin typeface="Times New Roman" pitchFamily="18" charset="0"/>
                <a:cs typeface="Times New Roman" pitchFamily="18" charset="0"/>
              </a:rPr>
              <a:t>contrast thiazides </a:t>
            </a:r>
            <a:r>
              <a:rPr lang="en-US" sz="2400" dirty="0">
                <a:latin typeface="Times New Roman" pitchFamily="18" charset="0"/>
                <a:cs typeface="Times New Roman" pitchFamily="18" charset="0"/>
              </a:rPr>
              <a:t>which reduce it) as well as </a:t>
            </a:r>
            <a:r>
              <a:rPr lang="en-US" sz="2400" dirty="0" smtClean="0">
                <a:latin typeface="Times New Roman" pitchFamily="18" charset="0"/>
                <a:cs typeface="Times New Roman" pitchFamily="18" charset="0"/>
              </a:rPr>
              <a:t>Mg2+ excretion</a:t>
            </a:r>
            <a:r>
              <a:rPr lang="en-US" sz="2400" dirty="0">
                <a:latin typeface="Times New Roman" pitchFamily="18" charset="0"/>
                <a:cs typeface="Times New Roman" pitchFamily="18" charset="0"/>
              </a:rPr>
              <a:t>. It tends to raise blood uric acid </a:t>
            </a:r>
            <a:r>
              <a:rPr lang="en-US" sz="2400" dirty="0" smtClean="0">
                <a:latin typeface="Times New Roman" pitchFamily="18" charset="0"/>
                <a:cs typeface="Times New Roman" pitchFamily="18" charset="0"/>
              </a:rPr>
              <a:t>level by </a:t>
            </a:r>
            <a:r>
              <a:rPr lang="en-US" sz="2400" dirty="0">
                <a:latin typeface="Times New Roman" pitchFamily="18" charset="0"/>
                <a:cs typeface="Times New Roman" pitchFamily="18" charset="0"/>
              </a:rPr>
              <a:t>competing with its proximal tubular </a:t>
            </a:r>
            <a:r>
              <a:rPr lang="en-US" sz="2400" dirty="0" smtClean="0">
                <a:latin typeface="Times New Roman" pitchFamily="18" charset="0"/>
                <a:cs typeface="Times New Roman" pitchFamily="18" charset="0"/>
              </a:rPr>
              <a:t>secretion as </a:t>
            </a:r>
            <a:r>
              <a:rPr lang="en-US" sz="2400" dirty="0">
                <a:latin typeface="Times New Roman" pitchFamily="18" charset="0"/>
                <a:cs typeface="Times New Roman" pitchFamily="18" charset="0"/>
              </a:rPr>
              <a:t>well as by increasing reabsorption in </a:t>
            </a:r>
            <a:r>
              <a:rPr lang="en-US" sz="2400" dirty="0" smtClean="0">
                <a:latin typeface="Times New Roman" pitchFamily="18" charset="0"/>
                <a:cs typeface="Times New Roman" pitchFamily="18" charset="0"/>
              </a:rPr>
              <a:t>PT which </a:t>
            </a:r>
            <a:r>
              <a:rPr lang="en-US" sz="2400" dirty="0">
                <a:latin typeface="Times New Roman" pitchFamily="18" charset="0"/>
                <a:cs typeface="Times New Roman" pitchFamily="18" charset="0"/>
              </a:rPr>
              <a:t>is a consequence of reduced </a:t>
            </a:r>
            <a:r>
              <a:rPr lang="en-US" sz="2400" dirty="0" err="1">
                <a:latin typeface="Times New Roman" pitchFamily="18" charset="0"/>
                <a:cs typeface="Times New Roman" pitchFamily="18" charset="0"/>
              </a:rPr>
              <a:t>e.c.f</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volume.</a:t>
            </a:r>
            <a:endParaRPr lang="en-US" sz="2000" dirty="0"/>
          </a:p>
          <a:p>
            <a:r>
              <a:rPr lang="en-US" sz="2800" b="1" i="1" dirty="0">
                <a:latin typeface="Times New Roman" pitchFamily="18" charset="0"/>
                <a:cs typeface="Times New Roman" pitchFamily="18" charset="0"/>
              </a:rPr>
              <a:t>Pharmacokinetics</a:t>
            </a:r>
          </a:p>
          <a:p>
            <a:r>
              <a:rPr lang="en-US" sz="2400" dirty="0">
                <a:latin typeface="Times New Roman" pitchFamily="18" charset="0"/>
                <a:cs typeface="Times New Roman" pitchFamily="18" charset="0"/>
              </a:rPr>
              <a:t>Furosemide is rapidly absorbed orally but bioavailability is about 60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Lipid-solubility is low, and it is highly bound to plasma proteins. It is partly conjugated with </a:t>
            </a:r>
            <a:r>
              <a:rPr lang="en-US" sz="2400" dirty="0" err="1">
                <a:latin typeface="Times New Roman" pitchFamily="18" charset="0"/>
                <a:cs typeface="Times New Roman" pitchFamily="18" charset="0"/>
              </a:rPr>
              <a:t>glucuronic</a:t>
            </a:r>
            <a:r>
              <a:rPr lang="en-US" sz="2400" dirty="0">
                <a:latin typeface="Times New Roman" pitchFamily="18" charset="0"/>
                <a:cs typeface="Times New Roman" pitchFamily="18" charset="0"/>
              </a:rPr>
              <a:t> acid and mainly excreted unchanged by glomerular filtration as well as tubular secretion. Some excretion in bile and directly in intestine also occurs. Plasma t½ averages 1–2 hour but is prolonged in </a:t>
            </a:r>
            <a:r>
              <a:rPr lang="en-US" sz="2400" dirty="0" smtClean="0">
                <a:latin typeface="Times New Roman" pitchFamily="18" charset="0"/>
                <a:cs typeface="Times New Roman" pitchFamily="18" charset="0"/>
              </a:rPr>
              <a:t>patients with </a:t>
            </a:r>
            <a:r>
              <a:rPr lang="en-US" sz="2400" dirty="0">
                <a:latin typeface="Times New Roman" pitchFamily="18" charset="0"/>
                <a:cs typeface="Times New Roman" pitchFamily="18" charset="0"/>
              </a:rPr>
              <a:t>pulmonary edema, renal and hepatic insufficiency.</a:t>
            </a:r>
          </a:p>
          <a:p>
            <a:pPr algn="just"/>
            <a:endParaRPr lang="en-US" sz="2000" dirty="0"/>
          </a:p>
        </p:txBody>
      </p:sp>
    </p:spTree>
    <p:extLst>
      <p:ext uri="{BB962C8B-B14F-4D97-AF65-F5344CB8AC3E}">
        <p14:creationId xmlns:p14="http://schemas.microsoft.com/office/powerpoint/2010/main" val="2532306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63000" cy="3785652"/>
          </a:xfrm>
          <a:prstGeom prst="rect">
            <a:avLst/>
          </a:prstGeom>
        </p:spPr>
        <p:txBody>
          <a:bodyPr wrap="square">
            <a:spAutoFit/>
          </a:bodyPr>
          <a:lstStyle/>
          <a:p>
            <a:r>
              <a:rPr lang="en-US" sz="2400" b="1" i="1" dirty="0">
                <a:latin typeface="Times New Roman" pitchFamily="18" charset="0"/>
                <a:cs typeface="Times New Roman" pitchFamily="18" charset="0"/>
              </a:rPr>
              <a:t>Molecular mechanism of action</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glycoprotein with membrane </a:t>
            </a:r>
            <a:r>
              <a:rPr lang="en-US" sz="2400" dirty="0">
                <a:latin typeface="Times New Roman" pitchFamily="18" charset="0"/>
                <a:cs typeface="Times New Roman" pitchFamily="18" charset="0"/>
              </a:rPr>
              <a:t>spanning domains has </a:t>
            </a:r>
            <a:r>
              <a:rPr lang="en-US" sz="2400" dirty="0" smtClean="0">
                <a:latin typeface="Times New Roman" pitchFamily="18" charset="0"/>
                <a:cs typeface="Times New Roman" pitchFamily="18" charset="0"/>
              </a:rPr>
              <a:t>been found </a:t>
            </a:r>
            <a:r>
              <a:rPr lang="en-US" sz="2400" dirty="0">
                <a:latin typeface="Times New Roman" pitchFamily="18" charset="0"/>
                <a:cs typeface="Times New Roman" pitchFamily="18" charset="0"/>
              </a:rPr>
              <a:t>to function as the Na+-K+-2Cl¯ </a:t>
            </a:r>
            <a:r>
              <a:rPr lang="en-US" sz="2400" dirty="0" err="1" smtClean="0">
                <a:latin typeface="Times New Roman" pitchFamily="18" charset="0"/>
                <a:cs typeface="Times New Roman" pitchFamily="18" charset="0"/>
              </a:rPr>
              <a:t>cotransporter</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many epithelia performing </a:t>
            </a:r>
            <a:r>
              <a:rPr lang="en-US" sz="2400" dirty="0" smtClean="0">
                <a:latin typeface="Times New Roman" pitchFamily="18" charset="0"/>
                <a:cs typeface="Times New Roman" pitchFamily="18" charset="0"/>
              </a:rPr>
              <a:t>secretory/ absorbing </a:t>
            </a:r>
            <a:r>
              <a:rPr lang="en-US" sz="2400" dirty="0">
                <a:latin typeface="Times New Roman" pitchFamily="18" charset="0"/>
                <a:cs typeface="Times New Roman" pitchFamily="18" charset="0"/>
              </a:rPr>
              <a:t>function, including </a:t>
            </a:r>
            <a:r>
              <a:rPr lang="en-US" sz="2400" dirty="0" err="1">
                <a:latin typeface="Times New Roman" pitchFamily="18" charset="0"/>
                <a:cs typeface="Times New Roman" pitchFamily="18" charset="0"/>
              </a:rPr>
              <a:t>AscLH</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Recently, distinct </a:t>
            </a:r>
            <a:r>
              <a:rPr lang="en-US" sz="2400" i="1" dirty="0">
                <a:latin typeface="Times New Roman" pitchFamily="18" charset="0"/>
                <a:cs typeface="Times New Roman" pitchFamily="18" charset="0"/>
              </a:rPr>
              <a:t>absorptive </a:t>
            </a:r>
            <a:r>
              <a:rPr lang="en-US" sz="2400" dirty="0">
                <a:latin typeface="Times New Roman" pitchFamily="18" charset="0"/>
                <a:cs typeface="Times New Roman" pitchFamily="18" charset="0"/>
              </a:rPr>
              <a:t>or </a:t>
            </a:r>
            <a:r>
              <a:rPr lang="en-US" sz="2400" i="1" dirty="0">
                <a:latin typeface="Times New Roman" pitchFamily="18" charset="0"/>
                <a:cs typeface="Times New Roman" pitchFamily="18" charset="0"/>
              </a:rPr>
              <a:t>secretory </a:t>
            </a:r>
            <a:r>
              <a:rPr lang="en-US" sz="2400" dirty="0">
                <a:latin typeface="Times New Roman" pitchFamily="18" charset="0"/>
                <a:cs typeface="Times New Roman" pitchFamily="18" charset="0"/>
              </a:rPr>
              <a:t>isoforms of Na+-K</a:t>
            </a:r>
            <a:r>
              <a:rPr lang="en-US" sz="2400" dirty="0" smtClean="0">
                <a:latin typeface="Times New Roman" pitchFamily="18" charset="0"/>
                <a:cs typeface="Times New Roman" pitchFamily="18" charset="0"/>
              </a:rPr>
              <a:t>+- 2Cl¯ </a:t>
            </a:r>
            <a:r>
              <a:rPr lang="en-US" sz="2400" dirty="0" err="1" smtClean="0">
                <a:latin typeface="Times New Roman" pitchFamily="18" charset="0"/>
                <a:cs typeface="Times New Roman" pitchFamily="18" charset="0"/>
              </a:rPr>
              <a:t>cotransporter</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have been isolated. </a:t>
            </a:r>
            <a:r>
              <a:rPr lang="en-US" sz="2400" dirty="0" smtClean="0">
                <a:latin typeface="Times New Roman" pitchFamily="18" charset="0"/>
                <a:cs typeface="Times New Roman" pitchFamily="18" charset="0"/>
              </a:rPr>
              <a:t>The former </a:t>
            </a:r>
            <a:r>
              <a:rPr lang="en-US" sz="2400" dirty="0">
                <a:latin typeface="Times New Roman" pitchFamily="18" charset="0"/>
                <a:cs typeface="Times New Roman" pitchFamily="18" charset="0"/>
              </a:rPr>
              <a:t>is exclusively expressed at the </a:t>
            </a:r>
            <a:r>
              <a:rPr lang="en-US" sz="2400" dirty="0" smtClean="0">
                <a:latin typeface="Times New Roman" pitchFamily="18" charset="0"/>
                <a:cs typeface="Times New Roman" pitchFamily="18" charset="0"/>
              </a:rPr>
              <a:t>luminal membrane </a:t>
            </a:r>
            <a:r>
              <a:rPr lang="en-US" sz="2400" dirty="0">
                <a:latin typeface="Times New Roman" pitchFamily="18" charset="0"/>
                <a:cs typeface="Times New Roman" pitchFamily="18" charset="0"/>
              </a:rPr>
              <a:t>of thick </a:t>
            </a:r>
            <a:r>
              <a:rPr lang="en-US" sz="2400" dirty="0" err="1">
                <a:latin typeface="Times New Roman" pitchFamily="18" charset="0"/>
                <a:cs typeface="Times New Roman" pitchFamily="18" charset="0"/>
              </a:rPr>
              <a:t>AscLH</a:t>
            </a:r>
            <a:r>
              <a:rPr lang="en-US" sz="2400" dirty="0">
                <a:latin typeface="Times New Roman" pitchFamily="18" charset="0"/>
                <a:cs typeface="Times New Roman" pitchFamily="18" charset="0"/>
              </a:rPr>
              <a:t>—furosemide </a:t>
            </a:r>
            <a:r>
              <a:rPr lang="en-US" sz="2400" dirty="0" smtClean="0">
                <a:latin typeface="Times New Roman" pitchFamily="18" charset="0"/>
                <a:cs typeface="Times New Roman" pitchFamily="18" charset="0"/>
              </a:rPr>
              <a:t>attaches to </a:t>
            </a:r>
            <a:r>
              <a:rPr lang="en-US" sz="2400" dirty="0">
                <a:latin typeface="Times New Roman" pitchFamily="18" charset="0"/>
                <a:cs typeface="Times New Roman" pitchFamily="18" charset="0"/>
              </a:rPr>
              <a:t>the </a:t>
            </a:r>
            <a:r>
              <a:rPr lang="en-US" sz="2400" dirty="0" err="1">
                <a:latin typeface="Times New Roman" pitchFamily="18" charset="0"/>
                <a:cs typeface="Times New Roman" pitchFamily="18" charset="0"/>
              </a:rPr>
              <a:t>Cl</a:t>
            </a:r>
            <a:r>
              <a:rPr lang="en-US" sz="2400" dirty="0">
                <a:latin typeface="Times New Roman" pitchFamily="18" charset="0"/>
                <a:cs typeface="Times New Roman" pitchFamily="18" charset="0"/>
              </a:rPr>
              <a:t>¯ binding site of this protein to </a:t>
            </a:r>
            <a:r>
              <a:rPr lang="en-US" sz="2400" dirty="0" smtClean="0">
                <a:latin typeface="Times New Roman" pitchFamily="18" charset="0"/>
                <a:cs typeface="Times New Roman" pitchFamily="18" charset="0"/>
              </a:rPr>
              <a:t>inhibit its </a:t>
            </a:r>
            <a:r>
              <a:rPr lang="en-US" sz="2400" dirty="0">
                <a:latin typeface="Times New Roman" pitchFamily="18" charset="0"/>
                <a:cs typeface="Times New Roman" pitchFamily="18" charset="0"/>
              </a:rPr>
              <a:t>transport function. The secretory form </a:t>
            </a:r>
            <a:r>
              <a:rPr lang="en-US" sz="2400" dirty="0" smtClean="0">
                <a:latin typeface="Times New Roman" pitchFamily="18" charset="0"/>
                <a:cs typeface="Times New Roman" pitchFamily="18" charset="0"/>
              </a:rPr>
              <a:t>is expressed </a:t>
            </a:r>
            <a:r>
              <a:rPr lang="en-US" sz="2400" dirty="0">
                <a:latin typeface="Times New Roman" pitchFamily="18" charset="0"/>
                <a:cs typeface="Times New Roman" pitchFamily="18" charset="0"/>
              </a:rPr>
              <a:t>on the </a:t>
            </a:r>
            <a:r>
              <a:rPr lang="en-US" sz="2400" dirty="0" err="1">
                <a:latin typeface="Times New Roman" pitchFamily="18" charset="0"/>
                <a:cs typeface="Times New Roman" pitchFamily="18" charset="0"/>
              </a:rPr>
              <a:t>basolateral</a:t>
            </a:r>
            <a:r>
              <a:rPr lang="en-US" sz="2400" dirty="0">
                <a:latin typeface="Times New Roman" pitchFamily="18" charset="0"/>
                <a:cs typeface="Times New Roman" pitchFamily="18" charset="0"/>
              </a:rPr>
              <a:t> membrane of </a:t>
            </a:r>
            <a:r>
              <a:rPr lang="en-US" sz="2400" dirty="0" smtClean="0">
                <a:latin typeface="Times New Roman" pitchFamily="18" charset="0"/>
                <a:cs typeface="Times New Roman" pitchFamily="18" charset="0"/>
              </a:rPr>
              <a:t>most glandular </a:t>
            </a:r>
            <a:r>
              <a:rPr lang="en-US" sz="2400" dirty="0">
                <a:latin typeface="Times New Roman" pitchFamily="18" charset="0"/>
                <a:cs typeface="Times New Roman" pitchFamily="18" charset="0"/>
              </a:rPr>
              <a:t>and epithelial cells</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413481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534400" cy="1938992"/>
          </a:xfrm>
          <a:prstGeom prst="rect">
            <a:avLst/>
          </a:prstGeom>
        </p:spPr>
        <p:txBody>
          <a:bodyPr wrap="square">
            <a:spAutoFit/>
          </a:bodyPr>
          <a:lstStyle/>
          <a:p>
            <a:pPr algn="just"/>
            <a:r>
              <a:rPr lang="en-US" sz="2000" b="1" dirty="0" err="1"/>
              <a:t>Bumetanide</a:t>
            </a:r>
            <a:r>
              <a:rPr lang="en-US" sz="2000" b="1" dirty="0"/>
              <a:t> </a:t>
            </a:r>
            <a:endParaRPr lang="en-US" sz="2000" b="1" dirty="0" smtClean="0"/>
          </a:p>
          <a:p>
            <a:pPr algn="just"/>
            <a:r>
              <a:rPr lang="en-US" sz="2000" dirty="0" smtClean="0"/>
              <a:t>It </a:t>
            </a:r>
            <a:r>
              <a:rPr lang="en-US" sz="2000" dirty="0"/>
              <a:t>is similar to furosemide in </a:t>
            </a:r>
            <a:r>
              <a:rPr lang="en-US" sz="2000" dirty="0" smtClean="0"/>
              <a:t>all respects</a:t>
            </a:r>
            <a:r>
              <a:rPr lang="en-US" sz="2000" dirty="0"/>
              <a:t>, but is 40 times more potent. It induces</a:t>
            </a:r>
          </a:p>
          <a:p>
            <a:pPr algn="just"/>
            <a:r>
              <a:rPr lang="en-US" sz="2000" dirty="0"/>
              <a:t>very rapid diuresis and is highly effective </a:t>
            </a:r>
            <a:r>
              <a:rPr lang="en-US" sz="2000" dirty="0" smtClean="0"/>
              <a:t>in pulmonary </a:t>
            </a:r>
            <a:r>
              <a:rPr lang="en-US" sz="2000" dirty="0"/>
              <a:t>edema</a:t>
            </a:r>
            <a:r>
              <a:rPr lang="en-US" sz="2000" dirty="0" smtClean="0"/>
              <a:t>.</a:t>
            </a:r>
            <a:r>
              <a:rPr lang="en-US" sz="2000" b="1" dirty="0"/>
              <a:t> </a:t>
            </a:r>
            <a:endParaRPr lang="en-US" sz="2000" b="1" dirty="0" smtClean="0"/>
          </a:p>
          <a:p>
            <a:pPr algn="just"/>
            <a:r>
              <a:rPr lang="en-US" sz="2000" b="1" dirty="0" err="1" smtClean="0"/>
              <a:t>Torasemide</a:t>
            </a:r>
            <a:r>
              <a:rPr lang="en-US" sz="2000" b="1" dirty="0" smtClean="0"/>
              <a:t> </a:t>
            </a:r>
            <a:r>
              <a:rPr lang="en-US" sz="2000" b="1" dirty="0"/>
              <a:t>(</a:t>
            </a:r>
            <a:r>
              <a:rPr lang="en-US" sz="2000" b="1" dirty="0" err="1"/>
              <a:t>Torsemide</a:t>
            </a:r>
            <a:r>
              <a:rPr lang="en-US" sz="2000" b="1" dirty="0"/>
              <a:t>) </a:t>
            </a:r>
            <a:endParaRPr lang="en-US" sz="2000" b="1" dirty="0" smtClean="0"/>
          </a:p>
          <a:p>
            <a:pPr algn="just"/>
            <a:r>
              <a:rPr lang="en-US" sz="2000" dirty="0" smtClean="0"/>
              <a:t>Another </a:t>
            </a:r>
            <a:r>
              <a:rPr lang="en-US" sz="2000" dirty="0"/>
              <a:t>high </a:t>
            </a:r>
            <a:r>
              <a:rPr lang="en-US" sz="2000" dirty="0" smtClean="0"/>
              <a:t>ceiling diuretic </a:t>
            </a:r>
            <a:r>
              <a:rPr lang="en-US" sz="2000" dirty="0"/>
              <a:t>with properties similar to furosemide, but</a:t>
            </a:r>
          </a:p>
          <a:p>
            <a:pPr algn="just"/>
            <a:r>
              <a:rPr lang="en-US" sz="2000" dirty="0"/>
              <a:t>3 times more potent.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686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506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5509200"/>
          </a:xfrm>
          <a:prstGeom prst="rect">
            <a:avLst/>
          </a:prstGeom>
        </p:spPr>
        <p:txBody>
          <a:bodyPr wrap="square">
            <a:spAutoFit/>
          </a:bodyPr>
          <a:lstStyle/>
          <a:p>
            <a:pPr algn="just"/>
            <a:r>
              <a:rPr lang="en-US" sz="2400" b="1" u="sng" dirty="0">
                <a:latin typeface="Times New Roman" pitchFamily="18" charset="0"/>
                <a:cs typeface="Times New Roman" pitchFamily="18" charset="0"/>
              </a:rPr>
              <a:t>THIAZIDE AND RELATED </a:t>
            </a:r>
            <a:r>
              <a:rPr lang="en-US" sz="2400" b="1" u="sng" dirty="0" smtClean="0">
                <a:latin typeface="Times New Roman" pitchFamily="18" charset="0"/>
                <a:cs typeface="Times New Roman" pitchFamily="18" charset="0"/>
              </a:rPr>
              <a:t>DIURETICS </a:t>
            </a:r>
            <a:r>
              <a:rPr lang="en-US" sz="2400" u="sng" dirty="0" smtClean="0">
                <a:latin typeface="Times New Roman" pitchFamily="18" charset="0"/>
                <a:cs typeface="Times New Roman" pitchFamily="18" charset="0"/>
              </a:rPr>
              <a:t>(Inhibitors </a:t>
            </a:r>
            <a:r>
              <a:rPr lang="en-US" sz="2400" u="sng" dirty="0">
                <a:latin typeface="Times New Roman" pitchFamily="18" charset="0"/>
                <a:cs typeface="Times New Roman" pitchFamily="18" charset="0"/>
              </a:rPr>
              <a:t>of Na+-</a:t>
            </a:r>
            <a:r>
              <a:rPr lang="en-US" sz="2400" u="sng" dirty="0" err="1">
                <a:latin typeface="Times New Roman" pitchFamily="18" charset="0"/>
                <a:cs typeface="Times New Roman" pitchFamily="18" charset="0"/>
              </a:rPr>
              <a:t>Cl</a:t>
            </a:r>
            <a:r>
              <a:rPr lang="en-US" sz="2400" u="sng" dirty="0">
                <a:latin typeface="Times New Roman" pitchFamily="18" charset="0"/>
                <a:cs typeface="Times New Roman" pitchFamily="18" charset="0"/>
              </a:rPr>
              <a:t>¯ </a:t>
            </a:r>
            <a:r>
              <a:rPr lang="en-US" sz="2400" u="sng" dirty="0" err="1">
                <a:latin typeface="Times New Roman" pitchFamily="18" charset="0"/>
                <a:cs typeface="Times New Roman" pitchFamily="18" charset="0"/>
              </a:rPr>
              <a:t>symport</a:t>
            </a:r>
            <a:r>
              <a:rPr lang="en-US" sz="2400" u="sng"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Thiazide diuretics control hypertension in part by inhibiting </a:t>
            </a:r>
            <a:r>
              <a:rPr lang="en-US" sz="2800" dirty="0">
                <a:latin typeface="Times New Roman" pitchFamily="18" charset="0"/>
                <a:cs typeface="Times New Roman" pitchFamily="18" charset="0"/>
                <a:hlinkClick r:id="rId2" tooltip="Reabsorption"/>
              </a:rPr>
              <a:t>reabsorption</a:t>
            </a:r>
            <a:r>
              <a:rPr lang="en-US" sz="2800" dirty="0">
                <a:latin typeface="Times New Roman" pitchFamily="18" charset="0"/>
                <a:cs typeface="Times New Roman" pitchFamily="18" charset="0"/>
              </a:rPr>
              <a:t> of </a:t>
            </a:r>
            <a:r>
              <a:rPr lang="en-US" sz="2800" dirty="0">
                <a:latin typeface="Times New Roman" pitchFamily="18" charset="0"/>
                <a:cs typeface="Times New Roman" pitchFamily="18" charset="0"/>
                <a:hlinkClick r:id="rId3" tooltip="Sodium"/>
              </a:rPr>
              <a:t>sodium</a:t>
            </a:r>
            <a:r>
              <a:rPr lang="en-US" sz="2800" dirty="0">
                <a:latin typeface="Times New Roman" pitchFamily="18" charset="0"/>
                <a:cs typeface="Times New Roman" pitchFamily="18" charset="0"/>
              </a:rPr>
              <a:t> (Na</a:t>
            </a:r>
            <a:r>
              <a:rPr lang="en-US" sz="2800" baseline="30000" dirty="0">
                <a:latin typeface="Times New Roman" pitchFamily="18" charset="0"/>
                <a:cs typeface="Times New Roman" pitchFamily="18" charset="0"/>
              </a:rPr>
              <a:t>+</a:t>
            </a:r>
            <a:r>
              <a:rPr lang="en-US" sz="2800" dirty="0">
                <a:latin typeface="Times New Roman" pitchFamily="18" charset="0"/>
                <a:cs typeface="Times New Roman" pitchFamily="18" charset="0"/>
              </a:rPr>
              <a:t>) and </a:t>
            </a:r>
            <a:r>
              <a:rPr lang="en-US" sz="2800" dirty="0">
                <a:latin typeface="Times New Roman" pitchFamily="18" charset="0"/>
                <a:cs typeface="Times New Roman" pitchFamily="18" charset="0"/>
                <a:hlinkClick r:id="rId4" tooltip="Chloride"/>
              </a:rPr>
              <a:t>chloride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Cl</a:t>
            </a:r>
            <a:r>
              <a:rPr lang="en-US" sz="2800" baseline="30000"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hlinkClick r:id="rId5" tooltip="Ion"/>
              </a:rPr>
              <a:t>ions</a:t>
            </a:r>
            <a:r>
              <a:rPr lang="en-US" sz="2800" dirty="0">
                <a:latin typeface="Times New Roman" pitchFamily="18" charset="0"/>
                <a:cs typeface="Times New Roman" pitchFamily="18" charset="0"/>
              </a:rPr>
              <a:t> from the </a:t>
            </a:r>
            <a:r>
              <a:rPr lang="en-US" sz="2800" dirty="0">
                <a:latin typeface="Times New Roman" pitchFamily="18" charset="0"/>
                <a:cs typeface="Times New Roman" pitchFamily="18" charset="0"/>
                <a:hlinkClick r:id="rId6" tooltip="Distal convoluted tubule"/>
              </a:rPr>
              <a:t>distal convoluted tubules</a:t>
            </a:r>
            <a:r>
              <a:rPr lang="en-US" sz="2800" dirty="0">
                <a:latin typeface="Times New Roman" pitchFamily="18" charset="0"/>
                <a:cs typeface="Times New Roman" pitchFamily="18" charset="0"/>
              </a:rPr>
              <a:t> in the </a:t>
            </a:r>
            <a:r>
              <a:rPr lang="en-US" sz="2800" dirty="0">
                <a:latin typeface="Times New Roman" pitchFamily="18" charset="0"/>
                <a:cs typeface="Times New Roman" pitchFamily="18" charset="0"/>
                <a:hlinkClick r:id="rId7" tooltip="Kidney"/>
              </a:rPr>
              <a:t>kidneys</a:t>
            </a:r>
            <a:r>
              <a:rPr lang="en-US" sz="2800" dirty="0">
                <a:latin typeface="Times New Roman" pitchFamily="18" charset="0"/>
                <a:cs typeface="Times New Roman" pitchFamily="18" charset="0"/>
              </a:rPr>
              <a:t> by blocking the thiazide-sensitive </a:t>
            </a:r>
            <a:r>
              <a:rPr lang="en-US" sz="2800" dirty="0">
                <a:latin typeface="Times New Roman" pitchFamily="18" charset="0"/>
                <a:cs typeface="Times New Roman" pitchFamily="18" charset="0"/>
                <a:hlinkClick r:id="rId8" tooltip="Sodium-chloride symporter"/>
              </a:rPr>
              <a:t>Na</a:t>
            </a:r>
            <a:r>
              <a:rPr lang="en-US" sz="2800" baseline="30000" dirty="0">
                <a:latin typeface="Times New Roman" pitchFamily="18" charset="0"/>
                <a:cs typeface="Times New Roman" pitchFamily="18" charset="0"/>
                <a:hlinkClick r:id="rId8" tooltip="Sodium-chloride symporter"/>
              </a:rPr>
              <a:t>+</a:t>
            </a:r>
            <a:r>
              <a:rPr lang="en-US" sz="2800" dirty="0">
                <a:latin typeface="Times New Roman" pitchFamily="18" charset="0"/>
                <a:cs typeface="Times New Roman" pitchFamily="18" charset="0"/>
                <a:hlinkClick r:id="rId8" tooltip="Sodium-chloride symporter"/>
              </a:rPr>
              <a:t>-</a:t>
            </a:r>
            <a:r>
              <a:rPr lang="en-US" sz="2800" dirty="0" err="1">
                <a:latin typeface="Times New Roman" pitchFamily="18" charset="0"/>
                <a:cs typeface="Times New Roman" pitchFamily="18" charset="0"/>
                <a:hlinkClick r:id="rId8" tooltip="Sodium-chloride symporter"/>
              </a:rPr>
              <a:t>Cl</a:t>
            </a:r>
            <a:r>
              <a:rPr lang="en-US" sz="2800" baseline="30000" dirty="0">
                <a:latin typeface="Times New Roman" pitchFamily="18" charset="0"/>
                <a:cs typeface="Times New Roman" pitchFamily="18" charset="0"/>
                <a:hlinkClick r:id="rId8" tooltip="Sodium-chloride symporter"/>
              </a:rPr>
              <a:t>−</a:t>
            </a:r>
            <a:r>
              <a:rPr lang="en-US" sz="2800" dirty="0">
                <a:latin typeface="Times New Roman" pitchFamily="18" charset="0"/>
                <a:cs typeface="Times New Roman" pitchFamily="18" charset="0"/>
                <a:hlinkClick r:id="rId8" tooltip="Sodium-chloride symporter"/>
              </a:rPr>
              <a:t> </a:t>
            </a:r>
            <a:r>
              <a:rPr lang="en-US" sz="2800" dirty="0" err="1">
                <a:latin typeface="Times New Roman" pitchFamily="18" charset="0"/>
                <a:cs typeface="Times New Roman" pitchFamily="18" charset="0"/>
                <a:hlinkClick r:id="rId8" tooltip="Sodium-chloride symporter"/>
              </a:rPr>
              <a:t>symporter</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The term "thiazide" is also often used for drugs with a similar action that do not have the thiazide chemical structure, such as </a:t>
            </a:r>
            <a:r>
              <a:rPr lang="en-US" sz="2800" dirty="0" err="1">
                <a:latin typeface="Times New Roman" pitchFamily="18" charset="0"/>
                <a:cs typeface="Times New Roman" pitchFamily="18" charset="0"/>
                <a:hlinkClick r:id="rId9" tooltip="Chlortalidone"/>
              </a:rPr>
              <a:t>chlorthalidone</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hlinkClick r:id="rId10" tooltip="Metolazone"/>
              </a:rPr>
              <a:t>metolazone</a:t>
            </a:r>
            <a:r>
              <a:rPr lang="en-US" sz="2800" dirty="0">
                <a:latin typeface="Times New Roman" pitchFamily="18" charset="0"/>
                <a:cs typeface="Times New Roman" pitchFamily="18" charset="0"/>
              </a:rPr>
              <a:t>. These agents are more properly termed </a:t>
            </a:r>
            <a:r>
              <a:rPr lang="en-US" sz="2800" dirty="0">
                <a:latin typeface="Times New Roman" pitchFamily="18" charset="0"/>
                <a:cs typeface="Times New Roman" pitchFamily="18" charset="0"/>
                <a:hlinkClick r:id="rId11" tooltip="Thiazide-like diuretic"/>
              </a:rPr>
              <a:t>thiazide-like </a:t>
            </a:r>
            <a:r>
              <a:rPr lang="en-US" sz="2800" dirty="0" err="1" smtClean="0">
                <a:latin typeface="Times New Roman" pitchFamily="18" charset="0"/>
                <a:cs typeface="Times New Roman" pitchFamily="18" charset="0"/>
                <a:hlinkClick r:id="rId11" tooltip="Thiazide-like diuretic"/>
              </a:rPr>
              <a:t>diuretics</a:t>
            </a:r>
            <a:r>
              <a:rPr lang="en-US" sz="2800" dirty="0" err="1" smtClean="0">
                <a:latin typeface="Times New Roman" pitchFamily="18" charset="0"/>
                <a:cs typeface="Times New Roman" pitchFamily="18" charset="0"/>
              </a:rPr>
              <a:t>.</a:t>
            </a:r>
            <a:r>
              <a:rPr lang="en-US" sz="2800" dirty="0" err="1" smtClean="0"/>
              <a:t>Thiazide</a:t>
            </a:r>
            <a:r>
              <a:rPr lang="en-US" sz="2800" dirty="0" smtClean="0"/>
              <a:t> </a:t>
            </a:r>
            <a:r>
              <a:rPr lang="en-US" sz="2800" dirty="0"/>
              <a:t>diuretics also increase calcium reabsorption at the </a:t>
            </a:r>
            <a:r>
              <a:rPr lang="en-US" sz="2800" dirty="0">
                <a:hlinkClick r:id="rId12" tooltip="Distal tubule"/>
              </a:rPr>
              <a:t>distal tubule</a:t>
            </a:r>
            <a:endParaRPr lang="en-US" sz="2800" dirty="0">
              <a:latin typeface="Times New Roman" pitchFamily="18" charset="0"/>
              <a:cs typeface="Times New Roman" pitchFamily="18" charset="0"/>
            </a:endParaRPr>
          </a:p>
          <a:p>
            <a:endParaRPr lang="en-US" sz="2400" dirty="0"/>
          </a:p>
        </p:txBody>
      </p:sp>
    </p:spTree>
    <p:extLst>
      <p:ext uri="{BB962C8B-B14F-4D97-AF65-F5344CB8AC3E}">
        <p14:creationId xmlns:p14="http://schemas.microsoft.com/office/powerpoint/2010/main" val="16913362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5693866"/>
          </a:xfrm>
          <a:prstGeom prst="rect">
            <a:avLst/>
          </a:prstGeom>
        </p:spPr>
        <p:txBody>
          <a:bodyPr wrap="square">
            <a:spAutoFit/>
          </a:bodyPr>
          <a:lstStyle/>
          <a:p>
            <a:r>
              <a:rPr lang="en-US" sz="2800" b="1" dirty="0">
                <a:latin typeface="Times New Roman" pitchFamily="18" charset="0"/>
                <a:cs typeface="Times New Roman" pitchFamily="18" charset="0"/>
              </a:rPr>
              <a:t>Pharmacokinetics </a:t>
            </a:r>
            <a:r>
              <a:rPr lang="en-US" sz="2800" b="1"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All </a:t>
            </a:r>
            <a:r>
              <a:rPr lang="en-US" sz="2800" dirty="0">
                <a:latin typeface="Times New Roman" pitchFamily="18" charset="0"/>
                <a:cs typeface="Times New Roman" pitchFamily="18" charset="0"/>
              </a:rPr>
              <a:t>thiazides and </a:t>
            </a:r>
            <a:r>
              <a:rPr lang="en-US" sz="2800" dirty="0" smtClean="0">
                <a:latin typeface="Times New Roman" pitchFamily="18" charset="0"/>
                <a:cs typeface="Times New Roman" pitchFamily="18" charset="0"/>
              </a:rPr>
              <a:t>related drugs </a:t>
            </a:r>
            <a:r>
              <a:rPr lang="en-US" sz="2800" dirty="0">
                <a:latin typeface="Times New Roman" pitchFamily="18" charset="0"/>
                <a:cs typeface="Times New Roman" pitchFamily="18" charset="0"/>
              </a:rPr>
              <a:t>are well absorbed orally; are </a:t>
            </a:r>
            <a:r>
              <a:rPr lang="en-US" sz="2800" dirty="0" smtClean="0">
                <a:latin typeface="Times New Roman" pitchFamily="18" charset="0"/>
                <a:cs typeface="Times New Roman" pitchFamily="18" charset="0"/>
              </a:rPr>
              <a:t>administered only </a:t>
            </a:r>
            <a:r>
              <a:rPr lang="en-US" sz="2800" dirty="0">
                <a:latin typeface="Times New Roman" pitchFamily="18" charset="0"/>
                <a:cs typeface="Times New Roman" pitchFamily="18" charset="0"/>
              </a:rPr>
              <a:t>by this route. Their action starts within </a:t>
            </a:r>
            <a:r>
              <a:rPr lang="en-US" sz="2800" dirty="0" smtClean="0">
                <a:latin typeface="Times New Roman" pitchFamily="18" charset="0"/>
                <a:cs typeface="Times New Roman" pitchFamily="18" charset="0"/>
              </a:rPr>
              <a:t>1 hour</a:t>
            </a:r>
            <a:r>
              <a:rPr lang="en-US" sz="2800" dirty="0">
                <a:latin typeface="Times New Roman" pitchFamily="18" charset="0"/>
                <a:cs typeface="Times New Roman" pitchFamily="18" charset="0"/>
              </a:rPr>
              <a:t>, but the duration varies from 8–48 </a:t>
            </a:r>
            <a:r>
              <a:rPr lang="en-US" sz="2800" dirty="0" smtClean="0">
                <a:latin typeface="Times New Roman" pitchFamily="18" charset="0"/>
                <a:cs typeface="Times New Roman" pitchFamily="18" charset="0"/>
              </a:rPr>
              <a:t>hours. The </a:t>
            </a:r>
            <a:r>
              <a:rPr lang="en-US" sz="2800" dirty="0">
                <a:latin typeface="Times New Roman" pitchFamily="18" charset="0"/>
                <a:cs typeface="Times New Roman" pitchFamily="18" charset="0"/>
              </a:rPr>
              <a:t>more lipid-soluble agents </a:t>
            </a:r>
            <a:r>
              <a:rPr lang="en-US" sz="2800" dirty="0" smtClean="0">
                <a:latin typeface="Times New Roman" pitchFamily="18" charset="0"/>
                <a:cs typeface="Times New Roman" pitchFamily="18" charset="0"/>
              </a:rPr>
              <a:t>have larger </a:t>
            </a:r>
            <a:r>
              <a:rPr lang="en-US" sz="2800" dirty="0">
                <a:latin typeface="Times New Roman" pitchFamily="18" charset="0"/>
                <a:cs typeface="Times New Roman" pitchFamily="18" charset="0"/>
              </a:rPr>
              <a:t>volumes of distribution (some are </a:t>
            </a:r>
            <a:r>
              <a:rPr lang="en-US" sz="2800" dirty="0" smtClean="0">
                <a:latin typeface="Times New Roman" pitchFamily="18" charset="0"/>
                <a:cs typeface="Times New Roman" pitchFamily="18" charset="0"/>
              </a:rPr>
              <a:t>also tissue </a:t>
            </a:r>
            <a:r>
              <a:rPr lang="en-US" sz="2800" dirty="0">
                <a:latin typeface="Times New Roman" pitchFamily="18" charset="0"/>
                <a:cs typeface="Times New Roman" pitchFamily="18" charset="0"/>
              </a:rPr>
              <a:t>bound), lower rates of renal clearance </a:t>
            </a:r>
            <a:r>
              <a:rPr lang="en-US" sz="2800" dirty="0" smtClean="0">
                <a:latin typeface="Times New Roman" pitchFamily="18" charset="0"/>
                <a:cs typeface="Times New Roman" pitchFamily="18" charset="0"/>
              </a:rPr>
              <a:t>and are </a:t>
            </a:r>
            <a:r>
              <a:rPr lang="en-US" sz="2800" dirty="0">
                <a:latin typeface="Times New Roman" pitchFamily="18" charset="0"/>
                <a:cs typeface="Times New Roman" pitchFamily="18" charset="0"/>
              </a:rPr>
              <a:t>longer acting. The protein binding is </a:t>
            </a:r>
            <a:r>
              <a:rPr lang="en-US" sz="2800" dirty="0" smtClean="0">
                <a:latin typeface="Times New Roman" pitchFamily="18" charset="0"/>
                <a:cs typeface="Times New Roman" pitchFamily="18" charset="0"/>
              </a:rPr>
              <a:t>also variable</a:t>
            </a:r>
            <a:r>
              <a:rPr lang="en-US" sz="2800" dirty="0">
                <a:latin typeface="Times New Roman" pitchFamily="18" charset="0"/>
                <a:cs typeface="Times New Roman" pitchFamily="18" charset="0"/>
              </a:rPr>
              <a:t>. Most of the agents undergo </a:t>
            </a:r>
            <a:r>
              <a:rPr lang="en-US" sz="2800" dirty="0" smtClean="0">
                <a:latin typeface="Times New Roman" pitchFamily="18" charset="0"/>
                <a:cs typeface="Times New Roman" pitchFamily="18" charset="0"/>
              </a:rPr>
              <a:t>little hepatic </a:t>
            </a:r>
            <a:r>
              <a:rPr lang="en-US" sz="2800" dirty="0">
                <a:latin typeface="Times New Roman" pitchFamily="18" charset="0"/>
                <a:cs typeface="Times New Roman" pitchFamily="18" charset="0"/>
              </a:rPr>
              <a:t>metabolism and are excreted as </a:t>
            </a:r>
            <a:r>
              <a:rPr lang="en-US" sz="2800" dirty="0" smtClean="0">
                <a:latin typeface="Times New Roman" pitchFamily="18" charset="0"/>
                <a:cs typeface="Times New Roman" pitchFamily="18" charset="0"/>
              </a:rPr>
              <a:t>such. They </a:t>
            </a:r>
            <a:r>
              <a:rPr lang="en-US" sz="2800" dirty="0">
                <a:latin typeface="Times New Roman" pitchFamily="18" charset="0"/>
                <a:cs typeface="Times New Roman" pitchFamily="18" charset="0"/>
              </a:rPr>
              <a:t>are filtered at the glomerulus as well </a:t>
            </a:r>
            <a:r>
              <a:rPr lang="en-US" sz="2800" dirty="0" smtClean="0">
                <a:latin typeface="Times New Roman" pitchFamily="18" charset="0"/>
                <a:cs typeface="Times New Roman" pitchFamily="18" charset="0"/>
              </a:rPr>
              <a:t>as secreted </a:t>
            </a:r>
            <a:r>
              <a:rPr lang="en-US" sz="2800" dirty="0">
                <a:latin typeface="Times New Roman" pitchFamily="18" charset="0"/>
                <a:cs typeface="Times New Roman" pitchFamily="18" charset="0"/>
              </a:rPr>
              <a:t>in the PT by organic anion </a:t>
            </a:r>
            <a:r>
              <a:rPr lang="en-US" sz="2800" dirty="0" smtClean="0">
                <a:latin typeface="Times New Roman" pitchFamily="18" charset="0"/>
                <a:cs typeface="Times New Roman" pitchFamily="18" charset="0"/>
              </a:rPr>
              <a:t>transport. Tubular </a:t>
            </a:r>
            <a:r>
              <a:rPr lang="en-US" sz="2800" dirty="0">
                <a:latin typeface="Times New Roman" pitchFamily="18" charset="0"/>
                <a:cs typeface="Times New Roman" pitchFamily="18" charset="0"/>
              </a:rPr>
              <a:t>reabsorption depends on </a:t>
            </a:r>
            <a:r>
              <a:rPr lang="en-US" sz="2800" dirty="0" smtClean="0">
                <a:latin typeface="Times New Roman" pitchFamily="18" charset="0"/>
                <a:cs typeface="Times New Roman" pitchFamily="18" charset="0"/>
              </a:rPr>
              <a:t>lipid solubility</a:t>
            </a:r>
            <a:r>
              <a:rPr lang="en-US" sz="2800" dirty="0">
                <a:latin typeface="Times New Roman" pitchFamily="18" charset="0"/>
                <a:cs typeface="Times New Roman" pitchFamily="18" charset="0"/>
              </a:rPr>
              <a:t>: the more soluble ones are </a:t>
            </a:r>
            <a:r>
              <a:rPr lang="en-US" sz="2800" dirty="0" smtClean="0">
                <a:latin typeface="Times New Roman" pitchFamily="18" charset="0"/>
                <a:cs typeface="Times New Roman" pitchFamily="18" charset="0"/>
              </a:rPr>
              <a:t>highly reabsorbed—prolonging </a:t>
            </a:r>
            <a:r>
              <a:rPr lang="en-US" sz="2800" dirty="0">
                <a:latin typeface="Times New Roman" pitchFamily="18" charset="0"/>
                <a:cs typeface="Times New Roman" pitchFamily="18" charset="0"/>
              </a:rPr>
              <a:t>duration of action.</a:t>
            </a:r>
          </a:p>
        </p:txBody>
      </p:sp>
    </p:spTree>
    <p:extLst>
      <p:ext uri="{BB962C8B-B14F-4D97-AF65-F5344CB8AC3E}">
        <p14:creationId xmlns:p14="http://schemas.microsoft.com/office/powerpoint/2010/main" val="2360565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915400" cy="6678751"/>
          </a:xfrm>
          <a:prstGeom prst="rect">
            <a:avLst/>
          </a:prstGeom>
        </p:spPr>
        <p:txBody>
          <a:bodyPr wrap="square">
            <a:spAutoFit/>
          </a:bodyPr>
          <a:lstStyle/>
          <a:p>
            <a:pPr algn="just"/>
            <a:r>
              <a:rPr lang="en-US" sz="2400" b="1" i="1" dirty="0" err="1" smtClean="0">
                <a:latin typeface="Times New Roman" pitchFamily="18" charset="0"/>
                <a:cs typeface="Times New Roman" pitchFamily="18" charset="0"/>
              </a:rPr>
              <a:t>Chlorthalidone</a:t>
            </a:r>
            <a:r>
              <a:rPr lang="en-US" sz="2400" b="1" i="1"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a particularly long </a:t>
            </a:r>
            <a:r>
              <a:rPr lang="en-US" sz="2400" dirty="0" smtClean="0">
                <a:latin typeface="Times New Roman" pitchFamily="18" charset="0"/>
                <a:cs typeface="Times New Roman" pitchFamily="18" charset="0"/>
              </a:rPr>
              <a:t>acting agent </a:t>
            </a:r>
            <a:r>
              <a:rPr lang="en-US" sz="2400" dirty="0">
                <a:latin typeface="Times New Roman" pitchFamily="18" charset="0"/>
                <a:cs typeface="Times New Roman" pitchFamily="18" charset="0"/>
              </a:rPr>
              <a:t>with a t½ 40–50 hours, used </a:t>
            </a:r>
            <a:r>
              <a:rPr lang="en-US" sz="2400" dirty="0" smtClean="0">
                <a:latin typeface="Times New Roman" pitchFamily="18" charset="0"/>
                <a:cs typeface="Times New Roman" pitchFamily="18" charset="0"/>
              </a:rPr>
              <a:t>exclusively as </a:t>
            </a:r>
            <a:r>
              <a:rPr lang="en-US" sz="2400" dirty="0">
                <a:latin typeface="Times New Roman" pitchFamily="18" charset="0"/>
                <a:cs typeface="Times New Roman" pitchFamily="18" charset="0"/>
              </a:rPr>
              <a:t>antihypertensive.</a:t>
            </a:r>
          </a:p>
          <a:p>
            <a:pPr algn="just"/>
            <a:r>
              <a:rPr lang="en-US" sz="2400" b="1" i="1" dirty="0" err="1" smtClean="0">
                <a:latin typeface="Times New Roman" pitchFamily="18" charset="0"/>
                <a:cs typeface="Times New Roman" pitchFamily="18" charset="0"/>
              </a:rPr>
              <a:t>Metolazone</a:t>
            </a:r>
            <a:r>
              <a:rPr lang="en-US" sz="2400" b="1" i="1"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common with loop diuretics, </a:t>
            </a:r>
            <a:r>
              <a:rPr lang="en-US" sz="2400" dirty="0" smtClean="0">
                <a:latin typeface="Times New Roman" pitchFamily="18" charset="0"/>
                <a:cs typeface="Times New Roman" pitchFamily="18" charset="0"/>
              </a:rPr>
              <a:t>it is </a:t>
            </a:r>
            <a:r>
              <a:rPr lang="en-US" sz="2400" dirty="0">
                <a:latin typeface="Times New Roman" pitchFamily="18" charset="0"/>
                <a:cs typeface="Times New Roman" pitchFamily="18" charset="0"/>
              </a:rPr>
              <a:t>able to evoke a clinically useful response </a:t>
            </a:r>
            <a:r>
              <a:rPr lang="en-US" sz="2400" dirty="0" smtClean="0">
                <a:latin typeface="Times New Roman" pitchFamily="18" charset="0"/>
                <a:cs typeface="Times New Roman" pitchFamily="18" charset="0"/>
              </a:rPr>
              <a:t>even in </a:t>
            </a:r>
            <a:r>
              <a:rPr lang="en-US" sz="2400" dirty="0">
                <a:latin typeface="Times New Roman" pitchFamily="18" charset="0"/>
                <a:cs typeface="Times New Roman" pitchFamily="18" charset="0"/>
              </a:rPr>
              <a:t>severe renal failure (</a:t>
            </a:r>
            <a:r>
              <a:rPr lang="en-US" sz="2400" dirty="0" err="1">
                <a:latin typeface="Times New Roman" pitchFamily="18" charset="0"/>
                <a:cs typeface="Times New Roman" pitchFamily="18" charset="0"/>
              </a:rPr>
              <a:t>g.f.r</a:t>
            </a:r>
            <a:r>
              <a:rPr lang="en-US" sz="2400" dirty="0">
                <a:latin typeface="Times New Roman" pitchFamily="18" charset="0"/>
                <a:cs typeface="Times New Roman" pitchFamily="18" charset="0"/>
              </a:rPr>
              <a:t>. ~15 ml/min), </a:t>
            </a:r>
            <a:r>
              <a:rPr lang="en-US" sz="2400" dirty="0" smtClean="0">
                <a:latin typeface="Times New Roman" pitchFamily="18" charset="0"/>
                <a:cs typeface="Times New Roman" pitchFamily="18" charset="0"/>
              </a:rPr>
              <a:t>and has </a:t>
            </a:r>
            <a:r>
              <a:rPr lang="en-US" sz="2400" dirty="0">
                <a:latin typeface="Times New Roman" pitchFamily="18" charset="0"/>
                <a:cs typeface="Times New Roman" pitchFamily="18" charset="0"/>
              </a:rPr>
              <a:t>marked additive action when combined </a:t>
            </a:r>
            <a:r>
              <a:rPr lang="en-US" sz="2400" dirty="0" smtClean="0">
                <a:latin typeface="Times New Roman" pitchFamily="18" charset="0"/>
                <a:cs typeface="Times New Roman" pitchFamily="18" charset="0"/>
              </a:rPr>
              <a:t>with furosemide</a:t>
            </a:r>
            <a:r>
              <a:rPr lang="en-US" sz="2400" dirty="0">
                <a:latin typeface="Times New Roman" pitchFamily="18" charset="0"/>
                <a:cs typeface="Times New Roman" pitchFamily="18" charset="0"/>
              </a:rPr>
              <a:t>. An additional proximal </a:t>
            </a:r>
            <a:r>
              <a:rPr lang="en-US" sz="2400" dirty="0" smtClean="0">
                <a:latin typeface="Times New Roman" pitchFamily="18" charset="0"/>
                <a:cs typeface="Times New Roman" pitchFamily="18" charset="0"/>
              </a:rPr>
              <a:t>tubular action </a:t>
            </a:r>
            <a:r>
              <a:rPr lang="en-US" sz="2400" dirty="0">
                <a:latin typeface="Times New Roman" pitchFamily="18" charset="0"/>
                <a:cs typeface="Times New Roman" pitchFamily="18" charset="0"/>
              </a:rPr>
              <a:t>has been demonstrated; PO4 </a:t>
            </a:r>
            <a:r>
              <a:rPr lang="en-US" sz="2400" dirty="0" smtClean="0">
                <a:latin typeface="Times New Roman" pitchFamily="18" charset="0"/>
                <a:cs typeface="Times New Roman" pitchFamily="18" charset="0"/>
              </a:rPr>
              <a:t>reabsorption that </a:t>
            </a:r>
            <a:r>
              <a:rPr lang="en-US" sz="2400" dirty="0">
                <a:latin typeface="Times New Roman" pitchFamily="18" charset="0"/>
                <a:cs typeface="Times New Roman" pitchFamily="18" charset="0"/>
              </a:rPr>
              <a:t>occurs in PT is inhibited. It is </a:t>
            </a:r>
            <a:r>
              <a:rPr lang="en-US" sz="2400" dirty="0" smtClean="0">
                <a:latin typeface="Times New Roman" pitchFamily="18" charset="0"/>
                <a:cs typeface="Times New Roman" pitchFamily="18" charset="0"/>
              </a:rPr>
              <a:t>excreted unchanged </a:t>
            </a:r>
            <a:r>
              <a:rPr lang="en-US" sz="2400" dirty="0">
                <a:latin typeface="Times New Roman" pitchFamily="18" charset="0"/>
                <a:cs typeface="Times New Roman" pitchFamily="18" charset="0"/>
              </a:rPr>
              <a:t>in urine.</a:t>
            </a:r>
          </a:p>
          <a:p>
            <a:pPr algn="just"/>
            <a:r>
              <a:rPr lang="en-US" sz="2400" b="1" i="1" dirty="0" err="1" smtClean="0">
                <a:latin typeface="Times New Roman" pitchFamily="18" charset="0"/>
                <a:cs typeface="Times New Roman" pitchFamily="18" charset="0"/>
              </a:rPr>
              <a:t>Xipamide</a:t>
            </a:r>
            <a:r>
              <a:rPr lang="en-US" sz="2400" b="1" i="1"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has a pronounced diuretic </a:t>
            </a:r>
            <a:r>
              <a:rPr lang="en-US" sz="2400" dirty="0" smtClean="0">
                <a:latin typeface="Times New Roman" pitchFamily="18" charset="0"/>
                <a:cs typeface="Times New Roman" pitchFamily="18" charset="0"/>
              </a:rPr>
              <a:t>action similar </a:t>
            </a:r>
            <a:r>
              <a:rPr lang="en-US" sz="2400" dirty="0">
                <a:latin typeface="Times New Roman" pitchFamily="18" charset="0"/>
                <a:cs typeface="Times New Roman" pitchFamily="18" charset="0"/>
              </a:rPr>
              <a:t>to low doses of furosemide. </a:t>
            </a:r>
            <a:r>
              <a:rPr lang="en-US" sz="2400" dirty="0" smtClean="0">
                <a:latin typeface="Times New Roman" pitchFamily="18" charset="0"/>
                <a:cs typeface="Times New Roman" pitchFamily="18" charset="0"/>
              </a:rPr>
              <a:t>Because of longer </a:t>
            </a:r>
            <a:r>
              <a:rPr lang="en-US" sz="2400" dirty="0">
                <a:latin typeface="Times New Roman" pitchFamily="18" charset="0"/>
                <a:cs typeface="Times New Roman" pitchFamily="18" charset="0"/>
              </a:rPr>
              <a:t>duration of action—hypokalemia is </a:t>
            </a:r>
            <a:r>
              <a:rPr lang="en-US" sz="2400" dirty="0" smtClean="0">
                <a:latin typeface="Times New Roman" pitchFamily="18" charset="0"/>
                <a:cs typeface="Times New Roman" pitchFamily="18" charset="0"/>
              </a:rPr>
              <a:t>more prominent</a:t>
            </a:r>
            <a:r>
              <a:rPr lang="en-US" sz="2400" dirty="0">
                <a:latin typeface="Times New Roman" pitchFamily="18" charset="0"/>
                <a:cs typeface="Times New Roman" pitchFamily="18" charset="0"/>
              </a:rPr>
              <a:t>.</a:t>
            </a:r>
          </a:p>
          <a:p>
            <a:pPr algn="just"/>
            <a:r>
              <a:rPr lang="en-US" sz="2400" b="1" i="1" dirty="0" err="1">
                <a:latin typeface="Times New Roman" pitchFamily="18" charset="0"/>
                <a:cs typeface="Times New Roman" pitchFamily="18" charset="0"/>
              </a:rPr>
              <a:t>Indapamide</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has little diuretic action in </a:t>
            </a:r>
            <a:r>
              <a:rPr lang="en-US" sz="2400" dirty="0" smtClean="0">
                <a:latin typeface="Times New Roman" pitchFamily="18" charset="0"/>
                <a:cs typeface="Times New Roman" pitchFamily="18" charset="0"/>
              </a:rPr>
              <a:t>the usual </a:t>
            </a:r>
            <a:r>
              <a:rPr lang="en-US" sz="2400" dirty="0">
                <a:latin typeface="Times New Roman" pitchFamily="18" charset="0"/>
                <a:cs typeface="Times New Roman" pitchFamily="18" charset="0"/>
              </a:rPr>
              <a:t>doses, probably because it is highly </a:t>
            </a:r>
            <a:r>
              <a:rPr lang="en-US" sz="2400" dirty="0" smtClean="0">
                <a:latin typeface="Times New Roman" pitchFamily="18" charset="0"/>
                <a:cs typeface="Times New Roman" pitchFamily="18" charset="0"/>
              </a:rPr>
              <a:t>lipid soluble, is </a:t>
            </a:r>
            <a:r>
              <a:rPr lang="en-US" sz="2400" dirty="0">
                <a:latin typeface="Times New Roman" pitchFamily="18" charset="0"/>
                <a:cs typeface="Times New Roman" pitchFamily="18" charset="0"/>
              </a:rPr>
              <a:t>extensively metabolized and </a:t>
            </a:r>
            <a:r>
              <a:rPr lang="en-US" sz="2400" dirty="0" smtClean="0">
                <a:latin typeface="Times New Roman" pitchFamily="18" charset="0"/>
                <a:cs typeface="Times New Roman" pitchFamily="18" charset="0"/>
              </a:rPr>
              <a:t>only small </a:t>
            </a:r>
            <a:r>
              <a:rPr lang="en-US" sz="2400" dirty="0">
                <a:latin typeface="Times New Roman" pitchFamily="18" charset="0"/>
                <a:cs typeface="Times New Roman" pitchFamily="18" charset="0"/>
              </a:rPr>
              <a:t>quantity of unchanged drug is present </a:t>
            </a:r>
            <a:r>
              <a:rPr lang="en-US" sz="2400" dirty="0" smtClean="0">
                <a:latin typeface="Times New Roman" pitchFamily="18" charset="0"/>
                <a:cs typeface="Times New Roman" pitchFamily="18" charset="0"/>
              </a:rPr>
              <a:t>in the </a:t>
            </a:r>
            <a:r>
              <a:rPr lang="en-US" sz="2400" dirty="0">
                <a:latin typeface="Times New Roman" pitchFamily="18" charset="0"/>
                <a:cs typeface="Times New Roman" pitchFamily="18" charset="0"/>
              </a:rPr>
              <a:t>tubular fluid. However, it retains </a:t>
            </a:r>
            <a:r>
              <a:rPr lang="en-US" sz="2400" dirty="0" smtClean="0">
                <a:latin typeface="Times New Roman" pitchFamily="18" charset="0"/>
                <a:cs typeface="Times New Roman" pitchFamily="18" charset="0"/>
              </a:rPr>
              <a:t>antihypertensive action </a:t>
            </a:r>
            <a:r>
              <a:rPr lang="en-US" sz="2400" dirty="0">
                <a:latin typeface="Times New Roman" pitchFamily="18" charset="0"/>
                <a:cs typeface="Times New Roman" pitchFamily="18" charset="0"/>
              </a:rPr>
              <a:t>and is used for that purpose </a:t>
            </a:r>
            <a:r>
              <a:rPr lang="en-US" sz="2400" dirty="0" smtClean="0">
                <a:latin typeface="Times New Roman" pitchFamily="18" charset="0"/>
                <a:cs typeface="Times New Roman" pitchFamily="18" charset="0"/>
              </a:rPr>
              <a:t>only.</a:t>
            </a:r>
            <a:endParaRPr lang="en-US" sz="2400" dirty="0">
              <a:latin typeface="Times New Roman" pitchFamily="18" charset="0"/>
              <a:cs typeface="Times New Roman" pitchFamily="18" charset="0"/>
            </a:endParaRPr>
          </a:p>
          <a:p>
            <a:pPr algn="just"/>
            <a:endParaRPr lang="en-US" sz="2000" dirty="0"/>
          </a:p>
        </p:txBody>
      </p:sp>
    </p:spTree>
    <p:extLst>
      <p:ext uri="{BB962C8B-B14F-4D97-AF65-F5344CB8AC3E}">
        <p14:creationId xmlns:p14="http://schemas.microsoft.com/office/powerpoint/2010/main" val="1086513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4339650"/>
          </a:xfrm>
          <a:prstGeom prst="rect">
            <a:avLst/>
          </a:prstGeom>
        </p:spPr>
        <p:txBody>
          <a:bodyPr wrap="square">
            <a:spAutoFit/>
          </a:bodyPr>
          <a:lstStyle/>
          <a:p>
            <a:r>
              <a:rPr lang="en-US" sz="2400" b="1" i="1" dirty="0">
                <a:latin typeface="Times New Roman" pitchFamily="18" charset="0"/>
                <a:cs typeface="Times New Roman" pitchFamily="18" charset="0"/>
              </a:rPr>
              <a:t>Complications of high ceiling and </a:t>
            </a:r>
            <a:r>
              <a:rPr lang="en-US" sz="2400" b="1" i="1" dirty="0" smtClean="0">
                <a:latin typeface="Times New Roman" pitchFamily="18" charset="0"/>
                <a:cs typeface="Times New Roman" pitchFamily="18" charset="0"/>
              </a:rPr>
              <a:t>thiazide type </a:t>
            </a:r>
            <a:r>
              <a:rPr lang="en-US" sz="2400" b="1" i="1" dirty="0">
                <a:latin typeface="Times New Roman" pitchFamily="18" charset="0"/>
                <a:cs typeface="Times New Roman" pitchFamily="18" charset="0"/>
              </a:rPr>
              <a:t>diuretic </a:t>
            </a:r>
            <a:r>
              <a:rPr lang="en-US" sz="2400" b="1" i="1" dirty="0" smtClean="0">
                <a:latin typeface="Times New Roman" pitchFamily="18" charset="0"/>
                <a:cs typeface="Times New Roman" pitchFamily="18" charset="0"/>
              </a:rPr>
              <a:t>therapy</a:t>
            </a:r>
          </a:p>
          <a:p>
            <a:r>
              <a:rPr lang="en-US" sz="2800" i="1"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Hypokalaemia</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2</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Dilutional</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hyponatraemia</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GIT and CNS </a:t>
            </a:r>
            <a:r>
              <a:rPr lang="en-US" sz="2800" dirty="0" smtClean="0">
                <a:latin typeface="Times New Roman" pitchFamily="18" charset="0"/>
                <a:cs typeface="Times New Roman" pitchFamily="18" charset="0"/>
              </a:rPr>
              <a:t>disturbances</a:t>
            </a:r>
          </a:p>
          <a:p>
            <a:r>
              <a:rPr lang="en-US" sz="2800" dirty="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Hearing </a:t>
            </a:r>
            <a:r>
              <a:rPr lang="en-US" sz="2800" dirty="0" smtClean="0">
                <a:latin typeface="Times New Roman" pitchFamily="18" charset="0"/>
                <a:cs typeface="Times New Roman" pitchFamily="18" charset="0"/>
              </a:rPr>
              <a:t>loss</a:t>
            </a:r>
          </a:p>
          <a:p>
            <a:r>
              <a:rPr lang="en-US" sz="2800" dirty="0">
                <a:latin typeface="Times New Roman" pitchFamily="18" charset="0"/>
                <a:cs typeface="Times New Roman" pitchFamily="18" charset="0"/>
              </a:rPr>
              <a:t>5</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Allergic </a:t>
            </a:r>
            <a:r>
              <a:rPr lang="en-US" sz="2800" dirty="0" smtClean="0">
                <a:latin typeface="Times New Roman" pitchFamily="18" charset="0"/>
                <a:cs typeface="Times New Roman" pitchFamily="18" charset="0"/>
              </a:rPr>
              <a:t>manifestations</a:t>
            </a:r>
          </a:p>
          <a:p>
            <a:r>
              <a:rPr lang="en-US" sz="2800" dirty="0">
                <a:latin typeface="Times New Roman" pitchFamily="18" charset="0"/>
                <a:cs typeface="Times New Roman" pitchFamily="18" charset="0"/>
              </a:rPr>
              <a:t>6</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Hyperuricaemia</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7</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Hyperglycaemia</a:t>
            </a:r>
            <a:r>
              <a:rPr lang="en-US" sz="2800" dirty="0">
                <a:latin typeface="Times New Roman" pitchFamily="18" charset="0"/>
                <a:cs typeface="Times New Roman" pitchFamily="18" charset="0"/>
              </a:rPr>
              <a:t> and </a:t>
            </a:r>
            <a:r>
              <a:rPr lang="en-US" sz="2800" dirty="0" smtClean="0">
                <a:latin typeface="Times New Roman" pitchFamily="18" charset="0"/>
                <a:cs typeface="Times New Roman" pitchFamily="18" charset="0"/>
              </a:rPr>
              <a:t>hyperlipidemia</a:t>
            </a:r>
          </a:p>
          <a:p>
            <a:r>
              <a:rPr lang="en-US" sz="2800" dirty="0">
                <a:latin typeface="Times New Roman" pitchFamily="18" charset="0"/>
                <a:cs typeface="Times New Roman" pitchFamily="18" charset="0"/>
              </a:rPr>
              <a:t>8</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Hypercalcaemia</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9</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Magnesium depletion</a:t>
            </a:r>
          </a:p>
        </p:txBody>
      </p:sp>
    </p:spTree>
    <p:extLst>
      <p:ext uri="{BB962C8B-B14F-4D97-AF65-F5344CB8AC3E}">
        <p14:creationId xmlns:p14="http://schemas.microsoft.com/office/powerpoint/2010/main" val="709375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321" y="152400"/>
            <a:ext cx="8686800" cy="6078587"/>
          </a:xfrm>
          <a:prstGeom prst="rect">
            <a:avLst/>
          </a:prstGeom>
        </p:spPr>
        <p:txBody>
          <a:bodyPr wrap="square">
            <a:spAutoFit/>
          </a:bodyPr>
          <a:lstStyle/>
          <a:p>
            <a:pPr algn="just"/>
            <a:r>
              <a:rPr lang="en-US" sz="2100" b="1" dirty="0">
                <a:latin typeface="Times New Roman" pitchFamily="18" charset="0"/>
                <a:cs typeface="Times New Roman" pitchFamily="18" charset="0"/>
              </a:rPr>
              <a:t>Interactions</a:t>
            </a:r>
          </a:p>
          <a:p>
            <a:pPr algn="just"/>
            <a:r>
              <a:rPr lang="en-US" sz="2300" dirty="0" smtClean="0">
                <a:latin typeface="Times New Roman" pitchFamily="18" charset="0"/>
                <a:cs typeface="Times New Roman" pitchFamily="18" charset="0"/>
              </a:rPr>
              <a:t>1. </a:t>
            </a:r>
            <a:r>
              <a:rPr lang="en-US" sz="2300" dirty="0" err="1">
                <a:latin typeface="Times New Roman" pitchFamily="18" charset="0"/>
                <a:cs typeface="Times New Roman" pitchFamily="18" charset="0"/>
              </a:rPr>
              <a:t>Hypokalaemia</a:t>
            </a:r>
            <a:r>
              <a:rPr lang="en-US" sz="2300" dirty="0">
                <a:latin typeface="Times New Roman" pitchFamily="18" charset="0"/>
                <a:cs typeface="Times New Roman" pitchFamily="18" charset="0"/>
              </a:rPr>
              <a:t> induced by these </a:t>
            </a:r>
            <a:r>
              <a:rPr lang="en-US" sz="2300" dirty="0" smtClean="0">
                <a:latin typeface="Times New Roman" pitchFamily="18" charset="0"/>
                <a:cs typeface="Times New Roman" pitchFamily="18" charset="0"/>
              </a:rPr>
              <a:t>diuretics:, Enhances </a:t>
            </a:r>
            <a:r>
              <a:rPr lang="en-US" sz="2300" dirty="0">
                <a:latin typeface="Times New Roman" pitchFamily="18" charset="0"/>
                <a:cs typeface="Times New Roman" pitchFamily="18" charset="0"/>
              </a:rPr>
              <a:t>digitalis toxicity</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a:p>
            <a:pPr algn="just"/>
            <a:r>
              <a:rPr lang="en-US" sz="2300" dirty="0">
                <a:latin typeface="Times New Roman" pitchFamily="18" charset="0"/>
                <a:cs typeface="Times New Roman" pitchFamily="18" charset="0"/>
              </a:rPr>
              <a:t>2</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High ceiling diuretics and </a:t>
            </a:r>
            <a:r>
              <a:rPr lang="en-US" sz="2300" dirty="0" smtClean="0">
                <a:latin typeface="Times New Roman" pitchFamily="18" charset="0"/>
                <a:cs typeface="Times New Roman" pitchFamily="18" charset="0"/>
              </a:rPr>
              <a:t>aminoglycoside antibiotics </a:t>
            </a:r>
            <a:r>
              <a:rPr lang="en-US" sz="2300" dirty="0">
                <a:latin typeface="Times New Roman" pitchFamily="18" charset="0"/>
                <a:cs typeface="Times New Roman" pitchFamily="18" charset="0"/>
              </a:rPr>
              <a:t>are both ototoxic and </a:t>
            </a:r>
            <a:r>
              <a:rPr lang="en-US" sz="2300" dirty="0" smtClean="0">
                <a:latin typeface="Times New Roman" pitchFamily="18" charset="0"/>
                <a:cs typeface="Times New Roman" pitchFamily="18" charset="0"/>
              </a:rPr>
              <a:t>nephrotoxic; produce </a:t>
            </a:r>
            <a:r>
              <a:rPr lang="en-US" sz="2300" dirty="0">
                <a:latin typeface="Times New Roman" pitchFamily="18" charset="0"/>
                <a:cs typeface="Times New Roman" pitchFamily="18" charset="0"/>
              </a:rPr>
              <a:t>additive toxicity; should be </a:t>
            </a:r>
            <a:r>
              <a:rPr lang="en-US" sz="2300" dirty="0" smtClean="0">
                <a:latin typeface="Times New Roman" pitchFamily="18" charset="0"/>
                <a:cs typeface="Times New Roman" pitchFamily="18" charset="0"/>
              </a:rPr>
              <a:t>used together </a:t>
            </a:r>
            <a:r>
              <a:rPr lang="en-US" sz="2300" dirty="0">
                <a:latin typeface="Times New Roman" pitchFamily="18" charset="0"/>
                <a:cs typeface="Times New Roman" pitchFamily="18" charset="0"/>
              </a:rPr>
              <a:t>cautiously.</a:t>
            </a:r>
          </a:p>
          <a:p>
            <a:pPr algn="just"/>
            <a:r>
              <a:rPr lang="en-US" sz="2300" dirty="0">
                <a:latin typeface="Times New Roman" pitchFamily="18" charset="0"/>
                <a:cs typeface="Times New Roman" pitchFamily="18" charset="0"/>
              </a:rPr>
              <a:t>3</a:t>
            </a:r>
            <a:r>
              <a:rPr lang="en-US" sz="2300" dirty="0" smtClean="0">
                <a:latin typeface="Times New Roman" pitchFamily="18" charset="0"/>
                <a:cs typeface="Times New Roman" pitchFamily="18" charset="0"/>
              </a:rPr>
              <a:t>. </a:t>
            </a:r>
            <a:r>
              <a:rPr lang="en-US" sz="2300" dirty="0" err="1">
                <a:latin typeface="Times New Roman" pitchFamily="18" charset="0"/>
                <a:cs typeface="Times New Roman" pitchFamily="18" charset="0"/>
              </a:rPr>
              <a:t>Cotrimoxazole</a:t>
            </a:r>
            <a:r>
              <a:rPr lang="en-US" sz="2300" dirty="0">
                <a:latin typeface="Times New Roman" pitchFamily="18" charset="0"/>
                <a:cs typeface="Times New Roman" pitchFamily="18" charset="0"/>
              </a:rPr>
              <a:t> given with diuretics </a:t>
            </a:r>
            <a:r>
              <a:rPr lang="en-US" sz="2300" dirty="0" smtClean="0">
                <a:latin typeface="Times New Roman" pitchFamily="18" charset="0"/>
                <a:cs typeface="Times New Roman" pitchFamily="18" charset="0"/>
              </a:rPr>
              <a:t>has caused </a:t>
            </a:r>
            <a:r>
              <a:rPr lang="en-US" sz="2300" dirty="0">
                <a:latin typeface="Times New Roman" pitchFamily="18" charset="0"/>
                <a:cs typeface="Times New Roman" pitchFamily="18" charset="0"/>
              </a:rPr>
              <a:t>higher incidence of thrombocytopenia.</a:t>
            </a:r>
          </a:p>
          <a:p>
            <a:pPr algn="just"/>
            <a:r>
              <a:rPr lang="en-US" sz="2300" dirty="0">
                <a:latin typeface="Times New Roman" pitchFamily="18" charset="0"/>
                <a:cs typeface="Times New Roman" pitchFamily="18" charset="0"/>
              </a:rPr>
              <a:t>4</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Indomethacin and other NSAIDs </a:t>
            </a:r>
            <a:r>
              <a:rPr lang="en-US" sz="2300" dirty="0" smtClean="0">
                <a:latin typeface="Times New Roman" pitchFamily="18" charset="0"/>
                <a:cs typeface="Times New Roman" pitchFamily="18" charset="0"/>
              </a:rPr>
              <a:t>diminish the </a:t>
            </a:r>
            <a:r>
              <a:rPr lang="en-US" sz="2300" dirty="0">
                <a:latin typeface="Times New Roman" pitchFamily="18" charset="0"/>
                <a:cs typeface="Times New Roman" pitchFamily="18" charset="0"/>
              </a:rPr>
              <a:t>action of high ceiling diuretics. Inhibition </a:t>
            </a:r>
            <a:r>
              <a:rPr lang="en-US" sz="2300" dirty="0" smtClean="0">
                <a:latin typeface="Times New Roman" pitchFamily="18" charset="0"/>
                <a:cs typeface="Times New Roman" pitchFamily="18" charset="0"/>
              </a:rPr>
              <a:t>of PG </a:t>
            </a:r>
            <a:r>
              <a:rPr lang="en-US" sz="2300" dirty="0">
                <a:latin typeface="Times New Roman" pitchFamily="18" charset="0"/>
                <a:cs typeface="Times New Roman" pitchFamily="18" charset="0"/>
              </a:rPr>
              <a:t>synthesis in the kidney, through </a:t>
            </a:r>
            <a:r>
              <a:rPr lang="en-US" sz="2300" dirty="0" smtClean="0">
                <a:latin typeface="Times New Roman" pitchFamily="18" charset="0"/>
                <a:cs typeface="Times New Roman" pitchFamily="18" charset="0"/>
              </a:rPr>
              <a:t>which furosemide </a:t>
            </a:r>
            <a:r>
              <a:rPr lang="en-US" sz="2300" dirty="0">
                <a:latin typeface="Times New Roman" pitchFamily="18" charset="0"/>
                <a:cs typeface="Times New Roman" pitchFamily="18" charset="0"/>
              </a:rPr>
              <a:t>and related drugs induce </a:t>
            </a:r>
            <a:r>
              <a:rPr lang="en-US" sz="2300" dirty="0" err="1" smtClean="0">
                <a:latin typeface="Times New Roman" pitchFamily="18" charset="0"/>
                <a:cs typeface="Times New Roman" pitchFamily="18" charset="0"/>
              </a:rPr>
              <a:t>intrarenal</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haemodynamic</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changes which </a:t>
            </a:r>
            <a:r>
              <a:rPr lang="en-US" sz="2300" dirty="0" smtClean="0">
                <a:latin typeface="Times New Roman" pitchFamily="18" charset="0"/>
                <a:cs typeface="Times New Roman" pitchFamily="18" charset="0"/>
              </a:rPr>
              <a:t>secondarily affect </a:t>
            </a:r>
            <a:r>
              <a:rPr lang="en-US" sz="2300" dirty="0">
                <a:latin typeface="Times New Roman" pitchFamily="18" charset="0"/>
                <a:cs typeface="Times New Roman" pitchFamily="18" charset="0"/>
              </a:rPr>
              <a:t>salt </a:t>
            </a:r>
            <a:r>
              <a:rPr lang="en-US" sz="2300" dirty="0" smtClean="0">
                <a:latin typeface="Times New Roman" pitchFamily="18" charset="0"/>
                <a:cs typeface="Times New Roman" pitchFamily="18" charset="0"/>
              </a:rPr>
              <a:t>output. Antihypertensive </a:t>
            </a:r>
            <a:r>
              <a:rPr lang="en-US" sz="2300" dirty="0">
                <a:latin typeface="Times New Roman" pitchFamily="18" charset="0"/>
                <a:cs typeface="Times New Roman" pitchFamily="18" charset="0"/>
              </a:rPr>
              <a:t>action of thiazides and </a:t>
            </a:r>
            <a:r>
              <a:rPr lang="en-US" sz="2300" dirty="0" smtClean="0">
                <a:latin typeface="Times New Roman" pitchFamily="18" charset="0"/>
                <a:cs typeface="Times New Roman" pitchFamily="18" charset="0"/>
              </a:rPr>
              <a:t>furosemide is </a:t>
            </a:r>
            <a:r>
              <a:rPr lang="en-US" sz="2300" dirty="0">
                <a:latin typeface="Times New Roman" pitchFamily="18" charset="0"/>
                <a:cs typeface="Times New Roman" pitchFamily="18" charset="0"/>
              </a:rPr>
              <a:t>also diminished by NSAIDs.</a:t>
            </a:r>
          </a:p>
          <a:p>
            <a:pPr algn="just"/>
            <a:r>
              <a:rPr lang="en-US" sz="2300" dirty="0">
                <a:latin typeface="Times New Roman" pitchFamily="18" charset="0"/>
                <a:cs typeface="Times New Roman" pitchFamily="18" charset="0"/>
              </a:rPr>
              <a:t>5</a:t>
            </a:r>
            <a:r>
              <a:rPr lang="en-US" sz="2300" dirty="0" smtClean="0">
                <a:latin typeface="Times New Roman" pitchFamily="18" charset="0"/>
                <a:cs typeface="Times New Roman" pitchFamily="18" charset="0"/>
              </a:rPr>
              <a:t>. </a:t>
            </a:r>
            <a:r>
              <a:rPr lang="en-US" sz="2300" dirty="0" err="1">
                <a:latin typeface="Times New Roman" pitchFamily="18" charset="0"/>
                <a:cs typeface="Times New Roman" pitchFamily="18" charset="0"/>
              </a:rPr>
              <a:t>Probenecid</a:t>
            </a:r>
            <a:r>
              <a:rPr lang="en-US" sz="2300" dirty="0">
                <a:latin typeface="Times New Roman" pitchFamily="18" charset="0"/>
                <a:cs typeface="Times New Roman" pitchFamily="18" charset="0"/>
              </a:rPr>
              <a:t> competitively inhibits </a:t>
            </a:r>
            <a:r>
              <a:rPr lang="en-US" sz="2300" dirty="0" smtClean="0">
                <a:latin typeface="Times New Roman" pitchFamily="18" charset="0"/>
                <a:cs typeface="Times New Roman" pitchFamily="18" charset="0"/>
              </a:rPr>
              <a:t>tubular secretion </a:t>
            </a:r>
            <a:r>
              <a:rPr lang="en-US" sz="2300" dirty="0">
                <a:latin typeface="Times New Roman" pitchFamily="18" charset="0"/>
                <a:cs typeface="Times New Roman" pitchFamily="18" charset="0"/>
              </a:rPr>
              <a:t>of furosemide and thiazides: </a:t>
            </a:r>
            <a:r>
              <a:rPr lang="en-US" sz="2300" dirty="0" smtClean="0">
                <a:latin typeface="Times New Roman" pitchFamily="18" charset="0"/>
                <a:cs typeface="Times New Roman" pitchFamily="18" charset="0"/>
              </a:rPr>
              <a:t>decreases their </a:t>
            </a:r>
            <a:r>
              <a:rPr lang="en-US" sz="2300" dirty="0">
                <a:latin typeface="Times New Roman" pitchFamily="18" charset="0"/>
                <a:cs typeface="Times New Roman" pitchFamily="18" charset="0"/>
              </a:rPr>
              <a:t>action by reducing the concentration in </a:t>
            </a:r>
            <a:r>
              <a:rPr lang="en-US" sz="2300" dirty="0" smtClean="0">
                <a:latin typeface="Times New Roman" pitchFamily="18" charset="0"/>
                <a:cs typeface="Times New Roman" pitchFamily="18" charset="0"/>
              </a:rPr>
              <a:t>the tubular </a:t>
            </a:r>
            <a:r>
              <a:rPr lang="en-US" sz="2300" dirty="0">
                <a:latin typeface="Times New Roman" pitchFamily="18" charset="0"/>
                <a:cs typeface="Times New Roman" pitchFamily="18" charset="0"/>
              </a:rPr>
              <a:t>fluid, while diuretics diminish </a:t>
            </a:r>
            <a:r>
              <a:rPr lang="en-US" sz="2300" dirty="0" err="1" smtClean="0">
                <a:latin typeface="Times New Roman" pitchFamily="18" charset="0"/>
                <a:cs typeface="Times New Roman" pitchFamily="18" charset="0"/>
              </a:rPr>
              <a:t>uricosuric</a:t>
            </a: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action </a:t>
            </a:r>
            <a:r>
              <a:rPr lang="en-US" sz="2300" dirty="0">
                <a:latin typeface="Times New Roman" pitchFamily="18" charset="0"/>
                <a:cs typeface="Times New Roman" pitchFamily="18" charset="0"/>
              </a:rPr>
              <a:t>of </a:t>
            </a:r>
            <a:r>
              <a:rPr lang="en-US" sz="2300" dirty="0" err="1">
                <a:latin typeface="Times New Roman" pitchFamily="18" charset="0"/>
                <a:cs typeface="Times New Roman" pitchFamily="18" charset="0"/>
              </a:rPr>
              <a:t>probenecid</a:t>
            </a:r>
            <a:r>
              <a:rPr lang="en-US" sz="2300" dirty="0">
                <a:latin typeface="Times New Roman" pitchFamily="18" charset="0"/>
                <a:cs typeface="Times New Roman" pitchFamily="18" charset="0"/>
              </a:rPr>
              <a:t>.</a:t>
            </a:r>
          </a:p>
          <a:p>
            <a:pPr algn="just"/>
            <a:r>
              <a:rPr lang="en-US" sz="2300" dirty="0">
                <a:latin typeface="Times New Roman" pitchFamily="18" charset="0"/>
                <a:cs typeface="Times New Roman" pitchFamily="18" charset="0"/>
              </a:rPr>
              <a:t>6</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Serum lithium level rises when </a:t>
            </a:r>
            <a:r>
              <a:rPr lang="en-US" sz="2300" dirty="0" smtClean="0">
                <a:latin typeface="Times New Roman" pitchFamily="18" charset="0"/>
                <a:cs typeface="Times New Roman" pitchFamily="18" charset="0"/>
              </a:rPr>
              <a:t>diuretic therapy </a:t>
            </a:r>
            <a:r>
              <a:rPr lang="en-US" sz="2300" dirty="0">
                <a:latin typeface="Times New Roman" pitchFamily="18" charset="0"/>
                <a:cs typeface="Times New Roman" pitchFamily="18" charset="0"/>
              </a:rPr>
              <a:t>is instituted. This is due to </a:t>
            </a:r>
            <a:r>
              <a:rPr lang="en-US" sz="2300" dirty="0" smtClean="0">
                <a:latin typeface="Times New Roman" pitchFamily="18" charset="0"/>
                <a:cs typeface="Times New Roman" pitchFamily="18" charset="0"/>
              </a:rPr>
              <a:t>enhanced reabsorption </a:t>
            </a:r>
            <a:r>
              <a:rPr lang="en-US" sz="2300" dirty="0">
                <a:latin typeface="Times New Roman" pitchFamily="18" charset="0"/>
                <a:cs typeface="Times New Roman" pitchFamily="18" charset="0"/>
              </a:rPr>
              <a:t>of Li+ (and Na+) in PT.</a:t>
            </a:r>
          </a:p>
        </p:txBody>
      </p:sp>
    </p:spTree>
    <p:extLst>
      <p:ext uri="{BB962C8B-B14F-4D97-AF65-F5344CB8AC3E}">
        <p14:creationId xmlns:p14="http://schemas.microsoft.com/office/powerpoint/2010/main" val="2232012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868" y="304800"/>
            <a:ext cx="8458200" cy="6370975"/>
          </a:xfrm>
          <a:prstGeom prst="rect">
            <a:avLst/>
          </a:prstGeom>
        </p:spPr>
        <p:txBody>
          <a:bodyPr wrap="square">
            <a:spAutoFit/>
          </a:bodyPr>
          <a:lstStyle/>
          <a:p>
            <a:pPr algn="just"/>
            <a:r>
              <a:rPr lang="en-US" sz="2400" b="1" dirty="0">
                <a:latin typeface="Times New Roman" pitchFamily="18" charset="0"/>
                <a:cs typeface="Times New Roman" pitchFamily="18" charset="0"/>
              </a:rPr>
              <a:t>CARBONIC ANHYDRASE INHIBITORS</a:t>
            </a:r>
          </a:p>
          <a:p>
            <a:r>
              <a:rPr lang="en-US" sz="2400" dirty="0" smtClean="0"/>
              <a:t>Carbonic </a:t>
            </a:r>
            <a:r>
              <a:rPr lang="en-US" sz="2400" dirty="0"/>
              <a:t>anhydrase is an enzyme found in </a:t>
            </a:r>
            <a:r>
              <a:rPr lang="en-US" sz="2400" dirty="0">
                <a:hlinkClick r:id="rId2" tooltip="Red blood cells"/>
              </a:rPr>
              <a:t>red blood cells</a:t>
            </a:r>
            <a:r>
              <a:rPr lang="en-US" sz="2400" dirty="0"/>
              <a:t> and many other tissues that </a:t>
            </a:r>
            <a:r>
              <a:rPr lang="en-US" sz="2400" dirty="0" err="1"/>
              <a:t>catalyses</a:t>
            </a:r>
            <a:r>
              <a:rPr lang="en-US" sz="2400" dirty="0"/>
              <a:t> the following reaction</a:t>
            </a:r>
            <a:r>
              <a:rPr lang="en-US" sz="2400" dirty="0" smtClean="0"/>
              <a:t>:</a:t>
            </a:r>
            <a:endParaRPr lang="en-US" sz="2400" dirty="0"/>
          </a:p>
          <a:p>
            <a:r>
              <a:rPr lang="en-US" sz="2400" dirty="0"/>
              <a:t>H</a:t>
            </a:r>
            <a:r>
              <a:rPr lang="en-US" sz="2400" baseline="-25000" dirty="0"/>
              <a:t>2</a:t>
            </a:r>
            <a:r>
              <a:rPr lang="en-US" sz="2400" dirty="0"/>
              <a:t>CO</a:t>
            </a:r>
            <a:r>
              <a:rPr lang="en-US" sz="2400" baseline="-25000" dirty="0"/>
              <a:t>3</a:t>
            </a:r>
            <a:r>
              <a:rPr lang="en-US" sz="2400" dirty="0"/>
              <a:t> ⇌ H</a:t>
            </a:r>
            <a:r>
              <a:rPr lang="en-US" sz="2400" baseline="-25000" dirty="0"/>
              <a:t>2</a:t>
            </a:r>
            <a:r>
              <a:rPr lang="en-US" sz="2400" dirty="0"/>
              <a:t>O + CO</a:t>
            </a:r>
            <a:r>
              <a:rPr lang="en-US" sz="2400" baseline="-25000" dirty="0"/>
              <a:t>2</a:t>
            </a:r>
            <a:r>
              <a:rPr lang="en-US" sz="2400" dirty="0"/>
              <a:t>hence lowering blood pH, by means of the following reaction that carbonic acid undergoes</a:t>
            </a:r>
            <a:r>
              <a:rPr lang="en-US" sz="2400" dirty="0" smtClean="0"/>
              <a:t>:</a:t>
            </a:r>
            <a:endParaRPr lang="en-US" sz="2400" dirty="0"/>
          </a:p>
          <a:p>
            <a:r>
              <a:rPr lang="en-US" sz="2400" dirty="0"/>
              <a:t>H</a:t>
            </a:r>
            <a:r>
              <a:rPr lang="en-US" sz="2400" baseline="-25000" dirty="0"/>
              <a:t>2</a:t>
            </a:r>
            <a:r>
              <a:rPr lang="en-US" sz="2400" dirty="0"/>
              <a:t>CO</a:t>
            </a:r>
            <a:r>
              <a:rPr lang="en-US" sz="2400" baseline="-25000" dirty="0"/>
              <a:t>3</a:t>
            </a:r>
            <a:r>
              <a:rPr lang="en-US" sz="2400" dirty="0"/>
              <a:t> ⇌ HCO</a:t>
            </a:r>
            <a:r>
              <a:rPr lang="en-US" sz="2400" baseline="-25000" dirty="0"/>
              <a:t>3</a:t>
            </a:r>
            <a:r>
              <a:rPr lang="en-US" sz="2400" baseline="30000" dirty="0"/>
              <a:t>−</a:t>
            </a:r>
            <a:r>
              <a:rPr lang="en-US" sz="2400" dirty="0"/>
              <a:t> + </a:t>
            </a:r>
            <a:r>
              <a:rPr lang="en-US" sz="2400" dirty="0" smtClean="0"/>
              <a:t>H</a:t>
            </a:r>
            <a:r>
              <a:rPr lang="en-US" sz="2400" baseline="30000" dirty="0" smtClean="0"/>
              <a:t>+</a:t>
            </a:r>
            <a:endParaRPr lang="en-US" sz="2400" dirty="0" smtClean="0"/>
          </a:p>
          <a:p>
            <a:r>
              <a:rPr lang="en-US" sz="2400" dirty="0" smtClean="0"/>
              <a:t>Acetazolamide </a:t>
            </a:r>
            <a:r>
              <a:rPr lang="en-US" sz="2400" dirty="0"/>
              <a:t>is a </a:t>
            </a:r>
            <a:r>
              <a:rPr lang="en-US" sz="2400" dirty="0">
                <a:hlinkClick r:id="rId3" tooltip="Carbonic anhydrase inhibitor"/>
              </a:rPr>
              <a:t>carbonic anhydrase inhibitor</a:t>
            </a:r>
            <a:r>
              <a:rPr lang="en-US" sz="2400" dirty="0"/>
              <a:t>, hence causing the accumulation of </a:t>
            </a:r>
            <a:r>
              <a:rPr lang="en-US" sz="2400" dirty="0">
                <a:hlinkClick r:id="rId4" tooltip="Carbonic acid"/>
              </a:rPr>
              <a:t>carbonic acid</a:t>
            </a:r>
            <a:r>
              <a:rPr lang="en-US" sz="2400" dirty="0" smtClean="0"/>
              <a:t>.</a:t>
            </a:r>
            <a:r>
              <a:rPr lang="en-US" sz="2400" baseline="30000" dirty="0" smtClean="0">
                <a:hlinkClick r:id="rId5"/>
              </a:rPr>
              <a:t> </a:t>
            </a:r>
            <a:r>
              <a:rPr lang="en-US" sz="2400" dirty="0" smtClean="0"/>
              <a:t>The </a:t>
            </a:r>
            <a:r>
              <a:rPr lang="en-US" sz="2400" dirty="0"/>
              <a:t>mechanism of diuresis involves the proximal tubule of the kidney. The enzyme carbonic anhydrase is found here, allowing the reabsorption of bicarbonate, sodium, and chloride. By inhibiting this enzyme, these ions are excreted, along with excess water, lowering blood pressure, intracranial pressure, and intraocular pressure. By excreting bicarbonate, the blood becomes acidic, causing compensatory hyperventilation with deep </a:t>
            </a:r>
            <a:r>
              <a:rPr lang="en-US" sz="2400" dirty="0" smtClean="0"/>
              <a:t>respiration, </a:t>
            </a:r>
            <a:r>
              <a:rPr lang="en-US" sz="2400" dirty="0"/>
              <a:t>increasing levels of oxygen and decreasing levels of carbon dioxide in the blood</a:t>
            </a:r>
            <a:r>
              <a:rPr lang="en-US" sz="2400" dirty="0" smtClean="0"/>
              <a:t>.</a:t>
            </a:r>
            <a:endParaRPr lang="en-US" sz="2400" dirty="0"/>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51017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5262979"/>
          </a:xfrm>
          <a:prstGeom prst="rect">
            <a:avLst/>
          </a:prstGeom>
        </p:spPr>
        <p:txBody>
          <a:bodyPr wrap="square">
            <a:spAutoFit/>
          </a:bodyPr>
          <a:lstStyle/>
          <a:p>
            <a:pPr algn="just"/>
            <a:r>
              <a:rPr lang="en-US" sz="2800" i="1" dirty="0" smtClean="0">
                <a:latin typeface="Times New Roman" pitchFamily="18" charset="0"/>
                <a:cs typeface="Times New Roman" pitchFamily="18" charset="0"/>
              </a:rPr>
              <a:t>Pharmacokinetics</a:t>
            </a:r>
          </a:p>
          <a:p>
            <a:pPr algn="just"/>
            <a:r>
              <a:rPr lang="en-US" sz="2800" i="1"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Acetazolamide is well </a:t>
            </a:r>
            <a:r>
              <a:rPr lang="en-US" sz="2800" dirty="0" smtClean="0">
                <a:latin typeface="Times New Roman" pitchFamily="18" charset="0"/>
                <a:cs typeface="Times New Roman" pitchFamily="18" charset="0"/>
              </a:rPr>
              <a:t>absorbed orally </a:t>
            </a:r>
            <a:r>
              <a:rPr lang="en-US" sz="2800" dirty="0">
                <a:latin typeface="Times New Roman" pitchFamily="18" charset="0"/>
                <a:cs typeface="Times New Roman" pitchFamily="18" charset="0"/>
              </a:rPr>
              <a:t>and excreted unchanged in </a:t>
            </a:r>
            <a:r>
              <a:rPr lang="en-US" sz="2800" dirty="0" smtClean="0">
                <a:latin typeface="Times New Roman" pitchFamily="18" charset="0"/>
                <a:cs typeface="Times New Roman" pitchFamily="18" charset="0"/>
              </a:rPr>
              <a:t>urine. Action </a:t>
            </a:r>
            <a:r>
              <a:rPr lang="en-US" sz="2800" dirty="0">
                <a:latin typeface="Times New Roman" pitchFamily="18" charset="0"/>
                <a:cs typeface="Times New Roman" pitchFamily="18" charset="0"/>
              </a:rPr>
              <a:t>of a single dose lasts 8–12 hours</a:t>
            </a:r>
            <a:r>
              <a:rPr lang="en-US" sz="2800" dirty="0" smtClean="0">
                <a:latin typeface="Times New Roman" pitchFamily="18" charset="0"/>
                <a:cs typeface="Times New Roman" pitchFamily="18" charset="0"/>
              </a:rPr>
              <a:t>.</a:t>
            </a:r>
          </a:p>
          <a:p>
            <a:pPr algn="just"/>
            <a:r>
              <a:rPr lang="en-US" sz="2800" i="1" dirty="0">
                <a:latin typeface="Times New Roman" pitchFamily="18" charset="0"/>
                <a:cs typeface="Times New Roman" pitchFamily="18" charset="0"/>
              </a:rPr>
              <a:t>Adverse effects </a:t>
            </a:r>
            <a:r>
              <a:rPr lang="en-US" sz="2800" dirty="0">
                <a:latin typeface="Times New Roman" pitchFamily="18" charset="0"/>
                <a:cs typeface="Times New Roman" pitchFamily="18" charset="0"/>
              </a:rPr>
              <a:t>are frequent.</a:t>
            </a:r>
          </a:p>
          <a:p>
            <a:pPr algn="just"/>
            <a:r>
              <a:rPr lang="en-US" sz="2800" dirty="0">
                <a:latin typeface="Times New Roman" pitchFamily="18" charset="0"/>
                <a:cs typeface="Times New Roman" pitchFamily="18" charset="0"/>
              </a:rPr>
              <a:t>Acidosis, </a:t>
            </a:r>
            <a:r>
              <a:rPr lang="en-US" sz="2800" dirty="0" err="1">
                <a:latin typeface="Times New Roman" pitchFamily="18" charset="0"/>
                <a:cs typeface="Times New Roman" pitchFamily="18" charset="0"/>
              </a:rPr>
              <a:t>hypokalaemia</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drowsiness, fatigue</a:t>
            </a:r>
            <a:r>
              <a:rPr lang="en-US" sz="2800" dirty="0">
                <a:latin typeface="Times New Roman" pitchFamily="18" charset="0"/>
                <a:cs typeface="Times New Roman" pitchFamily="18" charset="0"/>
              </a:rPr>
              <a:t>, abdominal discomfort.</a:t>
            </a:r>
          </a:p>
          <a:p>
            <a:pPr algn="just"/>
            <a:r>
              <a:rPr lang="en-US" sz="2800" dirty="0">
                <a:latin typeface="Times New Roman" pitchFamily="18" charset="0"/>
                <a:cs typeface="Times New Roman" pitchFamily="18" charset="0"/>
              </a:rPr>
              <a:t>Hypersensitivity reactions—fever, rashes.</a:t>
            </a:r>
          </a:p>
          <a:p>
            <a:pPr algn="just"/>
            <a:r>
              <a:rPr lang="en-US" sz="2800" dirty="0">
                <a:latin typeface="Times New Roman" pitchFamily="18" charset="0"/>
                <a:cs typeface="Times New Roman" pitchFamily="18" charset="0"/>
              </a:rPr>
              <a:t>Bone marrow depression is rare but </a:t>
            </a:r>
            <a:r>
              <a:rPr lang="en-US" sz="2800" dirty="0" smtClean="0">
                <a:latin typeface="Times New Roman" pitchFamily="18" charset="0"/>
                <a:cs typeface="Times New Roman" pitchFamily="18" charset="0"/>
              </a:rPr>
              <a:t>serious. It </a:t>
            </a:r>
            <a:r>
              <a:rPr lang="en-US" sz="2800" dirty="0">
                <a:latin typeface="Times New Roman" pitchFamily="18" charset="0"/>
                <a:cs typeface="Times New Roman" pitchFamily="18" charset="0"/>
              </a:rPr>
              <a:t>is contraindicated in liver disease: may </a:t>
            </a:r>
            <a:r>
              <a:rPr lang="en-US" sz="2800" dirty="0" smtClean="0">
                <a:latin typeface="Times New Roman" pitchFamily="18" charset="0"/>
                <a:cs typeface="Times New Roman" pitchFamily="18" charset="0"/>
              </a:rPr>
              <a:t>precipitate hepatic </a:t>
            </a:r>
            <a:r>
              <a:rPr lang="en-US" sz="2800" dirty="0">
                <a:latin typeface="Times New Roman" pitchFamily="18" charset="0"/>
                <a:cs typeface="Times New Roman" pitchFamily="18" charset="0"/>
              </a:rPr>
              <a:t>coma by interfering with </a:t>
            </a:r>
            <a:r>
              <a:rPr lang="en-US" sz="2800" dirty="0" smtClean="0">
                <a:latin typeface="Times New Roman" pitchFamily="18" charset="0"/>
                <a:cs typeface="Times New Roman" pitchFamily="18" charset="0"/>
              </a:rPr>
              <a:t>urinary elimination </a:t>
            </a:r>
            <a:r>
              <a:rPr lang="en-US" sz="2800" dirty="0">
                <a:latin typeface="Times New Roman" pitchFamily="18" charset="0"/>
                <a:cs typeface="Times New Roman" pitchFamily="18" charset="0"/>
              </a:rPr>
              <a:t>of NH3 (due to alkaline urine</a:t>
            </a:r>
            <a:r>
              <a:rPr lang="en-US" sz="2800" dirty="0" smtClean="0">
                <a:latin typeface="Times New Roman" pitchFamily="18" charset="0"/>
                <a:cs typeface="Times New Roman" pitchFamily="18" charset="0"/>
              </a:rPr>
              <a:t>). Acidosis </a:t>
            </a:r>
            <a:r>
              <a:rPr lang="en-US" sz="2800" dirty="0">
                <a:latin typeface="Times New Roman" pitchFamily="18" charset="0"/>
                <a:cs typeface="Times New Roman" pitchFamily="18" charset="0"/>
              </a:rPr>
              <a:t>is more likely to occur in patients </a:t>
            </a:r>
            <a:r>
              <a:rPr lang="en-US" sz="2800" dirty="0" smtClean="0">
                <a:latin typeface="Times New Roman" pitchFamily="18" charset="0"/>
                <a:cs typeface="Times New Roman" pitchFamily="18" charset="0"/>
              </a:rPr>
              <a:t>of COPD</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82877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8790"/>
            <a:ext cx="9144000" cy="914400"/>
          </a:xfrm>
          <a:custGeom>
            <a:avLst/>
            <a:gdLst/>
            <a:ahLst/>
            <a:cxnLst/>
            <a:rect l="l" t="t" r="r" b="b"/>
            <a:pathLst>
              <a:path w="9144000" h="914400">
                <a:moveTo>
                  <a:pt x="9144000" y="0"/>
                </a:moveTo>
                <a:lnTo>
                  <a:pt x="0" y="0"/>
                </a:lnTo>
                <a:lnTo>
                  <a:pt x="0" y="914400"/>
                </a:lnTo>
                <a:lnTo>
                  <a:pt x="9144000" y="914400"/>
                </a:lnTo>
                <a:lnTo>
                  <a:pt x="9144000" y="0"/>
                </a:lnTo>
                <a:close/>
              </a:path>
            </a:pathLst>
          </a:custGeom>
          <a:solidFill>
            <a:srgbClr val="4F81BC"/>
          </a:solidFill>
        </p:spPr>
        <p:txBody>
          <a:bodyPr wrap="square" lIns="0" tIns="0" rIns="0" bIns="0" rtlCol="0"/>
          <a:lstStyle/>
          <a:p>
            <a:endParaRPr/>
          </a:p>
        </p:txBody>
      </p:sp>
      <p:sp>
        <p:nvSpPr>
          <p:cNvPr id="3" name="object 3"/>
          <p:cNvSpPr txBox="1">
            <a:spLocks noGrp="1"/>
          </p:cNvSpPr>
          <p:nvPr>
            <p:ph type="title"/>
          </p:nvPr>
        </p:nvSpPr>
        <p:spPr>
          <a:xfrm>
            <a:off x="3038094" y="140919"/>
            <a:ext cx="4581906" cy="574675"/>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000000"/>
                </a:solidFill>
                <a:latin typeface="Carlito"/>
                <a:cs typeface="Carlito"/>
              </a:rPr>
              <a:t>Pathophysiology</a:t>
            </a:r>
          </a:p>
        </p:txBody>
      </p:sp>
      <p:sp>
        <p:nvSpPr>
          <p:cNvPr id="4" name="object 4"/>
          <p:cNvSpPr/>
          <p:nvPr/>
        </p:nvSpPr>
        <p:spPr>
          <a:xfrm>
            <a:off x="0" y="914399"/>
            <a:ext cx="9144000" cy="5943600"/>
          </a:xfrm>
          <a:custGeom>
            <a:avLst/>
            <a:gdLst/>
            <a:ahLst/>
            <a:cxnLst/>
            <a:rect l="l" t="t" r="r" b="b"/>
            <a:pathLst>
              <a:path w="9144000" h="5943600">
                <a:moveTo>
                  <a:pt x="9144000" y="0"/>
                </a:moveTo>
                <a:lnTo>
                  <a:pt x="0" y="0"/>
                </a:lnTo>
                <a:lnTo>
                  <a:pt x="0" y="5943600"/>
                </a:lnTo>
                <a:lnTo>
                  <a:pt x="9144000" y="5943600"/>
                </a:lnTo>
                <a:lnTo>
                  <a:pt x="9144000" y="0"/>
                </a:lnTo>
                <a:close/>
              </a:path>
            </a:pathLst>
          </a:custGeom>
          <a:solidFill>
            <a:srgbClr val="C3D59B"/>
          </a:solidFill>
        </p:spPr>
        <p:txBody>
          <a:bodyPr wrap="square" lIns="0" tIns="0" rIns="0" bIns="0" rtlCol="0"/>
          <a:lstStyle/>
          <a:p>
            <a:endParaRPr/>
          </a:p>
        </p:txBody>
      </p:sp>
      <p:sp>
        <p:nvSpPr>
          <p:cNvPr id="5" name="object 5"/>
          <p:cNvSpPr txBox="1"/>
          <p:nvPr/>
        </p:nvSpPr>
        <p:spPr>
          <a:xfrm>
            <a:off x="213751" y="1040383"/>
            <a:ext cx="8902065" cy="5014834"/>
          </a:xfrm>
          <a:prstGeom prst="rect">
            <a:avLst/>
          </a:prstGeom>
        </p:spPr>
        <p:txBody>
          <a:bodyPr vert="horz" wrap="square" lIns="0" tIns="13335" rIns="0" bIns="0" rtlCol="0">
            <a:spAutoFit/>
          </a:bodyPr>
          <a:lstStyle/>
          <a:p>
            <a:pPr marL="355600" marR="257175" indent="-342900">
              <a:lnSpc>
                <a:spcPct val="100000"/>
              </a:lnSpc>
              <a:spcBef>
                <a:spcPts val="105"/>
              </a:spcBef>
              <a:buFont typeface="Arial"/>
              <a:buChar char="•"/>
              <a:tabLst>
                <a:tab pos="354965" algn="l"/>
                <a:tab pos="355600" algn="l"/>
              </a:tabLst>
            </a:pPr>
            <a:r>
              <a:rPr sz="2000" dirty="0">
                <a:latin typeface="Carlito"/>
                <a:cs typeface="Carlito"/>
              </a:rPr>
              <a:t>Normal </a:t>
            </a:r>
            <a:r>
              <a:rPr sz="2000" spc="-5" dirty="0">
                <a:latin typeface="Carlito"/>
                <a:cs typeface="Carlito"/>
              </a:rPr>
              <a:t>filling </a:t>
            </a:r>
            <a:r>
              <a:rPr sz="2000" dirty="0">
                <a:latin typeface="Carlito"/>
                <a:cs typeface="Carlito"/>
              </a:rPr>
              <a:t>capacity </a:t>
            </a:r>
            <a:r>
              <a:rPr sz="2000" spc="-5" dirty="0">
                <a:latin typeface="Carlito"/>
                <a:cs typeface="Carlito"/>
              </a:rPr>
              <a:t>of left </a:t>
            </a:r>
            <a:r>
              <a:rPr sz="2000" spc="-10" dirty="0">
                <a:latin typeface="Carlito"/>
                <a:cs typeface="Carlito"/>
              </a:rPr>
              <a:t>ventricle </a:t>
            </a:r>
            <a:r>
              <a:rPr sz="2000" dirty="0">
                <a:latin typeface="Carlito"/>
                <a:cs typeface="Carlito"/>
              </a:rPr>
              <a:t>is about </a:t>
            </a:r>
            <a:r>
              <a:rPr sz="2000" b="1" dirty="0">
                <a:latin typeface="Carlito"/>
                <a:cs typeface="Carlito"/>
              </a:rPr>
              <a:t>130 </a:t>
            </a:r>
            <a:r>
              <a:rPr sz="2000" b="1" spc="-5" dirty="0">
                <a:latin typeface="Carlito"/>
                <a:cs typeface="Carlito"/>
              </a:rPr>
              <a:t>ml, </a:t>
            </a:r>
            <a:r>
              <a:rPr sz="2000" spc="-5" dirty="0">
                <a:latin typeface="Carlito"/>
                <a:cs typeface="Carlito"/>
              </a:rPr>
              <a:t>out of </a:t>
            </a:r>
            <a:r>
              <a:rPr sz="2000" dirty="0">
                <a:latin typeface="Carlito"/>
                <a:cs typeface="Carlito"/>
              </a:rPr>
              <a:t>which about </a:t>
            </a:r>
            <a:r>
              <a:rPr sz="2000" b="1" dirty="0">
                <a:latin typeface="Carlito"/>
                <a:cs typeface="Carlito"/>
              </a:rPr>
              <a:t>70ml</a:t>
            </a:r>
            <a:r>
              <a:rPr sz="2000" dirty="0">
                <a:latin typeface="Carlito"/>
                <a:cs typeface="Carlito"/>
              </a:rPr>
              <a:t>  </a:t>
            </a:r>
            <a:r>
              <a:rPr sz="2000" spc="-5" dirty="0">
                <a:latin typeface="Carlito"/>
                <a:cs typeface="Carlito"/>
              </a:rPr>
              <a:t>undergoes </a:t>
            </a:r>
            <a:r>
              <a:rPr sz="2000" dirty="0">
                <a:latin typeface="Carlito"/>
                <a:cs typeface="Carlito"/>
              </a:rPr>
              <a:t>ejection, </a:t>
            </a:r>
            <a:r>
              <a:rPr sz="2000" spc="-5" dirty="0">
                <a:latin typeface="Carlito"/>
                <a:cs typeface="Carlito"/>
              </a:rPr>
              <a:t>while </a:t>
            </a:r>
            <a:r>
              <a:rPr sz="2000" dirty="0">
                <a:latin typeface="Carlito"/>
                <a:cs typeface="Carlito"/>
              </a:rPr>
              <a:t>the </a:t>
            </a:r>
            <a:r>
              <a:rPr sz="2000" spc="-5" dirty="0">
                <a:latin typeface="Carlito"/>
                <a:cs typeface="Carlito"/>
              </a:rPr>
              <a:t>remaining </a:t>
            </a:r>
            <a:r>
              <a:rPr sz="2000" spc="-10" dirty="0">
                <a:latin typeface="Carlito"/>
                <a:cs typeface="Carlito"/>
              </a:rPr>
              <a:t>volume </a:t>
            </a:r>
            <a:r>
              <a:rPr sz="2000" spc="-15" dirty="0">
                <a:latin typeface="Carlito"/>
                <a:cs typeface="Carlito"/>
              </a:rPr>
              <a:t>persist </a:t>
            </a:r>
            <a:r>
              <a:rPr sz="2000" dirty="0">
                <a:latin typeface="Carlito"/>
                <a:cs typeface="Carlito"/>
              </a:rPr>
              <a:t>in the</a:t>
            </a:r>
            <a:r>
              <a:rPr sz="2000" spc="15" dirty="0">
                <a:latin typeface="Carlito"/>
                <a:cs typeface="Carlito"/>
              </a:rPr>
              <a:t> </a:t>
            </a:r>
            <a:r>
              <a:rPr sz="2000" spc="-5" dirty="0">
                <a:latin typeface="Carlito"/>
                <a:cs typeface="Carlito"/>
              </a:rPr>
              <a:t>ventricles.</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The </a:t>
            </a:r>
            <a:r>
              <a:rPr sz="2000" spc="-10" dirty="0">
                <a:latin typeface="Carlito"/>
                <a:cs typeface="Carlito"/>
              </a:rPr>
              <a:t>volume </a:t>
            </a:r>
            <a:r>
              <a:rPr sz="2000" dirty="0">
                <a:latin typeface="Carlito"/>
                <a:cs typeface="Carlito"/>
              </a:rPr>
              <a:t>of </a:t>
            </a:r>
            <a:r>
              <a:rPr sz="2000" spc="-5" dirty="0">
                <a:latin typeface="Carlito"/>
                <a:cs typeface="Carlito"/>
              </a:rPr>
              <a:t>blood ejected </a:t>
            </a:r>
            <a:r>
              <a:rPr sz="2000" spc="-10" dirty="0">
                <a:latin typeface="Carlito"/>
                <a:cs typeface="Carlito"/>
              </a:rPr>
              <a:t>from </a:t>
            </a:r>
            <a:r>
              <a:rPr sz="2000" dirty="0">
                <a:latin typeface="Carlito"/>
                <a:cs typeface="Carlito"/>
              </a:rPr>
              <a:t>the </a:t>
            </a:r>
            <a:r>
              <a:rPr sz="2000" spc="-5" dirty="0">
                <a:latin typeface="Carlito"/>
                <a:cs typeface="Carlito"/>
              </a:rPr>
              <a:t>left ventricle reduces </a:t>
            </a:r>
            <a:r>
              <a:rPr sz="2000" spc="-10" dirty="0">
                <a:latin typeface="Carlito"/>
                <a:cs typeface="Carlito"/>
              </a:rPr>
              <a:t>to </a:t>
            </a:r>
            <a:r>
              <a:rPr sz="2000" dirty="0">
                <a:latin typeface="Carlito"/>
                <a:cs typeface="Carlito"/>
              </a:rPr>
              <a:t>about</a:t>
            </a:r>
            <a:r>
              <a:rPr sz="2000" spc="10" dirty="0">
                <a:latin typeface="Carlito"/>
                <a:cs typeface="Carlito"/>
              </a:rPr>
              <a:t> </a:t>
            </a:r>
            <a:r>
              <a:rPr sz="2000" dirty="0">
                <a:latin typeface="Carlito"/>
                <a:cs typeface="Carlito"/>
              </a:rPr>
              <a:t>55ml</a:t>
            </a:r>
          </a:p>
          <a:p>
            <a:pPr marL="411480">
              <a:lnSpc>
                <a:spcPct val="100000"/>
              </a:lnSpc>
              <a:spcBef>
                <a:spcPts val="480"/>
              </a:spcBef>
            </a:pPr>
            <a:r>
              <a:rPr sz="2000" dirty="0">
                <a:latin typeface="Carlito"/>
                <a:cs typeface="Carlito"/>
              </a:rPr>
              <a:t>In </a:t>
            </a:r>
            <a:r>
              <a:rPr sz="2000" spc="-5" dirty="0">
                <a:latin typeface="Carlito"/>
                <a:cs typeface="Carlito"/>
              </a:rPr>
              <a:t>condition of left ventricular </a:t>
            </a:r>
            <a:r>
              <a:rPr sz="2000" spc="-20" dirty="0">
                <a:latin typeface="Carlito"/>
                <a:cs typeface="Carlito"/>
              </a:rPr>
              <a:t>systolic</a:t>
            </a:r>
            <a:r>
              <a:rPr sz="2000" spc="40" dirty="0">
                <a:latin typeface="Carlito"/>
                <a:cs typeface="Carlito"/>
              </a:rPr>
              <a:t> </a:t>
            </a:r>
            <a:r>
              <a:rPr sz="2000" spc="-5" dirty="0">
                <a:latin typeface="Carlito"/>
                <a:cs typeface="Carlito"/>
              </a:rPr>
              <a:t>dysfunctioning.</a:t>
            </a:r>
            <a:endParaRPr sz="2000" dirty="0">
              <a:latin typeface="Carlito"/>
              <a:cs typeface="Carlito"/>
            </a:endParaRPr>
          </a:p>
          <a:p>
            <a:pPr marL="355600" marR="537210" indent="-342900">
              <a:lnSpc>
                <a:spcPct val="100000"/>
              </a:lnSpc>
              <a:spcBef>
                <a:spcPts val="480"/>
              </a:spcBef>
              <a:buFont typeface="Arial"/>
              <a:buChar char="•"/>
              <a:tabLst>
                <a:tab pos="354965" algn="l"/>
                <a:tab pos="355600" algn="l"/>
              </a:tabLst>
            </a:pPr>
            <a:r>
              <a:rPr sz="2000" spc="-10" dirty="0">
                <a:latin typeface="Carlito"/>
                <a:cs typeface="Carlito"/>
              </a:rPr>
              <a:t>Any factor </a:t>
            </a:r>
            <a:r>
              <a:rPr sz="2000" spc="-5" dirty="0">
                <a:latin typeface="Carlito"/>
                <a:cs typeface="Carlito"/>
              </a:rPr>
              <a:t>that tends </a:t>
            </a:r>
            <a:r>
              <a:rPr sz="2000" spc="-10" dirty="0">
                <a:latin typeface="Carlito"/>
                <a:cs typeface="Carlito"/>
              </a:rPr>
              <a:t>to </a:t>
            </a:r>
            <a:r>
              <a:rPr sz="2000" spc="-5" dirty="0">
                <a:latin typeface="Carlito"/>
                <a:cs typeface="Carlito"/>
              </a:rPr>
              <a:t>increase </a:t>
            </a:r>
            <a:r>
              <a:rPr sz="2000" dirty="0">
                <a:latin typeface="Carlito"/>
                <a:cs typeface="Carlito"/>
              </a:rPr>
              <a:t>the </a:t>
            </a:r>
            <a:r>
              <a:rPr sz="2000" spc="-10" dirty="0">
                <a:latin typeface="Carlito"/>
                <a:cs typeface="Carlito"/>
              </a:rPr>
              <a:t>stress </a:t>
            </a:r>
            <a:r>
              <a:rPr sz="2000" spc="-5" dirty="0">
                <a:latin typeface="Carlito"/>
                <a:cs typeface="Carlito"/>
              </a:rPr>
              <a:t>on </a:t>
            </a:r>
            <a:r>
              <a:rPr sz="2000" dirty="0">
                <a:latin typeface="Carlito"/>
                <a:cs typeface="Carlito"/>
              </a:rPr>
              <a:t>the </a:t>
            </a:r>
            <a:r>
              <a:rPr sz="2000" spc="-5" dirty="0">
                <a:latin typeface="Carlito"/>
                <a:cs typeface="Carlito"/>
              </a:rPr>
              <a:t>heart or </a:t>
            </a:r>
            <a:r>
              <a:rPr sz="2000" dirty="0">
                <a:latin typeface="Carlito"/>
                <a:cs typeface="Carlito"/>
              </a:rPr>
              <a:t>lead </a:t>
            </a:r>
            <a:r>
              <a:rPr sz="2000" spc="-15" dirty="0">
                <a:latin typeface="Carlito"/>
                <a:cs typeface="Carlito"/>
              </a:rPr>
              <a:t>to myocardial  </a:t>
            </a:r>
            <a:r>
              <a:rPr sz="2000" spc="-5" dirty="0">
                <a:latin typeface="Carlito"/>
                <a:cs typeface="Carlito"/>
              </a:rPr>
              <a:t>infraction results </a:t>
            </a:r>
            <a:r>
              <a:rPr sz="2000" dirty="0">
                <a:latin typeface="Carlito"/>
                <a:cs typeface="Carlito"/>
              </a:rPr>
              <a:t>in </a:t>
            </a:r>
            <a:r>
              <a:rPr sz="2000" spc="-5" dirty="0">
                <a:latin typeface="Carlito"/>
                <a:cs typeface="Carlito"/>
              </a:rPr>
              <a:t>left ventricular </a:t>
            </a:r>
            <a:r>
              <a:rPr sz="2000" spc="-20" dirty="0">
                <a:latin typeface="Carlito"/>
                <a:cs typeface="Carlito"/>
              </a:rPr>
              <a:t>systolic</a:t>
            </a:r>
            <a:r>
              <a:rPr sz="2000" spc="70" dirty="0">
                <a:latin typeface="Carlito"/>
                <a:cs typeface="Carlito"/>
              </a:rPr>
              <a:t> </a:t>
            </a:r>
            <a:r>
              <a:rPr sz="2000" spc="-5" dirty="0">
                <a:latin typeface="Carlito"/>
                <a:cs typeface="Carlito"/>
              </a:rPr>
              <a:t>dysfunction.</a:t>
            </a:r>
            <a:endParaRPr sz="2000" dirty="0">
              <a:latin typeface="Carlito"/>
              <a:cs typeface="Carlito"/>
            </a:endParaRPr>
          </a:p>
          <a:p>
            <a:pPr marL="355600">
              <a:lnSpc>
                <a:spcPct val="100000"/>
              </a:lnSpc>
            </a:pPr>
            <a:r>
              <a:rPr sz="2000" spc="-25" dirty="0">
                <a:latin typeface="Carlito"/>
                <a:cs typeface="Carlito"/>
              </a:rPr>
              <a:t>(LVSD).</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The </a:t>
            </a:r>
            <a:r>
              <a:rPr sz="2000" spc="-10" dirty="0">
                <a:latin typeface="Carlito"/>
                <a:cs typeface="Carlito"/>
              </a:rPr>
              <a:t>eventual </a:t>
            </a:r>
            <a:r>
              <a:rPr sz="2000" spc="-5" dirty="0">
                <a:latin typeface="Carlito"/>
                <a:cs typeface="Carlito"/>
              </a:rPr>
              <a:t>consequences </a:t>
            </a:r>
            <a:r>
              <a:rPr sz="2000" dirty="0">
                <a:latin typeface="Carlito"/>
                <a:cs typeface="Carlito"/>
              </a:rPr>
              <a:t>is an </a:t>
            </a:r>
            <a:r>
              <a:rPr sz="2000" spc="-5" dirty="0">
                <a:latin typeface="Carlito"/>
                <a:cs typeface="Carlito"/>
              </a:rPr>
              <a:t>impairment </a:t>
            </a:r>
            <a:r>
              <a:rPr sz="2000" dirty="0">
                <a:latin typeface="Carlito"/>
                <a:cs typeface="Carlito"/>
              </a:rPr>
              <a:t>in the </a:t>
            </a:r>
            <a:r>
              <a:rPr sz="2000" spc="-15" dirty="0">
                <a:latin typeface="Carlito"/>
                <a:cs typeface="Carlito"/>
              </a:rPr>
              <a:t>systolic </a:t>
            </a:r>
            <a:r>
              <a:rPr sz="2000" spc="-5" dirty="0">
                <a:latin typeface="Carlito"/>
                <a:cs typeface="Carlito"/>
              </a:rPr>
              <a:t>contraction </a:t>
            </a:r>
            <a:r>
              <a:rPr sz="2000" dirty="0">
                <a:latin typeface="Carlito"/>
                <a:cs typeface="Carlito"/>
              </a:rPr>
              <a:t>or</a:t>
            </a:r>
            <a:r>
              <a:rPr sz="2000" spc="50" dirty="0">
                <a:latin typeface="Carlito"/>
                <a:cs typeface="Carlito"/>
              </a:rPr>
              <a:t> </a:t>
            </a:r>
            <a:r>
              <a:rPr sz="2000" spc="-10" dirty="0" smtClean="0">
                <a:latin typeface="Carlito"/>
                <a:cs typeface="Carlito"/>
              </a:rPr>
              <a:t>diastolic</a:t>
            </a:r>
            <a:r>
              <a:rPr lang="en-US" sz="2000" dirty="0">
                <a:latin typeface="Carlito"/>
                <a:cs typeface="Carlito"/>
              </a:rPr>
              <a:t> </a:t>
            </a:r>
            <a:r>
              <a:rPr sz="2000" spc="-15" dirty="0" smtClean="0">
                <a:latin typeface="Carlito"/>
                <a:cs typeface="Carlito"/>
              </a:rPr>
              <a:t>relaxation </a:t>
            </a:r>
            <a:r>
              <a:rPr sz="2000" spc="-5" dirty="0">
                <a:latin typeface="Carlito"/>
                <a:cs typeface="Carlito"/>
              </a:rPr>
              <a:t>or</a:t>
            </a:r>
            <a:r>
              <a:rPr sz="2000" spc="15" dirty="0">
                <a:latin typeface="Carlito"/>
                <a:cs typeface="Carlito"/>
              </a:rPr>
              <a:t> </a:t>
            </a:r>
            <a:r>
              <a:rPr sz="2000" spc="-5" dirty="0">
                <a:latin typeface="Carlito"/>
                <a:cs typeface="Carlito"/>
              </a:rPr>
              <a:t>both.</a:t>
            </a:r>
            <a:endParaRPr sz="2000" dirty="0">
              <a:latin typeface="Carlito"/>
              <a:cs typeface="Carlito"/>
            </a:endParaRPr>
          </a:p>
          <a:p>
            <a:pPr marL="355600" indent="-342900">
              <a:lnSpc>
                <a:spcPct val="100000"/>
              </a:lnSpc>
              <a:spcBef>
                <a:spcPts val="484"/>
              </a:spcBef>
              <a:buFont typeface="Arial"/>
              <a:buChar char="•"/>
              <a:tabLst>
                <a:tab pos="354965" algn="l"/>
                <a:tab pos="355600" algn="l"/>
              </a:tabLst>
            </a:pPr>
            <a:r>
              <a:rPr sz="2000" spc="-5" dirty="0">
                <a:latin typeface="Carlito"/>
                <a:cs typeface="Carlito"/>
              </a:rPr>
              <a:t>Imapariment </a:t>
            </a:r>
            <a:r>
              <a:rPr sz="2000" dirty="0">
                <a:latin typeface="Carlito"/>
                <a:cs typeface="Carlito"/>
              </a:rPr>
              <a:t>in the </a:t>
            </a:r>
            <a:r>
              <a:rPr sz="2000" spc="-10" dirty="0">
                <a:latin typeface="Carlito"/>
                <a:cs typeface="Carlito"/>
              </a:rPr>
              <a:t>contracting </a:t>
            </a:r>
            <a:r>
              <a:rPr sz="2000" dirty="0">
                <a:latin typeface="Carlito"/>
                <a:cs typeface="Carlito"/>
              </a:rPr>
              <a:t>ability </a:t>
            </a:r>
            <a:r>
              <a:rPr sz="2000" spc="-5" dirty="0">
                <a:latin typeface="Carlito"/>
                <a:cs typeface="Carlito"/>
              </a:rPr>
              <a:t>of </a:t>
            </a:r>
            <a:r>
              <a:rPr sz="2000" dirty="0">
                <a:latin typeface="Carlito"/>
                <a:cs typeface="Carlito"/>
              </a:rPr>
              <a:t>the heart </a:t>
            </a:r>
            <a:r>
              <a:rPr sz="2000" spc="-5" dirty="0">
                <a:latin typeface="Carlito"/>
                <a:cs typeface="Carlito"/>
              </a:rPr>
              <a:t>results </a:t>
            </a:r>
            <a:r>
              <a:rPr sz="2000" dirty="0">
                <a:latin typeface="Carlito"/>
                <a:cs typeface="Carlito"/>
              </a:rPr>
              <a:t>in </a:t>
            </a:r>
            <a:r>
              <a:rPr sz="2000" b="1" spc="-15" dirty="0">
                <a:latin typeface="Carlito"/>
                <a:cs typeface="Carlito"/>
              </a:rPr>
              <a:t>systolic</a:t>
            </a:r>
            <a:r>
              <a:rPr sz="2000" b="1" spc="75" dirty="0">
                <a:latin typeface="Carlito"/>
                <a:cs typeface="Carlito"/>
              </a:rPr>
              <a:t> </a:t>
            </a:r>
            <a:r>
              <a:rPr sz="2000" b="1" spc="-5" dirty="0" smtClean="0">
                <a:latin typeface="Carlito"/>
                <a:cs typeface="Carlito"/>
              </a:rPr>
              <a:t>dysfunction</a:t>
            </a:r>
            <a:r>
              <a:rPr lang="en-US" sz="2000" dirty="0">
                <a:latin typeface="Carlito"/>
                <a:cs typeface="Carlito"/>
              </a:rPr>
              <a:t> </a:t>
            </a:r>
            <a:r>
              <a:rPr sz="2000" dirty="0" smtClean="0">
                <a:latin typeface="Carlito"/>
                <a:cs typeface="Carlito"/>
              </a:rPr>
              <a:t>,due </a:t>
            </a:r>
            <a:r>
              <a:rPr sz="2000" spc="-15" dirty="0">
                <a:latin typeface="Carlito"/>
                <a:cs typeface="Carlito"/>
              </a:rPr>
              <a:t>to </a:t>
            </a:r>
            <a:r>
              <a:rPr sz="2000" b="1" dirty="0">
                <a:latin typeface="Carlito"/>
                <a:cs typeface="Carlito"/>
              </a:rPr>
              <a:t>this ejection </a:t>
            </a:r>
            <a:r>
              <a:rPr sz="2000" b="1" spc="-5" dirty="0">
                <a:latin typeface="Carlito"/>
                <a:cs typeface="Carlito"/>
              </a:rPr>
              <a:t>faction tends </a:t>
            </a:r>
            <a:r>
              <a:rPr sz="2000" b="1" spc="-15" dirty="0">
                <a:latin typeface="Carlito"/>
                <a:cs typeface="Carlito"/>
              </a:rPr>
              <a:t>to get</a:t>
            </a:r>
            <a:r>
              <a:rPr sz="2000" b="1" spc="-65" dirty="0">
                <a:latin typeface="Carlito"/>
                <a:cs typeface="Carlito"/>
              </a:rPr>
              <a:t> </a:t>
            </a:r>
            <a:r>
              <a:rPr sz="2000" b="1" spc="-10" dirty="0">
                <a:latin typeface="Carlito"/>
                <a:cs typeface="Carlito"/>
              </a:rPr>
              <a:t>lowered.</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The </a:t>
            </a:r>
            <a:r>
              <a:rPr sz="2000" spc="-10" dirty="0">
                <a:latin typeface="Carlito"/>
                <a:cs typeface="Carlito"/>
              </a:rPr>
              <a:t>diastolic </a:t>
            </a:r>
            <a:r>
              <a:rPr sz="2000" dirty="0">
                <a:latin typeface="Carlito"/>
                <a:cs typeface="Carlito"/>
              </a:rPr>
              <a:t>function is </a:t>
            </a:r>
            <a:r>
              <a:rPr sz="2000" spc="-5" dirty="0">
                <a:latin typeface="Carlito"/>
                <a:cs typeface="Carlito"/>
              </a:rPr>
              <a:t>concerned </a:t>
            </a:r>
            <a:r>
              <a:rPr sz="2000" dirty="0">
                <a:latin typeface="Carlito"/>
                <a:cs typeface="Carlito"/>
              </a:rPr>
              <a:t>with the </a:t>
            </a:r>
            <a:r>
              <a:rPr sz="2000" spc="-5" dirty="0">
                <a:latin typeface="Carlito"/>
                <a:cs typeface="Carlito"/>
              </a:rPr>
              <a:t>filling </a:t>
            </a:r>
            <a:r>
              <a:rPr sz="2000" dirty="0">
                <a:latin typeface="Carlito"/>
                <a:cs typeface="Carlito"/>
              </a:rPr>
              <a:t>of the </a:t>
            </a:r>
            <a:r>
              <a:rPr sz="2000" spc="-5" dirty="0">
                <a:latin typeface="Carlito"/>
                <a:cs typeface="Carlito"/>
              </a:rPr>
              <a:t>ventricles, such filling</a:t>
            </a:r>
            <a:r>
              <a:rPr sz="2000" spc="35" dirty="0">
                <a:latin typeface="Carlito"/>
                <a:cs typeface="Carlito"/>
              </a:rPr>
              <a:t> </a:t>
            </a:r>
            <a:r>
              <a:rPr sz="2000" dirty="0" smtClean="0">
                <a:latin typeface="Carlito"/>
                <a:cs typeface="Carlito"/>
              </a:rPr>
              <a:t>is</a:t>
            </a:r>
            <a:r>
              <a:rPr lang="en-US" sz="2000" dirty="0" smtClean="0">
                <a:latin typeface="Carlito"/>
                <a:cs typeface="Carlito"/>
              </a:rPr>
              <a:t> </a:t>
            </a:r>
            <a:r>
              <a:rPr sz="2000" spc="-5" dirty="0" smtClean="0">
                <a:latin typeface="Carlito"/>
                <a:cs typeface="Carlito"/>
              </a:rPr>
              <a:t>governed </a:t>
            </a:r>
            <a:r>
              <a:rPr sz="2000" spc="-5" dirty="0">
                <a:latin typeface="Carlito"/>
                <a:cs typeface="Carlito"/>
              </a:rPr>
              <a:t>by </a:t>
            </a:r>
            <a:r>
              <a:rPr sz="2000" dirty="0">
                <a:latin typeface="Carlito"/>
                <a:cs typeface="Carlito"/>
              </a:rPr>
              <a:t>the </a:t>
            </a:r>
            <a:r>
              <a:rPr sz="2000" spc="-5" dirty="0">
                <a:latin typeface="Carlito"/>
                <a:cs typeface="Carlito"/>
              </a:rPr>
              <a:t>venous return </a:t>
            </a:r>
            <a:r>
              <a:rPr sz="2000" dirty="0">
                <a:latin typeface="Carlito"/>
                <a:cs typeface="Carlito"/>
              </a:rPr>
              <a:t>and </a:t>
            </a:r>
            <a:r>
              <a:rPr sz="2000" spc="-5" dirty="0">
                <a:latin typeface="Carlito"/>
                <a:cs typeface="Carlito"/>
              </a:rPr>
              <a:t>adequate dilation of </a:t>
            </a:r>
            <a:r>
              <a:rPr sz="2000" dirty="0">
                <a:latin typeface="Carlito"/>
                <a:cs typeface="Carlito"/>
              </a:rPr>
              <a:t>the</a:t>
            </a:r>
            <a:r>
              <a:rPr sz="2000" spc="-10" dirty="0">
                <a:latin typeface="Carlito"/>
                <a:cs typeface="Carlito"/>
              </a:rPr>
              <a:t> ventricles</a:t>
            </a:r>
            <a:r>
              <a:rPr sz="2000" spc="-10" dirty="0" smtClean="0">
                <a:latin typeface="Carlito"/>
                <a:cs typeface="Carlito"/>
              </a:rPr>
              <a:t>.</a:t>
            </a:r>
            <a:endParaRPr sz="2000" dirty="0">
              <a:latin typeface="Carlito"/>
              <a:cs typeface="Carlito"/>
            </a:endParaRPr>
          </a:p>
        </p:txBody>
      </p:sp>
      <p:sp>
        <p:nvSpPr>
          <p:cNvPr id="7" name="object 7"/>
          <p:cNvSpPr txBox="1"/>
          <p:nvPr/>
        </p:nvSpPr>
        <p:spPr>
          <a:xfrm>
            <a:off x="8504935" y="6427114"/>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9</a:t>
            </a:r>
            <a:endParaRPr sz="1200">
              <a:latin typeface="Carlito"/>
              <a:cs typeface="Carl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5262979"/>
          </a:xfrm>
          <a:prstGeom prst="rect">
            <a:avLst/>
          </a:prstGeom>
        </p:spPr>
        <p:txBody>
          <a:bodyPr wrap="square">
            <a:spAutoFit/>
          </a:bodyPr>
          <a:lstStyle/>
          <a:p>
            <a:pPr algn="just"/>
            <a:r>
              <a:rPr lang="en-US" sz="2400" b="1" dirty="0">
                <a:latin typeface="Times New Roman" pitchFamily="18" charset="0"/>
                <a:cs typeface="Times New Roman" pitchFamily="18" charset="0"/>
              </a:rPr>
              <a:t>POTASSIUM SPARING DIURETICS</a:t>
            </a:r>
          </a:p>
          <a:p>
            <a:pPr algn="just"/>
            <a:r>
              <a:rPr lang="en-US" sz="2400" dirty="0">
                <a:latin typeface="Times New Roman" pitchFamily="18" charset="0"/>
                <a:cs typeface="Times New Roman" pitchFamily="18" charset="0"/>
              </a:rPr>
              <a:t>These are either aldosterone antagonist </a:t>
            </a:r>
            <a:r>
              <a:rPr lang="en-US" sz="2400" dirty="0" smtClean="0">
                <a:latin typeface="Times New Roman" pitchFamily="18" charset="0"/>
                <a:cs typeface="Times New Roman" pitchFamily="18" charset="0"/>
              </a:rPr>
              <a:t>or directly </a:t>
            </a:r>
            <a:r>
              <a:rPr lang="en-US" sz="2400" dirty="0">
                <a:latin typeface="Times New Roman" pitchFamily="18" charset="0"/>
                <a:cs typeface="Times New Roman" pitchFamily="18" charset="0"/>
              </a:rPr>
              <a:t>inhibit Na+ channels in DT and CD </a:t>
            </a:r>
            <a:r>
              <a:rPr lang="en-US" sz="2400" dirty="0" smtClean="0">
                <a:latin typeface="Times New Roman" pitchFamily="18" charset="0"/>
                <a:cs typeface="Times New Roman" pitchFamily="18" charset="0"/>
              </a:rPr>
              <a:t>cells to </a:t>
            </a:r>
            <a:r>
              <a:rPr lang="en-US" sz="2400" dirty="0">
                <a:latin typeface="Times New Roman" pitchFamily="18" charset="0"/>
                <a:cs typeface="Times New Roman" pitchFamily="18" charset="0"/>
              </a:rPr>
              <a:t>indirectly conserve K+.</a:t>
            </a:r>
          </a:p>
          <a:p>
            <a:r>
              <a:rPr lang="en-US" sz="2400" b="1" dirty="0">
                <a:latin typeface="Times New Roman" pitchFamily="18" charset="0"/>
                <a:cs typeface="Times New Roman" pitchFamily="18" charset="0"/>
              </a:rPr>
              <a:t>Spironolactone (Aldosterone </a:t>
            </a:r>
            <a:r>
              <a:rPr lang="en-US" sz="2400" b="1" dirty="0" smtClean="0">
                <a:latin typeface="Times New Roman" pitchFamily="18" charset="0"/>
                <a:cs typeface="Times New Roman" pitchFamily="18" charset="0"/>
              </a:rPr>
              <a:t>antagonist) </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a steroid, chemically related to the </a:t>
            </a:r>
            <a:r>
              <a:rPr lang="en-US" sz="2400" dirty="0" smtClean="0">
                <a:latin typeface="Times New Roman" pitchFamily="18" charset="0"/>
                <a:cs typeface="Times New Roman" pitchFamily="18" charset="0"/>
              </a:rPr>
              <a:t>mineralocorticoid aldosterone</a:t>
            </a:r>
            <a:r>
              <a:rPr lang="en-US" sz="2400" dirty="0">
                <a:latin typeface="Times New Roman" pitchFamily="18" charset="0"/>
                <a:cs typeface="Times New Roman" pitchFamily="18" charset="0"/>
              </a:rPr>
              <a:t>. Aldosterone acts </a:t>
            </a:r>
            <a:r>
              <a:rPr lang="en-US" sz="2400" dirty="0" smtClean="0">
                <a:latin typeface="Times New Roman" pitchFamily="18" charset="0"/>
                <a:cs typeface="Times New Roman" pitchFamily="18" charset="0"/>
              </a:rPr>
              <a:t>on the </a:t>
            </a:r>
            <a:r>
              <a:rPr lang="en-US" sz="2400" dirty="0">
                <a:latin typeface="Times New Roman" pitchFamily="18" charset="0"/>
                <a:cs typeface="Times New Roman" pitchFamily="18" charset="0"/>
              </a:rPr>
              <a:t>late DT and CD cells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by </a:t>
            </a:r>
            <a:r>
              <a:rPr lang="en-US" sz="2400" dirty="0" smtClean="0">
                <a:latin typeface="Times New Roman" pitchFamily="18" charset="0"/>
                <a:cs typeface="Times New Roman" pitchFamily="18" charset="0"/>
              </a:rPr>
              <a:t>combining with </a:t>
            </a:r>
            <a:r>
              <a:rPr lang="en-US" sz="2400" dirty="0">
                <a:latin typeface="Times New Roman" pitchFamily="18" charset="0"/>
                <a:cs typeface="Times New Roman" pitchFamily="18" charset="0"/>
              </a:rPr>
              <a:t>an intracellular mineralocorticoid </a:t>
            </a:r>
            <a:r>
              <a:rPr lang="en-US" sz="2400" dirty="0" smtClean="0">
                <a:latin typeface="Times New Roman" pitchFamily="18" charset="0"/>
                <a:cs typeface="Times New Roman" pitchFamily="18" charset="0"/>
              </a:rPr>
              <a:t>receptor → </a:t>
            </a:r>
            <a:r>
              <a:rPr lang="en-US" sz="2400" dirty="0">
                <a:latin typeface="Times New Roman" pitchFamily="18" charset="0"/>
                <a:cs typeface="Times New Roman" pitchFamily="18" charset="0"/>
              </a:rPr>
              <a:t>induces the formation of ‘</a:t>
            </a:r>
            <a:r>
              <a:rPr lang="en-US" sz="2400" dirty="0" smtClean="0">
                <a:latin typeface="Times New Roman" pitchFamily="18" charset="0"/>
                <a:cs typeface="Times New Roman" pitchFamily="18" charset="0"/>
              </a:rPr>
              <a:t>aldosterone-induced proteins</a:t>
            </a:r>
            <a:r>
              <a:rPr lang="en-US" sz="2400" dirty="0">
                <a:latin typeface="Times New Roman" pitchFamily="18" charset="0"/>
                <a:cs typeface="Times New Roman" pitchFamily="18" charset="0"/>
              </a:rPr>
              <a:t>’ (AIPs) which promote Na+ </a:t>
            </a:r>
            <a:r>
              <a:rPr lang="en-US" sz="2400" dirty="0" smtClean="0">
                <a:latin typeface="Times New Roman" pitchFamily="18" charset="0"/>
                <a:cs typeface="Times New Roman" pitchFamily="18" charset="0"/>
              </a:rPr>
              <a:t>reabsorption by </a:t>
            </a:r>
            <a:r>
              <a:rPr lang="en-US" sz="2400" dirty="0">
                <a:latin typeface="Times New Roman" pitchFamily="18" charset="0"/>
                <a:cs typeface="Times New Roman" pitchFamily="18" charset="0"/>
              </a:rPr>
              <a:t>a number of </a:t>
            </a:r>
            <a:r>
              <a:rPr lang="en-US" sz="2400" dirty="0" smtClean="0">
                <a:latin typeface="Times New Roman" pitchFamily="18" charset="0"/>
                <a:cs typeface="Times New Roman" pitchFamily="18" charset="0"/>
              </a:rPr>
              <a:t>mechanisms </a:t>
            </a:r>
            <a:r>
              <a:rPr lang="en-US" sz="2400" dirty="0">
                <a:latin typeface="Times New Roman" pitchFamily="18" charset="0"/>
                <a:cs typeface="Times New Roman" pitchFamily="18" charset="0"/>
              </a:rPr>
              <a:t>and K+ secretion. Spironolactone </a:t>
            </a:r>
            <a:r>
              <a:rPr lang="en-US" sz="2400" dirty="0" smtClean="0">
                <a:latin typeface="Times New Roman" pitchFamily="18" charset="0"/>
                <a:cs typeface="Times New Roman" pitchFamily="18" charset="0"/>
              </a:rPr>
              <a:t>acts from </a:t>
            </a:r>
            <a:r>
              <a:rPr lang="en-US" sz="2400" dirty="0">
                <a:latin typeface="Times New Roman" pitchFamily="18" charset="0"/>
                <a:cs typeface="Times New Roman" pitchFamily="18" charset="0"/>
              </a:rPr>
              <a:t>the interstitial side of the tubular </a:t>
            </a:r>
            <a:r>
              <a:rPr lang="en-US" sz="2400" dirty="0" smtClean="0">
                <a:latin typeface="Times New Roman" pitchFamily="18" charset="0"/>
                <a:cs typeface="Times New Roman" pitchFamily="18" charset="0"/>
              </a:rPr>
              <a:t>cell, combines </a:t>
            </a:r>
            <a:r>
              <a:rPr lang="en-US" sz="2400" dirty="0">
                <a:latin typeface="Times New Roman" pitchFamily="18" charset="0"/>
                <a:cs typeface="Times New Roman" pitchFamily="18" charset="0"/>
              </a:rPr>
              <a:t>with the mineralocorticoid </a:t>
            </a:r>
            <a:r>
              <a:rPr lang="en-US" sz="2400" dirty="0" smtClean="0">
                <a:latin typeface="Times New Roman" pitchFamily="18" charset="0"/>
                <a:cs typeface="Times New Roman" pitchFamily="18" charset="0"/>
              </a:rPr>
              <a:t>receptor and </a:t>
            </a:r>
            <a:r>
              <a:rPr lang="en-US" sz="2400" dirty="0">
                <a:latin typeface="Times New Roman" pitchFamily="18" charset="0"/>
                <a:cs typeface="Times New Roman" pitchFamily="18" charset="0"/>
              </a:rPr>
              <a:t>inhibits the formation of AIPs in </a:t>
            </a:r>
            <a:r>
              <a:rPr lang="en-US" sz="2400" dirty="0" smtClean="0">
                <a:latin typeface="Times New Roman" pitchFamily="18" charset="0"/>
                <a:cs typeface="Times New Roman" pitchFamily="18" charset="0"/>
              </a:rPr>
              <a:t>a competitive </a:t>
            </a:r>
            <a:r>
              <a:rPr lang="en-US" sz="2400" dirty="0">
                <a:latin typeface="Times New Roman" pitchFamily="18" charset="0"/>
                <a:cs typeface="Times New Roman" pitchFamily="18" charset="0"/>
              </a:rPr>
              <a:t>manner. It has no effect on Na+ </a:t>
            </a:r>
            <a:r>
              <a:rPr lang="en-US" sz="2400" dirty="0" smtClean="0">
                <a:latin typeface="Times New Roman" pitchFamily="18" charset="0"/>
                <a:cs typeface="Times New Roman" pitchFamily="18" charset="0"/>
              </a:rPr>
              <a:t>and K</a:t>
            </a:r>
            <a:r>
              <a:rPr lang="en-US" sz="2400" dirty="0">
                <a:latin typeface="Times New Roman" pitchFamily="18" charset="0"/>
                <a:cs typeface="Times New Roman" pitchFamily="18" charset="0"/>
              </a:rPr>
              <a:t>+ transport in the absence of aldosterone, </a:t>
            </a:r>
            <a:r>
              <a:rPr lang="en-US" sz="2400" dirty="0" smtClean="0">
                <a:latin typeface="Times New Roman" pitchFamily="18" charset="0"/>
                <a:cs typeface="Times New Roman" pitchFamily="18" charset="0"/>
              </a:rPr>
              <a:t>while under </a:t>
            </a:r>
            <a:r>
              <a:rPr lang="en-US" sz="2400" dirty="0">
                <a:latin typeface="Times New Roman" pitchFamily="18" charset="0"/>
                <a:cs typeface="Times New Roman" pitchFamily="18" charset="0"/>
              </a:rPr>
              <a:t>normal circumstances, it increases </a:t>
            </a:r>
            <a:r>
              <a:rPr lang="en-US" sz="2400" dirty="0" smtClean="0">
                <a:latin typeface="Times New Roman" pitchFamily="18" charset="0"/>
                <a:cs typeface="Times New Roman" pitchFamily="18" charset="0"/>
              </a:rPr>
              <a:t>Na+ and </a:t>
            </a:r>
            <a:r>
              <a:rPr lang="en-US" sz="2400" dirty="0">
                <a:latin typeface="Times New Roman" pitchFamily="18" charset="0"/>
                <a:cs typeface="Times New Roman" pitchFamily="18" charset="0"/>
              </a:rPr>
              <a:t>decreases K+ </a:t>
            </a:r>
            <a:r>
              <a:rPr lang="en-US" sz="2400" dirty="0" smtClean="0">
                <a:latin typeface="Times New Roman" pitchFamily="18" charset="0"/>
                <a:cs typeface="Times New Roman" pitchFamily="18" charset="0"/>
              </a:rPr>
              <a:t>excretion.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66625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763000" cy="3816429"/>
          </a:xfrm>
          <a:prstGeom prst="rect">
            <a:avLst/>
          </a:prstGeom>
        </p:spPr>
        <p:txBody>
          <a:bodyPr wrap="square">
            <a:spAutoFit/>
          </a:bodyPr>
          <a:lstStyle/>
          <a:p>
            <a:endParaRPr lang="en-US" dirty="0"/>
          </a:p>
          <a:p>
            <a:pPr algn="just"/>
            <a:r>
              <a:rPr lang="en-US" sz="2800" b="1" i="1" dirty="0" smtClean="0">
                <a:latin typeface="Times New Roman" pitchFamily="18" charset="0"/>
                <a:cs typeface="Times New Roman" pitchFamily="18" charset="0"/>
              </a:rPr>
              <a:t>Pharmacokinetics:</a:t>
            </a:r>
            <a:r>
              <a:rPr lang="en-US" sz="2800" i="1" dirty="0" smtClean="0">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oral bioavailability </a:t>
            </a:r>
            <a:r>
              <a:rPr lang="en-US" sz="2800" dirty="0" smtClean="0">
                <a:latin typeface="Times New Roman" pitchFamily="18" charset="0"/>
                <a:cs typeface="Times New Roman" pitchFamily="18" charset="0"/>
              </a:rPr>
              <a:t>of spironolactone </a:t>
            </a:r>
            <a:r>
              <a:rPr lang="en-US" sz="2800" dirty="0">
                <a:latin typeface="Times New Roman" pitchFamily="18" charset="0"/>
                <a:cs typeface="Times New Roman" pitchFamily="18" charset="0"/>
              </a:rPr>
              <a:t>from </a:t>
            </a:r>
            <a:r>
              <a:rPr lang="en-US" sz="2800" dirty="0" err="1">
                <a:latin typeface="Times New Roman" pitchFamily="18" charset="0"/>
                <a:cs typeface="Times New Roman" pitchFamily="18" charset="0"/>
              </a:rPr>
              <a:t>microfine</a:t>
            </a:r>
            <a:r>
              <a:rPr lang="en-US" sz="2800" dirty="0">
                <a:latin typeface="Times New Roman" pitchFamily="18" charset="0"/>
                <a:cs typeface="Times New Roman" pitchFamily="18" charset="0"/>
              </a:rPr>
              <a:t> powder tablet </a:t>
            </a:r>
            <a:r>
              <a:rPr lang="en-US" sz="2800" dirty="0" smtClean="0">
                <a:latin typeface="Times New Roman" pitchFamily="18" charset="0"/>
                <a:cs typeface="Times New Roman" pitchFamily="18" charset="0"/>
              </a:rPr>
              <a:t>is 75</a:t>
            </a:r>
            <a:r>
              <a:rPr lang="en-US" sz="2800" dirty="0">
                <a:latin typeface="Times New Roman" pitchFamily="18" charset="0"/>
                <a:cs typeface="Times New Roman" pitchFamily="18" charset="0"/>
              </a:rPr>
              <a:t>%. It is highly bound to plasma proteins </a:t>
            </a:r>
            <a:r>
              <a:rPr lang="en-US" sz="2800" dirty="0" smtClean="0">
                <a:latin typeface="Times New Roman" pitchFamily="18" charset="0"/>
                <a:cs typeface="Times New Roman" pitchFamily="18" charset="0"/>
              </a:rPr>
              <a:t>and completely </a:t>
            </a:r>
            <a:r>
              <a:rPr lang="en-US" sz="2800" dirty="0">
                <a:latin typeface="Times New Roman" pitchFamily="18" charset="0"/>
                <a:cs typeface="Times New Roman" pitchFamily="18" charset="0"/>
              </a:rPr>
              <a:t>metabolized in liver; converted </a:t>
            </a:r>
            <a:r>
              <a:rPr lang="en-US" sz="2800" dirty="0" smtClean="0">
                <a:latin typeface="Times New Roman" pitchFamily="18" charset="0"/>
                <a:cs typeface="Times New Roman" pitchFamily="18" charset="0"/>
              </a:rPr>
              <a:t>to active </a:t>
            </a:r>
            <a:r>
              <a:rPr lang="en-US" sz="2800" dirty="0">
                <a:latin typeface="Times New Roman" pitchFamily="18" charset="0"/>
                <a:cs typeface="Times New Roman" pitchFamily="18" charset="0"/>
              </a:rPr>
              <a:t>metabolites, the most important of </a:t>
            </a:r>
            <a:r>
              <a:rPr lang="en-US" sz="2800" dirty="0" smtClean="0">
                <a:latin typeface="Times New Roman" pitchFamily="18" charset="0"/>
                <a:cs typeface="Times New Roman" pitchFamily="18" charset="0"/>
              </a:rPr>
              <a:t>which is </a:t>
            </a:r>
            <a:r>
              <a:rPr lang="en-US" sz="2800" i="1" dirty="0" err="1">
                <a:latin typeface="Times New Roman" pitchFamily="18" charset="0"/>
                <a:cs typeface="Times New Roman" pitchFamily="18" charset="0"/>
              </a:rPr>
              <a:t>Canrenone</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that is responsible for 1/2–2/3 </a:t>
            </a:r>
            <a:r>
              <a:rPr lang="en-US" sz="2800" dirty="0" smtClean="0">
                <a:latin typeface="Times New Roman" pitchFamily="18" charset="0"/>
                <a:cs typeface="Times New Roman" pitchFamily="18" charset="0"/>
              </a:rPr>
              <a:t>of its </a:t>
            </a:r>
            <a:r>
              <a:rPr lang="en-US" sz="2800" dirty="0">
                <a:latin typeface="Times New Roman" pitchFamily="18" charset="0"/>
                <a:cs typeface="Times New Roman" pitchFamily="18" charset="0"/>
              </a:rPr>
              <a:t>action </a:t>
            </a:r>
            <a:r>
              <a:rPr lang="en-US" sz="2800" i="1" dirty="0">
                <a:latin typeface="Times New Roman" pitchFamily="18" charset="0"/>
                <a:cs typeface="Times New Roman" pitchFamily="18" charset="0"/>
              </a:rPr>
              <a:t>in vivo</a:t>
            </a:r>
            <a:r>
              <a:rPr lang="en-US" sz="2800" dirty="0">
                <a:latin typeface="Times New Roman" pitchFamily="18" charset="0"/>
                <a:cs typeface="Times New Roman" pitchFamily="18" charset="0"/>
              </a:rPr>
              <a:t>. The t½ of spironolactone </a:t>
            </a:r>
            <a:r>
              <a:rPr lang="en-US" sz="2800" dirty="0" smtClean="0">
                <a:latin typeface="Times New Roman" pitchFamily="18" charset="0"/>
                <a:cs typeface="Times New Roman" pitchFamily="18" charset="0"/>
              </a:rPr>
              <a:t>is 1–2 </a:t>
            </a:r>
            <a:r>
              <a:rPr lang="en-US" sz="2800" dirty="0">
                <a:latin typeface="Times New Roman" pitchFamily="18" charset="0"/>
                <a:cs typeface="Times New Roman" pitchFamily="18" charset="0"/>
              </a:rPr>
              <a:t>hours, while that </a:t>
            </a:r>
            <a:r>
              <a:rPr lang="en-US" sz="2800" dirty="0" err="1">
                <a:latin typeface="Times New Roman" pitchFamily="18" charset="0"/>
                <a:cs typeface="Times New Roman" pitchFamily="18" charset="0"/>
              </a:rPr>
              <a:t>canrenone</a:t>
            </a:r>
            <a:r>
              <a:rPr lang="en-US" sz="2800" dirty="0">
                <a:latin typeface="Times New Roman" pitchFamily="18" charset="0"/>
                <a:cs typeface="Times New Roman" pitchFamily="18" charset="0"/>
              </a:rPr>
              <a:t> is ~18 </a:t>
            </a:r>
            <a:r>
              <a:rPr lang="en-US" sz="2800" dirty="0" smtClean="0">
                <a:latin typeface="Times New Roman" pitchFamily="18" charset="0"/>
                <a:cs typeface="Times New Roman" pitchFamily="18" charset="0"/>
              </a:rPr>
              <a:t>hours. It </a:t>
            </a:r>
            <a:r>
              <a:rPr lang="en-US" sz="2800" dirty="0">
                <a:latin typeface="Times New Roman" pitchFamily="18" charset="0"/>
                <a:cs typeface="Times New Roman" pitchFamily="18" charset="0"/>
              </a:rPr>
              <a:t>undergoes some </a:t>
            </a:r>
            <a:r>
              <a:rPr lang="en-US" sz="2800" dirty="0" err="1">
                <a:latin typeface="Times New Roman" pitchFamily="18" charset="0"/>
                <a:cs typeface="Times New Roman" pitchFamily="18" charset="0"/>
              </a:rPr>
              <a:t>enterohepatic</a:t>
            </a:r>
            <a:r>
              <a:rPr lang="en-US" sz="2800" dirty="0">
                <a:latin typeface="Times New Roman" pitchFamily="18" charset="0"/>
                <a:cs typeface="Times New Roman" pitchFamily="18" charset="0"/>
              </a:rPr>
              <a:t> circulation.</a:t>
            </a:r>
          </a:p>
        </p:txBody>
      </p:sp>
    </p:spTree>
    <p:extLst>
      <p:ext uri="{BB962C8B-B14F-4D97-AF65-F5344CB8AC3E}">
        <p14:creationId xmlns:p14="http://schemas.microsoft.com/office/powerpoint/2010/main" val="26476399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610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362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839200" cy="4832092"/>
          </a:xfrm>
          <a:prstGeom prst="rect">
            <a:avLst/>
          </a:prstGeom>
        </p:spPr>
        <p:txBody>
          <a:bodyPr wrap="square">
            <a:spAutoFit/>
          </a:bodyPr>
          <a:lstStyle/>
          <a:p>
            <a:pPr algn="just"/>
            <a:r>
              <a:rPr lang="en-US" sz="2800" b="1" dirty="0">
                <a:latin typeface="Times New Roman" pitchFamily="18" charset="0"/>
                <a:cs typeface="Times New Roman" pitchFamily="18" charset="0"/>
              </a:rPr>
              <a:t>Inhibitors of renal epithelial Na+ </a:t>
            </a:r>
            <a:r>
              <a:rPr lang="en-US" sz="2800" b="1" dirty="0" smtClean="0">
                <a:latin typeface="Times New Roman" pitchFamily="18" charset="0"/>
                <a:cs typeface="Times New Roman" pitchFamily="18" charset="0"/>
              </a:rPr>
              <a:t>channel</a:t>
            </a:r>
          </a:p>
          <a:p>
            <a:pPr algn="just"/>
            <a:r>
              <a:rPr lang="en-US" sz="2800" dirty="0">
                <a:latin typeface="Times New Roman" pitchFamily="18" charset="0"/>
                <a:cs typeface="Times New Roman" pitchFamily="18" charset="0"/>
              </a:rPr>
              <a:t>Triamterene and </a:t>
            </a:r>
            <a:r>
              <a:rPr lang="en-US" sz="2800" dirty="0" err="1">
                <a:latin typeface="Times New Roman" pitchFamily="18" charset="0"/>
                <a:cs typeface="Times New Roman" pitchFamily="18" charset="0"/>
              </a:rPr>
              <a:t>amiloride</a:t>
            </a:r>
            <a:r>
              <a:rPr lang="en-US" sz="2800" dirty="0">
                <a:latin typeface="Times New Roman" pitchFamily="18" charset="0"/>
                <a:cs typeface="Times New Roman" pitchFamily="18" charset="0"/>
              </a:rPr>
              <a:t> are two </a:t>
            </a:r>
            <a:r>
              <a:rPr lang="en-US" sz="2800" dirty="0" err="1" smtClean="0">
                <a:latin typeface="Times New Roman" pitchFamily="18" charset="0"/>
                <a:cs typeface="Times New Roman" pitchFamily="18" charset="0"/>
              </a:rPr>
              <a:t>nonsteroidal</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organic </a:t>
            </a:r>
            <a:r>
              <a:rPr lang="en-US" sz="2800" dirty="0">
                <a:latin typeface="Times New Roman" pitchFamily="18" charset="0"/>
                <a:cs typeface="Times New Roman" pitchFamily="18" charset="0"/>
              </a:rPr>
              <a:t>bases with identical actions. </a:t>
            </a:r>
            <a:r>
              <a:rPr lang="en-US" sz="2800" dirty="0" smtClean="0">
                <a:latin typeface="Times New Roman" pitchFamily="18" charset="0"/>
                <a:cs typeface="Times New Roman" pitchFamily="18" charset="0"/>
              </a:rPr>
              <a:t>Their most </a:t>
            </a:r>
            <a:r>
              <a:rPr lang="en-US" sz="2800" dirty="0">
                <a:latin typeface="Times New Roman" pitchFamily="18" charset="0"/>
                <a:cs typeface="Times New Roman" pitchFamily="18" charset="0"/>
              </a:rPr>
              <a:t>important effect is to decrease K+ </a:t>
            </a:r>
            <a:r>
              <a:rPr lang="en-US" sz="2800" dirty="0" smtClean="0">
                <a:latin typeface="Times New Roman" pitchFamily="18" charset="0"/>
                <a:cs typeface="Times New Roman" pitchFamily="18" charset="0"/>
              </a:rPr>
              <a:t>excretion, particularly </a:t>
            </a:r>
            <a:r>
              <a:rPr lang="en-US" sz="2800" dirty="0">
                <a:latin typeface="Times New Roman" pitchFamily="18" charset="0"/>
                <a:cs typeface="Times New Roman" pitchFamily="18" charset="0"/>
              </a:rPr>
              <a:t>when it is high due to large </a:t>
            </a:r>
            <a:r>
              <a:rPr lang="en-US" sz="2800" dirty="0" smtClean="0">
                <a:latin typeface="Times New Roman" pitchFamily="18" charset="0"/>
                <a:cs typeface="Times New Roman" pitchFamily="18" charset="0"/>
              </a:rPr>
              <a:t>K+ intake </a:t>
            </a:r>
            <a:r>
              <a:rPr lang="en-US" sz="2800" dirty="0">
                <a:latin typeface="Times New Roman" pitchFamily="18" charset="0"/>
                <a:cs typeface="Times New Roman" pitchFamily="18" charset="0"/>
              </a:rPr>
              <a:t>or use of a diuretic that enhances K+ </a:t>
            </a:r>
            <a:r>
              <a:rPr lang="en-US" sz="2800" dirty="0" smtClean="0">
                <a:latin typeface="Times New Roman" pitchFamily="18" charset="0"/>
                <a:cs typeface="Times New Roman" pitchFamily="18" charset="0"/>
              </a:rPr>
              <a:t>loss. This </a:t>
            </a:r>
            <a:r>
              <a:rPr lang="en-US" sz="2800" dirty="0">
                <a:latin typeface="Times New Roman" pitchFamily="18" charset="0"/>
                <a:cs typeface="Times New Roman" pitchFamily="18" charset="0"/>
              </a:rPr>
              <a:t>is accompanied by a small increase in </a:t>
            </a:r>
            <a:r>
              <a:rPr lang="en-US" sz="2800" dirty="0" smtClean="0">
                <a:latin typeface="Times New Roman" pitchFamily="18" charset="0"/>
                <a:cs typeface="Times New Roman" pitchFamily="18" charset="0"/>
              </a:rPr>
              <a:t>Na+ excretion.</a:t>
            </a:r>
          </a:p>
          <a:p>
            <a:pPr algn="just"/>
            <a:endParaRPr lang="en-US" sz="2800" dirty="0">
              <a:latin typeface="Times New Roman" pitchFamily="18" charset="0"/>
              <a:cs typeface="Times New Roman" pitchFamily="18" charset="0"/>
            </a:endParaRPr>
          </a:p>
          <a:p>
            <a:pPr algn="just"/>
            <a:r>
              <a:rPr lang="en-US" sz="2800" b="1" i="1" dirty="0">
                <a:latin typeface="Times New Roman" pitchFamily="18" charset="0"/>
                <a:cs typeface="Times New Roman" pitchFamily="18" charset="0"/>
              </a:rPr>
              <a:t>Mechanism of action</a:t>
            </a:r>
          </a:p>
          <a:p>
            <a:pPr algn="just"/>
            <a:endParaRPr lang="en-US" sz="2800" b="1" i="1" dirty="0">
              <a:latin typeface="Times New Roman" pitchFamily="18" charset="0"/>
              <a:cs typeface="Times New Roman" pitchFamily="18" charset="0"/>
            </a:endParaRPr>
          </a:p>
          <a:p>
            <a:pPr algn="just"/>
            <a:r>
              <a:rPr lang="en-US" sz="2800" dirty="0">
                <a:hlinkClick r:id="rId2"/>
              </a:rPr>
              <a:t>https://www.youtube.com/watch?v=WxpPJOgn9BE</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endParaRPr lang="en-US" sz="2800" dirty="0" smtClean="0"/>
          </a:p>
        </p:txBody>
      </p:sp>
    </p:spTree>
    <p:extLst>
      <p:ext uri="{BB962C8B-B14F-4D97-AF65-F5344CB8AC3E}">
        <p14:creationId xmlns:p14="http://schemas.microsoft.com/office/powerpoint/2010/main" val="600928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1640"/>
            <a:ext cx="86868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Triamterene </a:t>
            </a:r>
            <a:endParaRPr lang="en-US" sz="2400"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incompletely absorbed </a:t>
            </a:r>
            <a:r>
              <a:rPr lang="en-US" sz="2400" dirty="0" smtClean="0">
                <a:latin typeface="Times New Roman" pitchFamily="18" charset="0"/>
                <a:cs typeface="Times New Roman" pitchFamily="18" charset="0"/>
              </a:rPr>
              <a:t>orally, partly </a:t>
            </a:r>
            <a:r>
              <a:rPr lang="en-US" sz="2400" dirty="0">
                <a:latin typeface="Times New Roman" pitchFamily="18" charset="0"/>
                <a:cs typeface="Times New Roman" pitchFamily="18" charset="0"/>
              </a:rPr>
              <a:t>bound to plasma proteins, </a:t>
            </a:r>
            <a:r>
              <a:rPr lang="en-US" sz="2400" dirty="0" smtClean="0">
                <a:latin typeface="Times New Roman" pitchFamily="18" charset="0"/>
                <a:cs typeface="Times New Roman" pitchFamily="18" charset="0"/>
              </a:rPr>
              <a:t>largely metabolized </a:t>
            </a:r>
            <a:r>
              <a:rPr lang="en-US" sz="2400" dirty="0">
                <a:latin typeface="Times New Roman" pitchFamily="18" charset="0"/>
                <a:cs typeface="Times New Roman" pitchFamily="18" charset="0"/>
              </a:rPr>
              <a:t>in liver to an active metabolite </a:t>
            </a:r>
            <a:r>
              <a:rPr lang="en-US" sz="2400" dirty="0" smtClean="0">
                <a:latin typeface="Times New Roman" pitchFamily="18" charset="0"/>
                <a:cs typeface="Times New Roman" pitchFamily="18" charset="0"/>
              </a:rPr>
              <a:t>and excreted </a:t>
            </a:r>
            <a:r>
              <a:rPr lang="en-US" sz="2400" dirty="0">
                <a:latin typeface="Times New Roman" pitchFamily="18" charset="0"/>
                <a:cs typeface="Times New Roman" pitchFamily="18" charset="0"/>
              </a:rPr>
              <a:t>in urine. Plasma t½ is 4 hours, effect </a:t>
            </a:r>
            <a:r>
              <a:rPr lang="en-US" sz="2400" dirty="0" smtClean="0">
                <a:latin typeface="Times New Roman" pitchFamily="18" charset="0"/>
                <a:cs typeface="Times New Roman" pitchFamily="18" charset="0"/>
              </a:rPr>
              <a:t>of a </a:t>
            </a:r>
            <a:r>
              <a:rPr lang="en-US" sz="2400" dirty="0">
                <a:latin typeface="Times New Roman" pitchFamily="18" charset="0"/>
                <a:cs typeface="Times New Roman" pitchFamily="18" charset="0"/>
              </a:rPr>
              <a:t>single dose lasts 6–8 hours.</a:t>
            </a:r>
          </a:p>
          <a:p>
            <a:pPr algn="just"/>
            <a:r>
              <a:rPr lang="en-US" sz="2400" b="1" i="1" dirty="0" smtClean="0">
                <a:latin typeface="Times New Roman" pitchFamily="18" charset="0"/>
                <a:cs typeface="Times New Roman" pitchFamily="18" charset="0"/>
              </a:rPr>
              <a:t>Side effects </a:t>
            </a:r>
            <a:r>
              <a:rPr lang="en-US" sz="2400" b="1" dirty="0" smtClean="0">
                <a:latin typeface="Times New Roman" pitchFamily="18" charset="0"/>
                <a:cs typeface="Times New Roman" pitchFamily="18" charset="0"/>
              </a:rPr>
              <a:t>are infrequent: </a:t>
            </a:r>
          </a:p>
          <a:p>
            <a:pPr algn="just"/>
            <a:r>
              <a:rPr lang="en-US" sz="2400" dirty="0" smtClean="0">
                <a:latin typeface="Times New Roman" pitchFamily="18" charset="0"/>
                <a:cs typeface="Times New Roman" pitchFamily="18" charset="0"/>
              </a:rPr>
              <a:t>consist </a:t>
            </a:r>
            <a:r>
              <a:rPr lang="en-US" sz="2400" dirty="0">
                <a:latin typeface="Times New Roman" pitchFamily="18" charset="0"/>
                <a:cs typeface="Times New Roman" pitchFamily="18" charset="0"/>
              </a:rPr>
              <a:t>of </a:t>
            </a:r>
            <a:r>
              <a:rPr lang="en-US" sz="2400" dirty="0" smtClean="0">
                <a:latin typeface="Times New Roman" pitchFamily="18" charset="0"/>
                <a:cs typeface="Times New Roman" pitchFamily="18" charset="0"/>
              </a:rPr>
              <a:t>nausea, dizziness</a:t>
            </a:r>
            <a:r>
              <a:rPr lang="en-US" sz="2400" dirty="0">
                <a:latin typeface="Times New Roman" pitchFamily="18" charset="0"/>
                <a:cs typeface="Times New Roman" pitchFamily="18" charset="0"/>
              </a:rPr>
              <a:t>, muscle cramps and rise in blood </a:t>
            </a:r>
            <a:r>
              <a:rPr lang="en-US" sz="2400" dirty="0" smtClean="0">
                <a:latin typeface="Times New Roman" pitchFamily="18" charset="0"/>
                <a:cs typeface="Times New Roman" pitchFamily="18" charset="0"/>
              </a:rPr>
              <a:t>urea. Impaired </a:t>
            </a:r>
            <a:r>
              <a:rPr lang="en-US" sz="2400" dirty="0">
                <a:latin typeface="Times New Roman" pitchFamily="18" charset="0"/>
                <a:cs typeface="Times New Roman" pitchFamily="18" charset="0"/>
              </a:rPr>
              <a:t>glucose tolerance and </a:t>
            </a:r>
            <a:r>
              <a:rPr lang="en-US" sz="2400" dirty="0" smtClean="0">
                <a:latin typeface="Times New Roman" pitchFamily="18" charset="0"/>
                <a:cs typeface="Times New Roman" pitchFamily="18" charset="0"/>
              </a:rPr>
              <a:t>photosensitivity.</a:t>
            </a:r>
          </a:p>
          <a:p>
            <a:pPr algn="just"/>
            <a:r>
              <a:rPr lang="en-US" sz="2400" b="1" dirty="0" err="1" smtClean="0">
                <a:latin typeface="Times New Roman" pitchFamily="18" charset="0"/>
                <a:cs typeface="Times New Roman" pitchFamily="18" charset="0"/>
              </a:rPr>
              <a:t>Amiloride</a:t>
            </a:r>
            <a:endParaRPr lang="en-US" sz="2400" b="1"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is 10 times more potent </a:t>
            </a:r>
            <a:r>
              <a:rPr lang="en-US" sz="2400" dirty="0" smtClean="0">
                <a:latin typeface="Times New Roman" pitchFamily="18" charset="0"/>
                <a:cs typeface="Times New Roman" pitchFamily="18" charset="0"/>
              </a:rPr>
              <a:t>than </a:t>
            </a:r>
            <a:r>
              <a:rPr lang="da-DK" sz="2400" dirty="0" smtClean="0">
                <a:latin typeface="Times New Roman" pitchFamily="18" charset="0"/>
                <a:cs typeface="Times New Roman" pitchFamily="18" charset="0"/>
              </a:rPr>
              <a:t>triamterene </a:t>
            </a:r>
            <a:r>
              <a:rPr lang="da-DK" sz="2400" dirty="0">
                <a:latin typeface="Times New Roman" pitchFamily="18" charset="0"/>
                <a:cs typeface="Times New Roman" pitchFamily="18" charset="0"/>
              </a:rPr>
              <a:t>(dose 5–10 mg OD–BD). At </a:t>
            </a:r>
            <a:r>
              <a:rPr lang="da-DK" sz="2400" dirty="0" smtClean="0">
                <a:latin typeface="Times New Roman" pitchFamily="18" charset="0"/>
                <a:cs typeface="Times New Roman" pitchFamily="18" charset="0"/>
              </a:rPr>
              <a:t>higher </a:t>
            </a:r>
            <a:r>
              <a:rPr lang="en-US" sz="2400" dirty="0" smtClean="0">
                <a:latin typeface="Times New Roman" pitchFamily="18" charset="0"/>
                <a:cs typeface="Times New Roman" pitchFamily="18" charset="0"/>
              </a:rPr>
              <a:t>doses </a:t>
            </a:r>
            <a:r>
              <a:rPr lang="en-US" sz="2400" dirty="0">
                <a:latin typeface="Times New Roman" pitchFamily="18" charset="0"/>
                <a:cs typeface="Times New Roman" pitchFamily="18" charset="0"/>
              </a:rPr>
              <a:t>it also inhibits Na+ reabsorption in </a:t>
            </a:r>
            <a:r>
              <a:rPr lang="en-US" sz="2400" dirty="0" smtClean="0">
                <a:latin typeface="Times New Roman" pitchFamily="18" charset="0"/>
                <a:cs typeface="Times New Roman" pitchFamily="18" charset="0"/>
              </a:rPr>
              <a:t>PT. </a:t>
            </a:r>
            <a:r>
              <a:rPr lang="en-US" sz="2400" dirty="0">
                <a:latin typeface="Times New Roman" pitchFamily="18" charset="0"/>
                <a:cs typeface="Times New Roman" pitchFamily="18" charset="0"/>
              </a:rPr>
              <a:t>It decreases </a:t>
            </a:r>
            <a:r>
              <a:rPr lang="en-US" sz="2400" dirty="0" smtClean="0">
                <a:latin typeface="Times New Roman" pitchFamily="18" charset="0"/>
                <a:cs typeface="Times New Roman" pitchFamily="18" charset="0"/>
              </a:rPr>
              <a:t>Ca2+ excretion. It </a:t>
            </a:r>
            <a:r>
              <a:rPr lang="en-US" sz="2400" dirty="0">
                <a:latin typeface="Times New Roman" pitchFamily="18" charset="0"/>
                <a:cs typeface="Times New Roman" pitchFamily="18" charset="0"/>
              </a:rPr>
              <a:t>is </a:t>
            </a:r>
            <a:r>
              <a:rPr lang="en-US" sz="2400" dirty="0" smtClean="0">
                <a:latin typeface="Times New Roman" pitchFamily="18" charset="0"/>
                <a:cs typeface="Times New Roman" pitchFamily="18" charset="0"/>
              </a:rPr>
              <a:t>not bound </a:t>
            </a:r>
            <a:r>
              <a:rPr lang="en-US" sz="2400" dirty="0">
                <a:latin typeface="Times New Roman" pitchFamily="18" charset="0"/>
                <a:cs typeface="Times New Roman" pitchFamily="18" charset="0"/>
              </a:rPr>
              <a:t>to plasma </a:t>
            </a:r>
            <a:r>
              <a:rPr lang="en-US" sz="2400" dirty="0" smtClean="0">
                <a:latin typeface="Times New Roman" pitchFamily="18" charset="0"/>
                <a:cs typeface="Times New Roman" pitchFamily="18" charset="0"/>
              </a:rPr>
              <a:t>proteins. The </a:t>
            </a:r>
            <a:r>
              <a:rPr lang="en-US" sz="2400" dirty="0">
                <a:latin typeface="Times New Roman" pitchFamily="18" charset="0"/>
                <a:cs typeface="Times New Roman" pitchFamily="18" charset="0"/>
              </a:rPr>
              <a:t>t½ (10–20 hours) and duration of action </a:t>
            </a:r>
            <a:r>
              <a:rPr lang="en-US" sz="2400" dirty="0" smtClean="0">
                <a:latin typeface="Times New Roman" pitchFamily="18" charset="0"/>
                <a:cs typeface="Times New Roman" pitchFamily="18" charset="0"/>
              </a:rPr>
              <a:t>are longer </a:t>
            </a:r>
            <a:r>
              <a:rPr lang="en-US" sz="2400" dirty="0">
                <a:latin typeface="Times New Roman" pitchFamily="18" charset="0"/>
                <a:cs typeface="Times New Roman" pitchFamily="18" charset="0"/>
              </a:rPr>
              <a:t>than triamterene</a:t>
            </a:r>
            <a:r>
              <a:rPr lang="en-US" dirty="0"/>
              <a:t>.</a:t>
            </a:r>
          </a:p>
        </p:txBody>
      </p:sp>
    </p:spTree>
    <p:extLst>
      <p:ext uri="{BB962C8B-B14F-4D97-AF65-F5344CB8AC3E}">
        <p14:creationId xmlns:p14="http://schemas.microsoft.com/office/powerpoint/2010/main" val="1450835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86800" cy="4524315"/>
          </a:xfrm>
          <a:prstGeom prst="rect">
            <a:avLst/>
          </a:prstGeom>
        </p:spPr>
        <p:txBody>
          <a:bodyPr wrap="square">
            <a:spAutoFit/>
          </a:bodyPr>
          <a:lstStyle/>
          <a:p>
            <a:pPr algn="just"/>
            <a:r>
              <a:rPr lang="en-US" sz="2400" b="1" dirty="0">
                <a:latin typeface="Times New Roman" pitchFamily="18" charset="0"/>
                <a:cs typeface="Times New Roman" pitchFamily="18" charset="0"/>
              </a:rPr>
              <a:t>OSMOTIC DIURETICS</a:t>
            </a:r>
          </a:p>
          <a:p>
            <a:pPr algn="just"/>
            <a:r>
              <a:rPr lang="en-US" sz="2400" b="1" dirty="0" err="1">
                <a:latin typeface="Times New Roman" pitchFamily="18" charset="0"/>
                <a:cs typeface="Times New Roman" pitchFamily="18" charset="0"/>
              </a:rPr>
              <a:t>Mannitol</a:t>
            </a:r>
            <a:endParaRPr lang="en-US" sz="2400" b="1"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Osmotic diuretics have their major effect in the proximal convoluted tubule and the descending limb of the Loop of </a:t>
            </a:r>
            <a:r>
              <a:rPr lang="en-US" sz="2400" dirty="0" err="1">
                <a:latin typeface="Times New Roman" pitchFamily="18" charset="0"/>
                <a:cs typeface="Times New Roman" pitchFamily="18" charset="0"/>
              </a:rPr>
              <a:t>Henle</a:t>
            </a:r>
            <a:r>
              <a:rPr lang="en-US" sz="2400" dirty="0">
                <a:latin typeface="Times New Roman" pitchFamily="18" charset="0"/>
                <a:cs typeface="Times New Roman" pitchFamily="18" charset="0"/>
              </a:rPr>
              <a:t>. These sites are freely permeable to water. Through osmotic effects, they also oppose the action of ADH in the collecting tubule. The presence of a </a:t>
            </a:r>
            <a:r>
              <a:rPr lang="en-US" sz="2400" dirty="0" smtClean="0">
                <a:latin typeface="Times New Roman" pitchFamily="18" charset="0"/>
                <a:cs typeface="Times New Roman" pitchFamily="18" charset="0"/>
              </a:rPr>
              <a:t>non </a:t>
            </a:r>
            <a:r>
              <a:rPr lang="en-US" sz="2400" dirty="0" err="1" smtClean="0">
                <a:latin typeface="Times New Roman" pitchFamily="18" charset="0"/>
                <a:cs typeface="Times New Roman" pitchFamily="18" charset="0"/>
              </a:rPr>
              <a:t>reabsorbable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solute such as </a:t>
            </a:r>
            <a:r>
              <a:rPr lang="en-US" sz="2400" dirty="0" err="1">
                <a:latin typeface="Times New Roman" pitchFamily="18" charset="0"/>
                <a:cs typeface="Times New Roman" pitchFamily="18" charset="0"/>
              </a:rPr>
              <a:t>mannitol</a:t>
            </a:r>
            <a:r>
              <a:rPr lang="en-US" sz="2400" dirty="0">
                <a:latin typeface="Times New Roman" pitchFamily="18" charset="0"/>
                <a:cs typeface="Times New Roman" pitchFamily="18" charset="0"/>
              </a:rPr>
              <a:t> prevents the normal absorption of water by interposing a countervailing osmotic force. As a result, urine volume increases.</a:t>
            </a:r>
          </a:p>
          <a:p>
            <a:pPr algn="just"/>
            <a:r>
              <a:rPr lang="en-US" sz="2400" dirty="0">
                <a:latin typeface="Times New Roman" pitchFamily="18" charset="0"/>
                <a:cs typeface="Times New Roman" pitchFamily="18" charset="0"/>
              </a:rPr>
              <a:t>The increase in urine flow rate decreases the contact time between fluid and the tubular epithelium, thus reducing sodium as well as water reabsorption. </a:t>
            </a:r>
          </a:p>
        </p:txBody>
      </p:sp>
    </p:spTree>
    <p:extLst>
      <p:ext uri="{BB962C8B-B14F-4D97-AF65-F5344CB8AC3E}">
        <p14:creationId xmlns:p14="http://schemas.microsoft.com/office/powerpoint/2010/main" val="9357173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991600" cy="6140142"/>
          </a:xfrm>
          <a:prstGeom prst="rect">
            <a:avLst/>
          </a:prstGeom>
        </p:spPr>
        <p:txBody>
          <a:bodyPr wrap="square">
            <a:spAutoFit/>
          </a:bodyPr>
          <a:lstStyle/>
          <a:p>
            <a:pPr algn="just"/>
            <a:r>
              <a:rPr lang="en-US" sz="2300" dirty="0">
                <a:latin typeface="Times New Roman" pitchFamily="18" charset="0"/>
                <a:cs typeface="Times New Roman" pitchFamily="18" charset="0"/>
              </a:rPr>
              <a:t>Any </a:t>
            </a:r>
            <a:r>
              <a:rPr lang="en-US" sz="2300" dirty="0" err="1">
                <a:latin typeface="Times New Roman" pitchFamily="18" charset="0"/>
                <a:cs typeface="Times New Roman" pitchFamily="18" charset="0"/>
              </a:rPr>
              <a:t>osmotically</a:t>
            </a:r>
            <a:r>
              <a:rPr lang="en-US" sz="2300" dirty="0">
                <a:latin typeface="Times New Roman" pitchFamily="18" charset="0"/>
                <a:cs typeface="Times New Roman" pitchFamily="18" charset="0"/>
              </a:rPr>
              <a:t> active agent that is filtered by the glomerulus but not reabsorbed causes water to be retained in these segments and promotes a water diuresis. Such agents can be used to reduce intracranial pressure and to promote prompt removal of renal toxins. The prototypical osmotic diuretic is </a:t>
            </a:r>
            <a:r>
              <a:rPr lang="en-US" sz="2300" dirty="0" err="1" smtClean="0">
                <a:latin typeface="Times New Roman" pitchFamily="18" charset="0"/>
                <a:cs typeface="Times New Roman" pitchFamily="18" charset="0"/>
              </a:rPr>
              <a:t>mannitol</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Mannitol</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lowers the intra cranial pressure through two effects in the brain</a:t>
            </a:r>
            <a:r>
              <a:rPr lang="en-US" sz="2300" dirty="0" smtClean="0">
                <a:latin typeface="Times New Roman" pitchFamily="18" charset="0"/>
                <a:cs typeface="Times New Roman" pitchFamily="18" charset="0"/>
              </a:rPr>
              <a:t>. The </a:t>
            </a:r>
            <a:r>
              <a:rPr lang="en-US" sz="2300" dirty="0">
                <a:latin typeface="Times New Roman" pitchFamily="18" charset="0"/>
                <a:cs typeface="Times New Roman" pitchFamily="18" charset="0"/>
              </a:rPr>
              <a:t>first, </a:t>
            </a:r>
            <a:r>
              <a:rPr lang="en-US" sz="2300" dirty="0">
                <a:latin typeface="Times New Roman" pitchFamily="18" charset="0"/>
                <a:cs typeface="Times New Roman" pitchFamily="18" charset="0"/>
                <a:hlinkClick r:id="rId2" tooltip="Rheological effect (page does not exist)"/>
              </a:rPr>
              <a:t>rheological effect</a:t>
            </a:r>
            <a:r>
              <a:rPr lang="en-US" sz="2300" dirty="0">
                <a:latin typeface="Times New Roman" pitchFamily="18" charset="0"/>
                <a:cs typeface="Times New Roman" pitchFamily="18" charset="0"/>
              </a:rPr>
              <a:t>, reduces blood viscosity, and promotes plasma expansion and cerebral oxygen delivery. In response, cerebral vasoconstriction occurs due to </a:t>
            </a:r>
            <a:r>
              <a:rPr lang="en-US" sz="2300" dirty="0" err="1">
                <a:latin typeface="Times New Roman" pitchFamily="18" charset="0"/>
                <a:cs typeface="Times New Roman" pitchFamily="18" charset="0"/>
                <a:hlinkClick r:id="rId3" tooltip="Autoregulation"/>
              </a:rPr>
              <a:t>autoregulation</a:t>
            </a:r>
            <a:r>
              <a:rPr lang="en-US" sz="2300" dirty="0">
                <a:latin typeface="Times New Roman" pitchFamily="18" charset="0"/>
                <a:cs typeface="Times New Roman" pitchFamily="18" charset="0"/>
              </a:rPr>
              <a:t>, and cerebral blood volume is decreased. The second effect occurs through creation of an osmotic gradient across the blood-brain barrier, leading to the movement of water from the parenchyma to the intravascular space. Brain tissue volume is decreased and, therefore, ICP is lowered</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a:p>
            <a:pPr algn="just"/>
            <a:r>
              <a:rPr lang="en-US" sz="2300" b="1" dirty="0" err="1" smtClean="0">
                <a:latin typeface="Times New Roman" pitchFamily="18" charset="0"/>
                <a:cs typeface="Times New Roman" pitchFamily="18" charset="0"/>
              </a:rPr>
              <a:t>Isosorbide</a:t>
            </a:r>
            <a:r>
              <a:rPr lang="en-US" sz="2300" b="1" dirty="0" smtClean="0">
                <a:latin typeface="Times New Roman" pitchFamily="18" charset="0"/>
                <a:cs typeface="Times New Roman" pitchFamily="18" charset="0"/>
              </a:rPr>
              <a:t> </a:t>
            </a:r>
            <a:r>
              <a:rPr lang="en-US" sz="2300" b="1" dirty="0">
                <a:latin typeface="Times New Roman" pitchFamily="18" charset="0"/>
                <a:cs typeface="Times New Roman" pitchFamily="18" charset="0"/>
              </a:rPr>
              <a:t>and </a:t>
            </a:r>
            <a:r>
              <a:rPr lang="en-US" sz="2300" b="1" dirty="0" smtClean="0">
                <a:latin typeface="Times New Roman" pitchFamily="18" charset="0"/>
                <a:cs typeface="Times New Roman" pitchFamily="18" charset="0"/>
              </a:rPr>
              <a:t>glycerol</a:t>
            </a:r>
          </a:p>
          <a:p>
            <a:pPr algn="just"/>
            <a:r>
              <a:rPr lang="en-US" sz="2300" dirty="0" smtClean="0">
                <a:latin typeface="Times New Roman" pitchFamily="18" charset="0"/>
                <a:cs typeface="Times New Roman" pitchFamily="18" charset="0"/>
              </a:rPr>
              <a:t>These </a:t>
            </a:r>
            <a:r>
              <a:rPr lang="en-US" sz="2300" dirty="0">
                <a:latin typeface="Times New Roman" pitchFamily="18" charset="0"/>
                <a:cs typeface="Times New Roman" pitchFamily="18" charset="0"/>
              </a:rPr>
              <a:t>are orally active </a:t>
            </a:r>
            <a:r>
              <a:rPr lang="en-US" sz="2300" dirty="0" smtClean="0">
                <a:latin typeface="Times New Roman" pitchFamily="18" charset="0"/>
                <a:cs typeface="Times New Roman" pitchFamily="18" charset="0"/>
              </a:rPr>
              <a:t>osmotic diuretics </a:t>
            </a:r>
            <a:r>
              <a:rPr lang="en-US" sz="2300" dirty="0">
                <a:latin typeface="Times New Roman" pitchFamily="18" charset="0"/>
                <a:cs typeface="Times New Roman" pitchFamily="18" charset="0"/>
              </a:rPr>
              <a:t>which may be used to reduce intraocular </a:t>
            </a:r>
            <a:r>
              <a:rPr lang="en-US" sz="2300" dirty="0" smtClean="0">
                <a:latin typeface="Times New Roman" pitchFamily="18" charset="0"/>
                <a:cs typeface="Times New Roman" pitchFamily="18" charset="0"/>
              </a:rPr>
              <a:t>or intracranial </a:t>
            </a:r>
            <a:r>
              <a:rPr lang="en-US" sz="2300" dirty="0">
                <a:latin typeface="Times New Roman" pitchFamily="18" charset="0"/>
                <a:cs typeface="Times New Roman" pitchFamily="18" charset="0"/>
              </a:rPr>
              <a:t>tension. Intravenous glycerol can </a:t>
            </a:r>
            <a:r>
              <a:rPr lang="en-US" sz="2300" dirty="0" smtClean="0">
                <a:latin typeface="Times New Roman" pitchFamily="18" charset="0"/>
                <a:cs typeface="Times New Roman" pitchFamily="18" charset="0"/>
              </a:rPr>
              <a:t>cause </a:t>
            </a:r>
            <a:r>
              <a:rPr lang="en-US" sz="2300" dirty="0" err="1" smtClean="0">
                <a:latin typeface="Times New Roman" pitchFamily="18" charset="0"/>
                <a:cs typeface="Times New Roman" pitchFamily="18" charset="0"/>
              </a:rPr>
              <a:t>haemolysis</a:t>
            </a:r>
            <a:r>
              <a:rPr lang="en-US" sz="23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pPr algn="just"/>
            <a:r>
              <a:rPr lang="en-US" sz="2400" dirty="0">
                <a:hlinkClick r:id="rId4"/>
              </a:rPr>
              <a:t>https://www.youtube.com/watch?v=Ze3JnG4LDkE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26600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81000"/>
            <a:ext cx="5867400" cy="5632311"/>
          </a:xfrm>
          <a:prstGeom prst="rect">
            <a:avLst/>
          </a:prstGeom>
        </p:spPr>
        <p:txBody>
          <a:bodyPr wrap="square">
            <a:spAutoFit/>
          </a:bodyPr>
          <a:lstStyle/>
          <a:p>
            <a:r>
              <a:rPr lang="en-US" sz="2400" b="1" dirty="0" smtClean="0">
                <a:latin typeface="Times New Roman" pitchFamily="18" charset="0"/>
                <a:cs typeface="Times New Roman" pitchFamily="18" charset="0"/>
              </a:rPr>
              <a:t>Vasodilators:</a:t>
            </a:r>
          </a:p>
          <a:p>
            <a:r>
              <a:rPr lang="en-US" sz="2400" b="1" dirty="0" err="1" smtClean="0">
                <a:latin typeface="Times New Roman" pitchFamily="18" charset="0"/>
                <a:cs typeface="Times New Roman" pitchFamily="18" charset="0"/>
              </a:rPr>
              <a:t>Venodilators</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(primarily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preload)</a:t>
            </a:r>
          </a:p>
          <a:p>
            <a:r>
              <a:rPr lang="en-US" sz="2400" dirty="0" err="1">
                <a:latin typeface="Times New Roman" pitchFamily="18" charset="0"/>
                <a:cs typeface="Times New Roman" pitchFamily="18" charset="0"/>
              </a:rPr>
              <a:t>Glyceryl</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trinitrate</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Isosorbide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dinitrate</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Arteriolar dilators (primarily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after load)</a:t>
            </a:r>
          </a:p>
          <a:p>
            <a:r>
              <a:rPr lang="en-US" sz="2400" dirty="0">
                <a:latin typeface="Times New Roman" pitchFamily="18" charset="0"/>
                <a:cs typeface="Times New Roman" pitchFamily="18" charset="0"/>
              </a:rPr>
              <a:t>Hydralazine</a:t>
            </a:r>
          </a:p>
          <a:p>
            <a:r>
              <a:rPr lang="en-US" sz="2400" dirty="0" err="1">
                <a:latin typeface="Times New Roman" pitchFamily="18" charset="0"/>
                <a:cs typeface="Times New Roman" pitchFamily="18" charset="0"/>
              </a:rPr>
              <a:t>Minoxidil</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Ca2+ channel blockers (</a:t>
            </a:r>
            <a:r>
              <a:rPr lang="en-US" sz="2400" dirty="0" err="1">
                <a:latin typeface="Times New Roman" pitchFamily="18" charset="0"/>
                <a:cs typeface="Times New Roman" pitchFamily="18" charset="0"/>
              </a:rPr>
              <a:t>Nifedipine</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Pot. channel openers (</a:t>
            </a:r>
            <a:r>
              <a:rPr lang="en-US" sz="2400" dirty="0" err="1">
                <a:latin typeface="Times New Roman" pitchFamily="18" charset="0"/>
                <a:cs typeface="Times New Roman" pitchFamily="18" charset="0"/>
              </a:rPr>
              <a:t>Nicorandil</a:t>
            </a:r>
            <a:r>
              <a:rPr lang="en-US" sz="2400" dirty="0">
                <a:latin typeface="Times New Roman" pitchFamily="18" charset="0"/>
                <a:cs typeface="Times New Roman" pitchFamily="18" charset="0"/>
              </a:rPr>
              <a:t>)</a:t>
            </a:r>
          </a:p>
          <a:p>
            <a:r>
              <a:rPr lang="en-US" sz="2400" b="1" dirty="0">
                <a:latin typeface="Times New Roman" pitchFamily="18" charset="0"/>
                <a:cs typeface="Times New Roman" pitchFamily="18" charset="0"/>
              </a:rPr>
              <a:t>Mixed dilators (</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pre- and after load)</a:t>
            </a:r>
          </a:p>
          <a:p>
            <a:r>
              <a:rPr lang="en-US" sz="2400" dirty="0">
                <a:latin typeface="Times New Roman" pitchFamily="18" charset="0"/>
                <a:cs typeface="Times New Roman" pitchFamily="18" charset="0"/>
              </a:rPr>
              <a:t>ACE Inhibitors</a:t>
            </a:r>
          </a:p>
          <a:p>
            <a:r>
              <a:rPr lang="en-US" sz="2400" dirty="0">
                <a:latin typeface="Times New Roman" pitchFamily="18" charset="0"/>
                <a:cs typeface="Times New Roman" pitchFamily="18" charset="0"/>
              </a:rPr>
              <a:t>AT1 antagonists (ARBs)</a:t>
            </a:r>
          </a:p>
          <a:p>
            <a:r>
              <a:rPr lang="en-US" sz="2400" dirty="0" err="1">
                <a:latin typeface="Times New Roman" pitchFamily="18" charset="0"/>
                <a:cs typeface="Times New Roman" pitchFamily="18" charset="0"/>
              </a:rPr>
              <a:t>Prazosin</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α1 </a:t>
            </a:r>
            <a:r>
              <a:rPr lang="en-US" sz="2400" dirty="0">
                <a:latin typeface="Times New Roman" pitchFamily="18" charset="0"/>
                <a:cs typeface="Times New Roman" pitchFamily="18" charset="0"/>
              </a:rPr>
              <a:t>blocker)</a:t>
            </a:r>
          </a:p>
          <a:p>
            <a:r>
              <a:rPr lang="en-US" sz="2400" dirty="0" err="1">
                <a:latin typeface="Times New Roman" pitchFamily="18" charset="0"/>
                <a:cs typeface="Times New Roman" pitchFamily="18" charset="0"/>
              </a:rPr>
              <a:t>Amrinone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Milrinone</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Nitroprusside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000413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09600"/>
            <a:ext cx="9067800" cy="5632311"/>
          </a:xfrm>
          <a:prstGeom prst="rect">
            <a:avLst/>
          </a:prstGeom>
        </p:spPr>
        <p:txBody>
          <a:bodyPr wrap="square">
            <a:spAutoFit/>
          </a:bodyPr>
          <a:lstStyle/>
          <a:p>
            <a:pPr algn="just"/>
            <a:r>
              <a:rPr lang="en-US" sz="2400" b="1" dirty="0">
                <a:latin typeface="Times New Roman" pitchFamily="18" charset="0"/>
                <a:cs typeface="Times New Roman" pitchFamily="18" charset="0"/>
              </a:rPr>
              <a:t>Vasodilators</a:t>
            </a:r>
          </a:p>
          <a:p>
            <a:pPr algn="just"/>
            <a:r>
              <a:rPr lang="en-US" sz="2400" dirty="0">
                <a:latin typeface="Times New Roman" pitchFamily="18" charset="0"/>
                <a:cs typeface="Times New Roman" pitchFamily="18" charset="0"/>
              </a:rPr>
              <a:t>Vasodilators are used </a:t>
            </a:r>
            <a:r>
              <a:rPr lang="en-US" sz="2400" dirty="0" err="1">
                <a:latin typeface="Times New Roman" pitchFamily="18" charset="0"/>
                <a:cs typeface="Times New Roman" pitchFamily="18" charset="0"/>
              </a:rPr>
              <a:t>i.v.</a:t>
            </a:r>
            <a:r>
              <a:rPr lang="en-US" sz="2400" dirty="0">
                <a:latin typeface="Times New Roman" pitchFamily="18" charset="0"/>
                <a:cs typeface="Times New Roman" pitchFamily="18" charset="0"/>
              </a:rPr>
              <a:t> to treat acute </a:t>
            </a:r>
            <a:r>
              <a:rPr lang="en-US" sz="2400" dirty="0" smtClean="0">
                <a:latin typeface="Times New Roman" pitchFamily="18" charset="0"/>
                <a:cs typeface="Times New Roman" pitchFamily="18" charset="0"/>
              </a:rPr>
              <a:t>heart failure </a:t>
            </a:r>
            <a:r>
              <a:rPr lang="en-US" sz="2400" dirty="0">
                <a:latin typeface="Times New Roman" pitchFamily="18" charset="0"/>
                <a:cs typeface="Times New Roman" pitchFamily="18" charset="0"/>
              </a:rPr>
              <a:t>that occurs in advanced cases, as well </a:t>
            </a:r>
            <a:r>
              <a:rPr lang="en-US" sz="2400" dirty="0" smtClean="0">
                <a:latin typeface="Times New Roman" pitchFamily="18" charset="0"/>
                <a:cs typeface="Times New Roman" pitchFamily="18" charset="0"/>
              </a:rPr>
              <a:t>as orally </a:t>
            </a:r>
            <a:r>
              <a:rPr lang="en-US" sz="2400" dirty="0">
                <a:latin typeface="Times New Roman" pitchFamily="18" charset="0"/>
                <a:cs typeface="Times New Roman" pitchFamily="18" charset="0"/>
              </a:rPr>
              <a:t>for long-term therapy of chronic CHF, </a:t>
            </a:r>
            <a:r>
              <a:rPr lang="en-US" sz="2400" dirty="0" smtClean="0">
                <a:latin typeface="Times New Roman" pitchFamily="18" charset="0"/>
                <a:cs typeface="Times New Roman" pitchFamily="18" charset="0"/>
              </a:rPr>
              <a:t>and have </a:t>
            </a:r>
            <a:r>
              <a:rPr lang="en-US" sz="2400" dirty="0">
                <a:latin typeface="Times New Roman" pitchFamily="18" charset="0"/>
                <a:cs typeface="Times New Roman" pitchFamily="18" charset="0"/>
              </a:rPr>
              <a:t>become the mainstay of anti-CHF </a:t>
            </a:r>
            <a:r>
              <a:rPr lang="en-US" sz="2400" dirty="0" smtClean="0">
                <a:latin typeface="Times New Roman" pitchFamily="18" charset="0"/>
                <a:cs typeface="Times New Roman" pitchFamily="18" charset="0"/>
              </a:rPr>
              <a:t>measures.</a:t>
            </a:r>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Preload </a:t>
            </a:r>
            <a:r>
              <a:rPr lang="en-US" sz="2400" i="1" dirty="0">
                <a:latin typeface="Times New Roman" pitchFamily="18" charset="0"/>
                <a:cs typeface="Times New Roman" pitchFamily="18" charset="0"/>
              </a:rPr>
              <a:t>reduction: </a:t>
            </a:r>
            <a:endParaRPr lang="en-US" sz="2400" i="1" dirty="0" smtClean="0">
              <a:latin typeface="Times New Roman" pitchFamily="18" charset="0"/>
              <a:cs typeface="Times New Roman" pitchFamily="18" charset="0"/>
            </a:endParaRPr>
          </a:p>
          <a:p>
            <a:pPr algn="just"/>
            <a:r>
              <a:rPr lang="en-US" sz="2400" i="1" dirty="0" smtClean="0">
                <a:latin typeface="Times New Roman" pitchFamily="18" charset="0"/>
                <a:cs typeface="Times New Roman" pitchFamily="18" charset="0"/>
              </a:rPr>
              <a:t>Nitrates </a:t>
            </a:r>
            <a:r>
              <a:rPr lang="en-US" sz="2400" dirty="0">
                <a:latin typeface="Times New Roman" pitchFamily="18" charset="0"/>
                <a:cs typeface="Times New Roman" pitchFamily="18" charset="0"/>
              </a:rPr>
              <a:t>cause pooling </a:t>
            </a:r>
            <a:r>
              <a:rPr lang="en-US" sz="2400" dirty="0" smtClean="0">
                <a:latin typeface="Times New Roman" pitchFamily="18" charset="0"/>
                <a:cs typeface="Times New Roman" pitchFamily="18" charset="0"/>
              </a:rPr>
              <a:t>of blood in systemic capacitance vessels and reduce ventricular </a:t>
            </a:r>
            <a:r>
              <a:rPr lang="en-US" sz="2400" dirty="0">
                <a:latin typeface="Times New Roman" pitchFamily="18" charset="0"/>
                <a:cs typeface="Times New Roman" pitchFamily="18" charset="0"/>
              </a:rPr>
              <a:t>end-diastolic pressure and </a:t>
            </a:r>
            <a:r>
              <a:rPr lang="en-US" sz="2400" dirty="0" smtClean="0">
                <a:latin typeface="Times New Roman" pitchFamily="18" charset="0"/>
                <a:cs typeface="Times New Roman" pitchFamily="18" charset="0"/>
              </a:rPr>
              <a:t>volume. With reduction in size of ventricles, effectiveness of </a:t>
            </a:r>
            <a:r>
              <a:rPr lang="en-US" sz="2400" dirty="0">
                <a:latin typeface="Times New Roman" pitchFamily="18" charset="0"/>
                <a:cs typeface="Times New Roman" pitchFamily="18" charset="0"/>
              </a:rPr>
              <a:t>myocardial </a:t>
            </a:r>
            <a:r>
              <a:rPr lang="en-US" sz="2400" dirty="0" err="1">
                <a:latin typeface="Times New Roman" pitchFamily="18" charset="0"/>
                <a:cs typeface="Times New Roman" pitchFamily="18" charset="0"/>
              </a:rPr>
              <a:t>fibre</a:t>
            </a:r>
            <a:r>
              <a:rPr lang="en-US" sz="2400" dirty="0">
                <a:latin typeface="Times New Roman" pitchFamily="18" charset="0"/>
                <a:cs typeface="Times New Roman" pitchFamily="18" charset="0"/>
              </a:rPr>
              <a:t> shortening in causing </a:t>
            </a:r>
            <a:r>
              <a:rPr lang="en-US" sz="2400" dirty="0" smtClean="0">
                <a:latin typeface="Times New Roman" pitchFamily="18" charset="0"/>
                <a:cs typeface="Times New Roman" pitchFamily="18" charset="0"/>
              </a:rPr>
              <a:t>ejection of </a:t>
            </a:r>
            <a:r>
              <a:rPr lang="en-US" sz="2400" dirty="0">
                <a:latin typeface="Times New Roman" pitchFamily="18" charset="0"/>
                <a:cs typeface="Times New Roman" pitchFamily="18" charset="0"/>
              </a:rPr>
              <a:t>blood during systole improves (</a:t>
            </a:r>
            <a:r>
              <a:rPr lang="en-US" sz="2400" dirty="0" smtClean="0">
                <a:latin typeface="Times New Roman" pitchFamily="18" charset="0"/>
                <a:cs typeface="Times New Roman" pitchFamily="18" charset="0"/>
              </a:rPr>
              <a:t>Laplace relationship</a:t>
            </a:r>
            <a:r>
              <a:rPr lang="en-US" sz="2400" dirty="0">
                <a:latin typeface="Times New Roman" pitchFamily="18" charset="0"/>
                <a:cs typeface="Times New Roman" pitchFamily="18" charset="0"/>
              </a:rPr>
              <a:t>). Controlled </a:t>
            </a:r>
            <a:r>
              <a:rPr lang="en-US" sz="2400" dirty="0" err="1">
                <a:latin typeface="Times New Roman" pitchFamily="18" charset="0"/>
                <a:cs typeface="Times New Roman" pitchFamily="18" charset="0"/>
              </a:rPr>
              <a:t>i.v.</a:t>
            </a:r>
            <a:r>
              <a:rPr lang="en-US" sz="2400" dirty="0">
                <a:latin typeface="Times New Roman" pitchFamily="18" charset="0"/>
                <a:cs typeface="Times New Roman" pitchFamily="18" charset="0"/>
              </a:rPr>
              <a:t> infusion of </a:t>
            </a:r>
            <a:r>
              <a:rPr lang="en-US" sz="2400" dirty="0" err="1" smtClean="0">
                <a:latin typeface="Times New Roman" pitchFamily="18" charset="0"/>
                <a:cs typeface="Times New Roman" pitchFamily="18" charset="0"/>
              </a:rPr>
              <a:t>glyceryl</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trinitrate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affords rapid relief in acute </a:t>
            </a:r>
            <a:r>
              <a:rPr lang="en-US" sz="2400" dirty="0" smtClean="0">
                <a:latin typeface="Times New Roman" pitchFamily="18" charset="0"/>
                <a:cs typeface="Times New Roman" pitchFamily="18" charset="0"/>
              </a:rPr>
              <a:t>left ventricular </a:t>
            </a:r>
            <a:r>
              <a:rPr lang="en-US" sz="2400" dirty="0">
                <a:latin typeface="Times New Roman" pitchFamily="18" charset="0"/>
                <a:cs typeface="Times New Roman" pitchFamily="18" charset="0"/>
              </a:rPr>
              <a:t>failure. However, a marked </a:t>
            </a:r>
            <a:r>
              <a:rPr lang="en-US" sz="2400" dirty="0" smtClean="0">
                <a:latin typeface="Times New Roman" pitchFamily="18" charset="0"/>
                <a:cs typeface="Times New Roman" pitchFamily="18" charset="0"/>
              </a:rPr>
              <a:t>lowering of </a:t>
            </a:r>
            <a:r>
              <a:rPr lang="en-US" sz="2400" dirty="0">
                <a:latin typeface="Times New Roman" pitchFamily="18" charset="0"/>
                <a:cs typeface="Times New Roman" pitchFamily="18" charset="0"/>
              </a:rPr>
              <a:t>preload (by vasodilators + strong </a:t>
            </a:r>
            <a:r>
              <a:rPr lang="en-US" sz="2400" dirty="0" smtClean="0">
                <a:latin typeface="Times New Roman" pitchFamily="18" charset="0"/>
                <a:cs typeface="Times New Roman" pitchFamily="18" charset="0"/>
              </a:rPr>
              <a:t>diuretics) may </a:t>
            </a:r>
            <a:r>
              <a:rPr lang="en-US" sz="2400" dirty="0">
                <a:latin typeface="Times New Roman" pitchFamily="18" charset="0"/>
                <a:cs typeface="Times New Roman" pitchFamily="18" charset="0"/>
              </a:rPr>
              <a:t>reduce output of a failing heart </a:t>
            </a:r>
            <a:r>
              <a:rPr lang="en-US" sz="2400" dirty="0" smtClean="0">
                <a:latin typeface="Times New Roman" pitchFamily="18" charset="0"/>
                <a:cs typeface="Times New Roman" pitchFamily="18" charset="0"/>
              </a:rPr>
              <a:t>whose performance </a:t>
            </a:r>
            <a:r>
              <a:rPr lang="en-US" sz="2400" dirty="0">
                <a:latin typeface="Times New Roman" pitchFamily="18" charset="0"/>
                <a:cs typeface="Times New Roman" pitchFamily="18" charset="0"/>
              </a:rPr>
              <a:t>is dependent upon elevated filling</a:t>
            </a:r>
          </a:p>
          <a:p>
            <a:pPr algn="just"/>
            <a:r>
              <a:rPr lang="en-US" sz="2400" dirty="0">
                <a:latin typeface="Times New Roman" pitchFamily="18" charset="0"/>
                <a:cs typeface="Times New Roman" pitchFamily="18" charset="0"/>
              </a:rPr>
              <a:t>pressure. Occurrence of nitrate tolerance </a:t>
            </a:r>
            <a:r>
              <a:rPr lang="en-US" sz="2400" dirty="0" smtClean="0">
                <a:latin typeface="Times New Roman" pitchFamily="18" charset="0"/>
                <a:cs typeface="Times New Roman" pitchFamily="18" charset="0"/>
              </a:rPr>
              <a:t>limits their </a:t>
            </a:r>
            <a:r>
              <a:rPr lang="en-US" sz="2400" dirty="0">
                <a:latin typeface="Times New Roman" pitchFamily="18" charset="0"/>
                <a:cs typeface="Times New Roman" pitchFamily="18" charset="0"/>
              </a:rPr>
              <a:t>utility in routine treatment of CHF</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697591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839200" cy="3785652"/>
          </a:xfrm>
          <a:prstGeom prst="rect">
            <a:avLst/>
          </a:prstGeom>
        </p:spPr>
        <p:txBody>
          <a:bodyPr wrap="square">
            <a:spAutoFit/>
          </a:bodyPr>
          <a:lstStyle/>
          <a:p>
            <a:pPr algn="just"/>
            <a:r>
              <a:rPr lang="en-US" sz="2400" dirty="0">
                <a:latin typeface="Times New Roman" pitchFamily="18" charset="0"/>
                <a:cs typeface="Times New Roman" pitchFamily="18" charset="0"/>
              </a:rPr>
              <a:t>(ii) </a:t>
            </a:r>
            <a:r>
              <a:rPr lang="en-US" sz="2400" i="1" dirty="0">
                <a:latin typeface="Times New Roman" pitchFamily="18" charset="0"/>
                <a:cs typeface="Times New Roman" pitchFamily="18" charset="0"/>
              </a:rPr>
              <a:t>Afterload reduction Hydralazine </a:t>
            </a:r>
            <a:r>
              <a:rPr lang="en-US" sz="2400" dirty="0" smtClean="0">
                <a:latin typeface="Times New Roman" pitchFamily="18" charset="0"/>
                <a:cs typeface="Times New Roman" pitchFamily="18" charset="0"/>
              </a:rPr>
              <a:t>dilates resistance </a:t>
            </a:r>
            <a:r>
              <a:rPr lang="en-US" sz="2400" dirty="0">
                <a:latin typeface="Times New Roman" pitchFamily="18" charset="0"/>
                <a:cs typeface="Times New Roman" pitchFamily="18" charset="0"/>
              </a:rPr>
              <a:t>vessels and reduces aortic </a:t>
            </a:r>
            <a:r>
              <a:rPr lang="en-US" sz="2400" dirty="0" smtClean="0">
                <a:latin typeface="Times New Roman" pitchFamily="18" charset="0"/>
                <a:cs typeface="Times New Roman" pitchFamily="18" charset="0"/>
              </a:rPr>
              <a:t>impedance so </a:t>
            </a:r>
            <a:r>
              <a:rPr lang="en-US" sz="2400" dirty="0">
                <a:latin typeface="Times New Roman" pitchFamily="18" charset="0"/>
                <a:cs typeface="Times New Roman" pitchFamily="18" charset="0"/>
              </a:rPr>
              <a:t>that even weaker ventricular contraction is </a:t>
            </a:r>
            <a:r>
              <a:rPr lang="en-US" sz="2400" dirty="0" smtClean="0">
                <a:latin typeface="Times New Roman" pitchFamily="18" charset="0"/>
                <a:cs typeface="Times New Roman" pitchFamily="18" charset="0"/>
              </a:rPr>
              <a:t>able to </a:t>
            </a:r>
            <a:r>
              <a:rPr lang="en-US" sz="2400" dirty="0">
                <a:latin typeface="Times New Roman" pitchFamily="18" charset="0"/>
                <a:cs typeface="Times New Roman" pitchFamily="18" charset="0"/>
              </a:rPr>
              <a:t>pump more blood; systolic wall stress </a:t>
            </a:r>
            <a:r>
              <a:rPr lang="en-US" sz="2400" dirty="0" smtClean="0">
                <a:latin typeface="Times New Roman" pitchFamily="18" charset="0"/>
                <a:cs typeface="Times New Roman" pitchFamily="18" charset="0"/>
              </a:rPr>
              <a:t>is reduced</a:t>
            </a:r>
            <a:r>
              <a:rPr lang="en-US" sz="2400" dirty="0">
                <a:latin typeface="Times New Roman" pitchFamily="18" charset="0"/>
                <a:cs typeface="Times New Roman" pitchFamily="18" charset="0"/>
              </a:rPr>
              <a:t>. It is effective in forward failure </a:t>
            </a:r>
            <a:r>
              <a:rPr lang="en-US" sz="2400" dirty="0" smtClean="0">
                <a:latin typeface="Times New Roman" pitchFamily="18" charset="0"/>
                <a:cs typeface="Times New Roman" pitchFamily="18" charset="0"/>
              </a:rPr>
              <a:t>when cardiac </a:t>
            </a:r>
            <a:r>
              <a:rPr lang="en-US" sz="2400" dirty="0">
                <a:latin typeface="Times New Roman" pitchFamily="18" charset="0"/>
                <a:cs typeface="Times New Roman" pitchFamily="18" charset="0"/>
              </a:rPr>
              <a:t>index </a:t>
            </a:r>
            <a:r>
              <a:rPr lang="en-US" sz="2400" dirty="0" smtClean="0">
                <a:latin typeface="Times New Roman" pitchFamily="18" charset="0"/>
                <a:cs typeface="Times New Roman" pitchFamily="18" charset="0"/>
              </a:rPr>
              <a:t>without </a:t>
            </a:r>
            <a:r>
              <a:rPr lang="en-US" sz="2400" dirty="0">
                <a:latin typeface="Times New Roman" pitchFamily="18" charset="0"/>
                <a:cs typeface="Times New Roman" pitchFamily="18" charset="0"/>
              </a:rPr>
              <a:t>a </a:t>
            </a:r>
            <a:r>
              <a:rPr lang="en-US" sz="2400" dirty="0" smtClean="0">
                <a:latin typeface="Times New Roman" pitchFamily="18" charset="0"/>
                <a:cs typeface="Times New Roman" pitchFamily="18" charset="0"/>
              </a:rPr>
              <a:t>marked increase </a:t>
            </a:r>
            <a:r>
              <a:rPr lang="en-US" sz="2400" dirty="0">
                <a:latin typeface="Times New Roman" pitchFamily="18" charset="0"/>
                <a:cs typeface="Times New Roman" pitchFamily="18" charset="0"/>
              </a:rPr>
              <a:t>in central venous </a:t>
            </a:r>
            <a:r>
              <a:rPr lang="en-US" sz="2400" dirty="0" smtClean="0">
                <a:latin typeface="Times New Roman" pitchFamily="18" charset="0"/>
                <a:cs typeface="Times New Roman" pitchFamily="18" charset="0"/>
              </a:rPr>
              <a:t>pressure. Marked </a:t>
            </a:r>
            <a:r>
              <a:rPr lang="en-US" sz="2400" dirty="0">
                <a:latin typeface="Times New Roman" pitchFamily="18" charset="0"/>
                <a:cs typeface="Times New Roman" pitchFamily="18" charset="0"/>
              </a:rPr>
              <a:t>tachycardia and fluid retention limit </a:t>
            </a:r>
            <a:r>
              <a:rPr lang="en-US" sz="2400" dirty="0" err="1" smtClean="0">
                <a:latin typeface="Times New Roman" pitchFamily="18" charset="0"/>
                <a:cs typeface="Times New Roman" pitchFamily="18" charset="0"/>
              </a:rPr>
              <a:t>longterm</a:t>
            </a:r>
            <a:r>
              <a:rPr lang="en-US" sz="2400" dirty="0" smtClean="0">
                <a:latin typeface="Times New Roman" pitchFamily="18" charset="0"/>
                <a:cs typeface="Times New Roman" pitchFamily="18" charset="0"/>
              </a:rPr>
              <a:t> use </a:t>
            </a:r>
            <a:r>
              <a:rPr lang="en-US" sz="2400" dirty="0">
                <a:latin typeface="Times New Roman" pitchFamily="18" charset="0"/>
                <a:cs typeface="Times New Roman" pitchFamily="18" charset="0"/>
              </a:rPr>
              <a:t>of hydralazine </a:t>
            </a:r>
            <a:r>
              <a:rPr lang="en-US" sz="2400" dirty="0" err="1">
                <a:latin typeface="Times New Roman" pitchFamily="18" charset="0"/>
                <a:cs typeface="Times New Roman" pitchFamily="18" charset="0"/>
              </a:rPr>
              <a:t>monotherapy</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(iii) </a:t>
            </a:r>
            <a:r>
              <a:rPr lang="en-US" sz="2400" i="1" dirty="0">
                <a:latin typeface="Times New Roman" pitchFamily="18" charset="0"/>
                <a:cs typeface="Times New Roman" pitchFamily="18" charset="0"/>
              </a:rPr>
              <a:t>Pre- and after load reduction ACE </a:t>
            </a:r>
            <a:r>
              <a:rPr lang="en-US" sz="2400" i="1" dirty="0" smtClean="0">
                <a:latin typeface="Times New Roman" pitchFamily="18" charset="0"/>
                <a:cs typeface="Times New Roman" pitchFamily="18" charset="0"/>
              </a:rPr>
              <a:t>inhibitors/ ARBs </a:t>
            </a:r>
            <a:r>
              <a:rPr lang="en-US" sz="2400" dirty="0">
                <a:latin typeface="Times New Roman" pitchFamily="18" charset="0"/>
                <a:cs typeface="Times New Roman" pitchFamily="18" charset="0"/>
              </a:rPr>
              <a:t>are orally active medium efficacy </a:t>
            </a:r>
            <a:r>
              <a:rPr lang="en-US" sz="2400" dirty="0" smtClean="0">
                <a:latin typeface="Times New Roman" pitchFamily="18" charset="0"/>
                <a:cs typeface="Times New Roman" pitchFamily="18" charset="0"/>
              </a:rPr>
              <a:t>nonselective </a:t>
            </a:r>
            <a:r>
              <a:rPr lang="en-US" sz="2400" dirty="0" err="1" smtClean="0">
                <a:latin typeface="Times New Roman" pitchFamily="18" charset="0"/>
                <a:cs typeface="Times New Roman" pitchFamily="18" charset="0"/>
              </a:rPr>
              <a:t>arterio</a:t>
            </a:r>
            <a:r>
              <a:rPr lang="en-US" sz="2400" dirty="0" smtClean="0">
                <a:latin typeface="Times New Roman" pitchFamily="18" charset="0"/>
                <a:cs typeface="Times New Roman" pitchFamily="18" charset="0"/>
              </a:rPr>
              <a:t>-venous </a:t>
            </a:r>
            <a:r>
              <a:rPr lang="en-US" sz="2400" dirty="0">
                <a:latin typeface="Times New Roman" pitchFamily="18" charset="0"/>
                <a:cs typeface="Times New Roman" pitchFamily="18" charset="0"/>
              </a:rPr>
              <a:t>dilators, while </a:t>
            </a:r>
            <a:r>
              <a:rPr lang="en-US" sz="2400" i="1" dirty="0" smtClean="0">
                <a:latin typeface="Times New Roman" pitchFamily="18" charset="0"/>
                <a:cs typeface="Times New Roman" pitchFamily="18" charset="0"/>
              </a:rPr>
              <a:t>Sod. </a:t>
            </a:r>
            <a:r>
              <a:rPr lang="en-US" sz="2400" i="1" dirty="0" err="1" smtClean="0">
                <a:latin typeface="Times New Roman" pitchFamily="18" charset="0"/>
                <a:cs typeface="Times New Roman" pitchFamily="18" charset="0"/>
              </a:rPr>
              <a:t>nitroprusside</a:t>
            </a:r>
            <a:r>
              <a:rPr lang="en-US" sz="2400" i="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high efficacy </a:t>
            </a:r>
            <a:r>
              <a:rPr lang="en-US" sz="2400" dirty="0" err="1">
                <a:latin typeface="Times New Roman" pitchFamily="18" charset="0"/>
                <a:cs typeface="Times New Roman" pitchFamily="18" charset="0"/>
              </a:rPr>
              <a:t>i.v.</a:t>
            </a:r>
            <a:r>
              <a:rPr lang="en-US" sz="2400" dirty="0">
                <a:latin typeface="Times New Roman" pitchFamily="18" charset="0"/>
                <a:cs typeface="Times New Roman" pitchFamily="18" charset="0"/>
              </a:rPr>
              <a:t> dilator with </a:t>
            </a:r>
            <a:r>
              <a:rPr lang="en-US" sz="2400" dirty="0" smtClean="0">
                <a:latin typeface="Times New Roman" pitchFamily="18" charset="0"/>
                <a:cs typeface="Times New Roman" pitchFamily="18" charset="0"/>
              </a:rPr>
              <a:t>equal action </a:t>
            </a:r>
            <a:r>
              <a:rPr lang="en-US" sz="2400" dirty="0">
                <a:latin typeface="Times New Roman" pitchFamily="18" charset="0"/>
                <a:cs typeface="Times New Roman" pitchFamily="18" charset="0"/>
              </a:rPr>
              <a:t>on the two types of vessels. These </a:t>
            </a:r>
            <a:r>
              <a:rPr lang="en-US" sz="2400" dirty="0" smtClean="0">
                <a:latin typeface="Times New Roman" pitchFamily="18" charset="0"/>
                <a:cs typeface="Times New Roman" pitchFamily="18" charset="0"/>
              </a:rPr>
              <a:t>drugs act </a:t>
            </a:r>
            <a:r>
              <a:rPr lang="en-US" sz="2400" dirty="0">
                <a:latin typeface="Times New Roman" pitchFamily="18" charset="0"/>
                <a:cs typeface="Times New Roman" pitchFamily="18" charset="0"/>
              </a:rPr>
              <a:t>by both the above </a:t>
            </a:r>
            <a:r>
              <a:rPr lang="en-US" sz="2400" dirty="0" smtClean="0">
                <a:latin typeface="Times New Roman" pitchFamily="18" charset="0"/>
                <a:cs typeface="Times New Roman" pitchFamily="18" charset="0"/>
              </a:rPr>
              <a:t>mechanisms.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5338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C3D59B"/>
          </a:solidFill>
        </p:spPr>
        <p:txBody>
          <a:bodyPr wrap="square" lIns="0" tIns="0" rIns="0" bIns="0" rtlCol="0"/>
          <a:lstStyle/>
          <a:p>
            <a:endParaRPr/>
          </a:p>
        </p:txBody>
      </p:sp>
      <p:sp>
        <p:nvSpPr>
          <p:cNvPr id="3" name="object 3"/>
          <p:cNvSpPr txBox="1"/>
          <p:nvPr/>
        </p:nvSpPr>
        <p:spPr>
          <a:xfrm>
            <a:off x="78739" y="757173"/>
            <a:ext cx="8811260" cy="4714111"/>
          </a:xfrm>
          <a:prstGeom prst="rect">
            <a:avLst/>
          </a:prstGeom>
        </p:spPr>
        <p:txBody>
          <a:bodyPr vert="horz" wrap="square" lIns="0" tIns="12700" rIns="0" bIns="0" rtlCol="0">
            <a:spAutoFit/>
          </a:bodyPr>
          <a:lstStyle/>
          <a:p>
            <a:pPr marL="355600" marR="5080" indent="-342900">
              <a:lnSpc>
                <a:spcPct val="100000"/>
              </a:lnSpc>
              <a:spcBef>
                <a:spcPts val="100"/>
              </a:spcBef>
              <a:buFont typeface="Wingdings"/>
              <a:buChar char=""/>
              <a:tabLst>
                <a:tab pos="355600" algn="l"/>
              </a:tabLst>
            </a:pPr>
            <a:r>
              <a:rPr sz="2400" b="1" spc="-5" dirty="0">
                <a:latin typeface="Carlito"/>
                <a:cs typeface="Carlito"/>
              </a:rPr>
              <a:t>Clinical condition </a:t>
            </a:r>
            <a:r>
              <a:rPr sz="2400" b="1" spc="-10" dirty="0">
                <a:latin typeface="Carlito"/>
                <a:cs typeface="Carlito"/>
              </a:rPr>
              <a:t>that results </a:t>
            </a:r>
            <a:r>
              <a:rPr sz="2400" b="1" dirty="0">
                <a:latin typeface="Carlito"/>
                <a:cs typeface="Carlito"/>
              </a:rPr>
              <a:t>in </a:t>
            </a:r>
            <a:r>
              <a:rPr sz="2400" b="1" spc="-15" dirty="0">
                <a:latin typeface="Carlito"/>
                <a:cs typeface="Carlito"/>
              </a:rPr>
              <a:t>systolic </a:t>
            </a:r>
            <a:r>
              <a:rPr sz="2400" b="1" dirty="0">
                <a:latin typeface="Carlito"/>
                <a:cs typeface="Carlito"/>
              </a:rPr>
              <a:t>and </a:t>
            </a:r>
            <a:r>
              <a:rPr sz="2400" b="1" spc="-15" dirty="0">
                <a:latin typeface="Carlito"/>
                <a:cs typeface="Carlito"/>
              </a:rPr>
              <a:t>systolic </a:t>
            </a:r>
            <a:r>
              <a:rPr sz="2400" b="1" spc="-10" dirty="0">
                <a:latin typeface="Carlito"/>
                <a:cs typeface="Carlito"/>
              </a:rPr>
              <a:t>dysfunctioning  </a:t>
            </a:r>
            <a:r>
              <a:rPr sz="2400" b="1" spc="-5" dirty="0">
                <a:latin typeface="Carlito"/>
                <a:cs typeface="Carlito"/>
              </a:rPr>
              <a:t>include</a:t>
            </a:r>
            <a:r>
              <a:rPr sz="2000" spc="-5" dirty="0">
                <a:latin typeface="Carlito"/>
                <a:cs typeface="Carlito"/>
              </a:rPr>
              <a:t>:</a:t>
            </a:r>
            <a:endParaRPr sz="2000" dirty="0">
              <a:latin typeface="Carlito"/>
              <a:cs typeface="Carlito"/>
            </a:endParaRPr>
          </a:p>
          <a:p>
            <a:pPr marL="355600" indent="-342900">
              <a:lnSpc>
                <a:spcPct val="100000"/>
              </a:lnSpc>
              <a:spcBef>
                <a:spcPts val="505"/>
              </a:spcBef>
              <a:buFont typeface="Arial"/>
              <a:buChar char="•"/>
              <a:tabLst>
                <a:tab pos="354965" algn="l"/>
                <a:tab pos="355600" algn="l"/>
              </a:tabLst>
            </a:pPr>
            <a:r>
              <a:rPr sz="2000" spc="-5" dirty="0">
                <a:latin typeface="Carlito"/>
                <a:cs typeface="Carlito"/>
              </a:rPr>
              <a:t>Hypertension</a:t>
            </a:r>
            <a:endParaRPr sz="2000" dirty="0">
              <a:latin typeface="Carlito"/>
              <a:cs typeface="Carlito"/>
            </a:endParaRPr>
          </a:p>
          <a:p>
            <a:pPr marL="355600" indent="-342900">
              <a:lnSpc>
                <a:spcPct val="100000"/>
              </a:lnSpc>
              <a:spcBef>
                <a:spcPts val="484"/>
              </a:spcBef>
              <a:buFont typeface="Arial"/>
              <a:buChar char="•"/>
              <a:tabLst>
                <a:tab pos="354965" algn="l"/>
                <a:tab pos="355600" algn="l"/>
              </a:tabLst>
            </a:pPr>
            <a:r>
              <a:rPr sz="2000" dirty="0">
                <a:latin typeface="Carlito"/>
                <a:cs typeface="Carlito"/>
              </a:rPr>
              <a:t>Aortic</a:t>
            </a:r>
            <a:r>
              <a:rPr sz="2000" spc="-5" dirty="0">
                <a:latin typeface="Carlito"/>
                <a:cs typeface="Carlito"/>
              </a:rPr>
              <a:t> </a:t>
            </a:r>
            <a:r>
              <a:rPr sz="2000" spc="-10" dirty="0">
                <a:latin typeface="Carlito"/>
                <a:cs typeface="Carlito"/>
              </a:rPr>
              <a:t>stenosis</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15" dirty="0">
                <a:latin typeface="Carlito"/>
                <a:cs typeface="Carlito"/>
              </a:rPr>
              <a:t>Valvular</a:t>
            </a:r>
            <a:r>
              <a:rPr sz="2000" dirty="0">
                <a:latin typeface="Carlito"/>
                <a:cs typeface="Carlito"/>
              </a:rPr>
              <a:t> </a:t>
            </a:r>
            <a:r>
              <a:rPr sz="2000" spc="-10" dirty="0">
                <a:latin typeface="Carlito"/>
                <a:cs typeface="Carlito"/>
              </a:rPr>
              <a:t>defects</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Acute </a:t>
            </a:r>
            <a:r>
              <a:rPr sz="2000" spc="-15" dirty="0">
                <a:latin typeface="Carlito"/>
                <a:cs typeface="Carlito"/>
              </a:rPr>
              <a:t>myocardial</a:t>
            </a:r>
            <a:r>
              <a:rPr sz="2000" spc="-25" dirty="0">
                <a:latin typeface="Carlito"/>
                <a:cs typeface="Carlito"/>
              </a:rPr>
              <a:t> </a:t>
            </a:r>
            <a:r>
              <a:rPr sz="2000" spc="-5" dirty="0">
                <a:latin typeface="Carlito"/>
                <a:cs typeface="Carlito"/>
              </a:rPr>
              <a:t>infraction</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spc="-10" dirty="0">
                <a:latin typeface="Carlito"/>
                <a:cs typeface="Carlito"/>
              </a:rPr>
              <a:t>Cardiomyopathies</a:t>
            </a:r>
            <a:endParaRPr sz="2000" dirty="0">
              <a:latin typeface="Carlito"/>
              <a:cs typeface="Carlito"/>
            </a:endParaRPr>
          </a:p>
          <a:p>
            <a:pPr marL="355600" marR="173990" indent="-342900">
              <a:lnSpc>
                <a:spcPct val="100000"/>
              </a:lnSpc>
              <a:spcBef>
                <a:spcPts val="480"/>
              </a:spcBef>
              <a:buFont typeface="Arial"/>
              <a:buChar char="•"/>
              <a:tabLst>
                <a:tab pos="354965" algn="l"/>
                <a:tab pos="355600" algn="l"/>
              </a:tabLst>
            </a:pPr>
            <a:r>
              <a:rPr sz="2000" spc="-5" dirty="0">
                <a:latin typeface="Carlito"/>
                <a:cs typeface="Carlito"/>
              </a:rPr>
              <a:t>Thus </a:t>
            </a:r>
            <a:r>
              <a:rPr sz="2000" dirty="0">
                <a:latin typeface="Carlito"/>
                <a:cs typeface="Carlito"/>
              </a:rPr>
              <a:t>the </a:t>
            </a:r>
            <a:r>
              <a:rPr sz="2000" spc="-5" dirty="0">
                <a:latin typeface="Carlito"/>
                <a:cs typeface="Carlito"/>
              </a:rPr>
              <a:t>ventricles </a:t>
            </a:r>
            <a:r>
              <a:rPr sz="2000" spc="-10" dirty="0">
                <a:latin typeface="Carlito"/>
                <a:cs typeface="Carlito"/>
              </a:rPr>
              <a:t>fails </a:t>
            </a:r>
            <a:r>
              <a:rPr sz="2000" spc="-15" dirty="0">
                <a:latin typeface="Carlito"/>
                <a:cs typeface="Carlito"/>
              </a:rPr>
              <a:t>to </a:t>
            </a:r>
            <a:r>
              <a:rPr sz="2000" spc="-10" dirty="0">
                <a:latin typeface="Carlito"/>
                <a:cs typeface="Carlito"/>
              </a:rPr>
              <a:t>fill </a:t>
            </a:r>
            <a:r>
              <a:rPr sz="2000" dirty="0">
                <a:latin typeface="Carlito"/>
                <a:cs typeface="Carlito"/>
              </a:rPr>
              <a:t>in the </a:t>
            </a:r>
            <a:r>
              <a:rPr sz="2000" spc="-10" dirty="0">
                <a:latin typeface="Carlito"/>
                <a:cs typeface="Carlito"/>
              </a:rPr>
              <a:t>required volume </a:t>
            </a:r>
            <a:r>
              <a:rPr sz="2000" spc="-5" dirty="0">
                <a:latin typeface="Carlito"/>
                <a:cs typeface="Carlito"/>
              </a:rPr>
              <a:t>of blood </a:t>
            </a:r>
            <a:r>
              <a:rPr sz="2000" dirty="0">
                <a:latin typeface="Carlito"/>
                <a:cs typeface="Carlito"/>
              </a:rPr>
              <a:t>and </a:t>
            </a:r>
            <a:r>
              <a:rPr sz="2000" spc="-5" dirty="0">
                <a:latin typeface="Carlito"/>
                <a:cs typeface="Carlito"/>
              </a:rPr>
              <a:t>also </a:t>
            </a:r>
            <a:r>
              <a:rPr sz="2000" spc="-10" dirty="0">
                <a:latin typeface="Carlito"/>
                <a:cs typeface="Carlito"/>
              </a:rPr>
              <a:t>fails </a:t>
            </a:r>
            <a:r>
              <a:rPr sz="2000" dirty="0">
                <a:latin typeface="Carlito"/>
                <a:cs typeface="Carlito"/>
              </a:rPr>
              <a:t>in its  </a:t>
            </a:r>
            <a:r>
              <a:rPr sz="2000" spc="-10" dirty="0">
                <a:latin typeface="Carlito"/>
                <a:cs typeface="Carlito"/>
              </a:rPr>
              <a:t>subsequent</a:t>
            </a:r>
            <a:r>
              <a:rPr sz="2000" spc="-5" dirty="0">
                <a:latin typeface="Carlito"/>
                <a:cs typeface="Carlito"/>
              </a:rPr>
              <a:t> </a:t>
            </a:r>
            <a:r>
              <a:rPr sz="2000" dirty="0">
                <a:latin typeface="Carlito"/>
                <a:cs typeface="Carlito"/>
              </a:rPr>
              <a:t>ejection.</a:t>
            </a:r>
          </a:p>
          <a:p>
            <a:pPr marL="355600" indent="-342900">
              <a:lnSpc>
                <a:spcPct val="100000"/>
              </a:lnSpc>
              <a:spcBef>
                <a:spcPts val="480"/>
              </a:spcBef>
              <a:buFont typeface="Arial"/>
              <a:buChar char="•"/>
              <a:tabLst>
                <a:tab pos="354965" algn="l"/>
                <a:tab pos="355600" algn="l"/>
              </a:tabLst>
            </a:pPr>
            <a:r>
              <a:rPr sz="2000" spc="-5" dirty="0">
                <a:latin typeface="Carlito"/>
                <a:cs typeface="Carlito"/>
              </a:rPr>
              <a:t>This results </a:t>
            </a:r>
            <a:r>
              <a:rPr sz="2000" dirty="0" smtClean="0">
                <a:latin typeface="Carlito"/>
                <a:cs typeface="Carlito"/>
              </a:rPr>
              <a:t>in </a:t>
            </a:r>
            <a:r>
              <a:rPr sz="2000" dirty="0">
                <a:latin typeface="Carlito"/>
                <a:cs typeface="Carlito"/>
              </a:rPr>
              <a:t>the </a:t>
            </a:r>
            <a:r>
              <a:rPr sz="2000" spc="-10" dirty="0">
                <a:latin typeface="Carlito"/>
                <a:cs typeface="Carlito"/>
              </a:rPr>
              <a:t>drastic </a:t>
            </a:r>
            <a:r>
              <a:rPr sz="2000" spc="-5" dirty="0">
                <a:latin typeface="Carlito"/>
                <a:cs typeface="Carlito"/>
              </a:rPr>
              <a:t>reduction </a:t>
            </a:r>
            <a:r>
              <a:rPr sz="2000" dirty="0">
                <a:latin typeface="Carlito"/>
                <a:cs typeface="Carlito"/>
              </a:rPr>
              <a:t>in the </a:t>
            </a:r>
            <a:r>
              <a:rPr sz="2000" spc="-25" dirty="0">
                <a:latin typeface="Carlito"/>
                <a:cs typeface="Carlito"/>
              </a:rPr>
              <a:t>stroke </a:t>
            </a:r>
            <a:r>
              <a:rPr sz="2000" spc="-10" dirty="0">
                <a:latin typeface="Carlito"/>
                <a:cs typeface="Carlito"/>
              </a:rPr>
              <a:t>volume </a:t>
            </a:r>
            <a:r>
              <a:rPr sz="2000" dirty="0">
                <a:latin typeface="Carlito"/>
                <a:cs typeface="Carlito"/>
              </a:rPr>
              <a:t>and </a:t>
            </a:r>
            <a:r>
              <a:rPr sz="2000" spc="-10" dirty="0">
                <a:latin typeface="Carlito"/>
                <a:cs typeface="Carlito"/>
              </a:rPr>
              <a:t>cardiac</a:t>
            </a:r>
            <a:r>
              <a:rPr sz="2000" spc="95" dirty="0">
                <a:latin typeface="Carlito"/>
                <a:cs typeface="Carlito"/>
              </a:rPr>
              <a:t> </a:t>
            </a:r>
            <a:r>
              <a:rPr sz="2000" spc="-5" dirty="0">
                <a:latin typeface="Carlito"/>
                <a:cs typeface="Carlito"/>
              </a:rPr>
              <a:t>output.</a:t>
            </a:r>
            <a:endParaRPr sz="2000" dirty="0">
              <a:latin typeface="Carlito"/>
              <a:cs typeface="Carlito"/>
            </a:endParaRPr>
          </a:p>
          <a:p>
            <a:pPr marL="355600" indent="-342900">
              <a:lnSpc>
                <a:spcPct val="100000"/>
              </a:lnSpc>
              <a:spcBef>
                <a:spcPts val="480"/>
              </a:spcBef>
              <a:buFont typeface="Arial"/>
              <a:buChar char="•"/>
              <a:tabLst>
                <a:tab pos="354965" algn="l"/>
                <a:tab pos="355600" algn="l"/>
              </a:tabLst>
            </a:pPr>
            <a:r>
              <a:rPr sz="2000" dirty="0">
                <a:latin typeface="Carlito"/>
                <a:cs typeface="Carlito"/>
              </a:rPr>
              <a:t>A </a:t>
            </a:r>
            <a:r>
              <a:rPr sz="2000" spc="-5" dirty="0">
                <a:latin typeface="Carlito"/>
                <a:cs typeface="Carlito"/>
              </a:rPr>
              <a:t>decrease </a:t>
            </a:r>
            <a:r>
              <a:rPr sz="2000" dirty="0">
                <a:latin typeface="Carlito"/>
                <a:cs typeface="Carlito"/>
              </a:rPr>
              <a:t>in </a:t>
            </a:r>
            <a:r>
              <a:rPr sz="2000" spc="-10" dirty="0">
                <a:latin typeface="Carlito"/>
                <a:cs typeface="Carlito"/>
              </a:rPr>
              <a:t>cardiac </a:t>
            </a:r>
            <a:r>
              <a:rPr sz="2000" dirty="0">
                <a:latin typeface="Carlito"/>
                <a:cs typeface="Carlito"/>
              </a:rPr>
              <a:t>ouput leads </a:t>
            </a:r>
            <a:r>
              <a:rPr sz="2000" spc="-10" dirty="0">
                <a:latin typeface="Carlito"/>
                <a:cs typeface="Carlito"/>
              </a:rPr>
              <a:t>to </a:t>
            </a:r>
            <a:r>
              <a:rPr sz="2000" spc="-5" dirty="0">
                <a:latin typeface="Carlito"/>
                <a:cs typeface="Carlito"/>
              </a:rPr>
              <a:t>reduced perfusion of essential</a:t>
            </a:r>
            <a:r>
              <a:rPr sz="2000" spc="40" dirty="0">
                <a:latin typeface="Carlito"/>
                <a:cs typeface="Carlito"/>
              </a:rPr>
              <a:t> </a:t>
            </a:r>
            <a:r>
              <a:rPr sz="2000" spc="-10" dirty="0">
                <a:latin typeface="Carlito"/>
                <a:cs typeface="Carlito"/>
              </a:rPr>
              <a:t>organs.</a:t>
            </a:r>
            <a:endParaRPr sz="2000" dirty="0">
              <a:latin typeface="Carlito"/>
              <a:cs typeface="Carlito"/>
            </a:endParaRPr>
          </a:p>
          <a:p>
            <a:pPr marL="355600" marR="248285" indent="-342900">
              <a:lnSpc>
                <a:spcPct val="100000"/>
              </a:lnSpc>
              <a:spcBef>
                <a:spcPts val="484"/>
              </a:spcBef>
              <a:buFont typeface="Arial"/>
              <a:buChar char="•"/>
              <a:tabLst>
                <a:tab pos="354965" algn="l"/>
                <a:tab pos="355600" algn="l"/>
              </a:tabLst>
            </a:pPr>
            <a:r>
              <a:rPr sz="2000" spc="-5" dirty="0">
                <a:latin typeface="Carlito"/>
                <a:cs typeface="Carlito"/>
              </a:rPr>
              <a:t>The </a:t>
            </a:r>
            <a:r>
              <a:rPr sz="2000" dirty="0">
                <a:latin typeface="Carlito"/>
                <a:cs typeface="Carlito"/>
              </a:rPr>
              <a:t>body </a:t>
            </a:r>
            <a:r>
              <a:rPr sz="2000" spc="-5" dirty="0">
                <a:latin typeface="Carlito"/>
                <a:cs typeface="Carlito"/>
              </a:rPr>
              <a:t>tries </a:t>
            </a:r>
            <a:r>
              <a:rPr sz="2000" spc="-15" dirty="0">
                <a:latin typeface="Carlito"/>
                <a:cs typeface="Carlito"/>
              </a:rPr>
              <a:t>to </a:t>
            </a:r>
            <a:r>
              <a:rPr sz="2000" spc="-10" dirty="0">
                <a:latin typeface="Carlito"/>
                <a:cs typeface="Carlito"/>
              </a:rPr>
              <a:t>compensate </a:t>
            </a:r>
            <a:r>
              <a:rPr sz="2000" spc="-15" dirty="0">
                <a:latin typeface="Carlito"/>
                <a:cs typeface="Carlito"/>
              </a:rPr>
              <a:t>for </a:t>
            </a:r>
            <a:r>
              <a:rPr sz="2000" dirty="0">
                <a:latin typeface="Carlito"/>
                <a:cs typeface="Carlito"/>
              </a:rPr>
              <a:t>the </a:t>
            </a:r>
            <a:r>
              <a:rPr sz="2000" spc="-5" dirty="0">
                <a:latin typeface="Carlito"/>
                <a:cs typeface="Carlito"/>
              </a:rPr>
              <a:t>reduced </a:t>
            </a:r>
            <a:r>
              <a:rPr sz="2000" spc="-10" dirty="0">
                <a:latin typeface="Carlito"/>
                <a:cs typeface="Carlito"/>
              </a:rPr>
              <a:t>cardiac </a:t>
            </a:r>
            <a:r>
              <a:rPr sz="2000" spc="-5" dirty="0">
                <a:latin typeface="Carlito"/>
                <a:cs typeface="Carlito"/>
              </a:rPr>
              <a:t>output by </a:t>
            </a:r>
            <a:r>
              <a:rPr sz="2000" spc="-10" dirty="0">
                <a:latin typeface="Carlito"/>
                <a:cs typeface="Carlito"/>
              </a:rPr>
              <a:t>stimulating </a:t>
            </a:r>
            <a:r>
              <a:rPr sz="2000" dirty="0">
                <a:latin typeface="Carlito"/>
                <a:cs typeface="Carlito"/>
              </a:rPr>
              <a:t>the  functioning </a:t>
            </a:r>
            <a:r>
              <a:rPr sz="2000" spc="-5" dirty="0">
                <a:latin typeface="Carlito"/>
                <a:cs typeface="Carlito"/>
              </a:rPr>
              <a:t>of </a:t>
            </a:r>
            <a:r>
              <a:rPr sz="2000" spc="-10" dirty="0">
                <a:latin typeface="Carlito"/>
                <a:cs typeface="Carlito"/>
              </a:rPr>
              <a:t>various </a:t>
            </a:r>
            <a:r>
              <a:rPr sz="2000" spc="-5" dirty="0">
                <a:latin typeface="Carlito"/>
                <a:cs typeface="Carlito"/>
              </a:rPr>
              <a:t>compensatory</a:t>
            </a:r>
            <a:r>
              <a:rPr sz="2000" spc="-20" dirty="0">
                <a:latin typeface="Carlito"/>
                <a:cs typeface="Carlito"/>
              </a:rPr>
              <a:t> </a:t>
            </a:r>
            <a:r>
              <a:rPr sz="2000" dirty="0">
                <a:latin typeface="Carlito"/>
                <a:cs typeface="Carlito"/>
              </a:rPr>
              <a:t>mechanisims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6</a:t>
            </a:fld>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2868" y="2362200"/>
            <a:ext cx="4572000" cy="1200329"/>
          </a:xfrm>
          <a:prstGeom prst="rect">
            <a:avLst/>
          </a:prstGeom>
        </p:spPr>
        <p:txBody>
          <a:bodyPr>
            <a:spAutoFit/>
          </a:bodyPr>
          <a:lstStyle/>
          <a:p>
            <a:r>
              <a:rPr lang="en-US" b="1" dirty="0" smtClean="0">
                <a:hlinkClick r:id="rId3"/>
              </a:rPr>
              <a:t>Beta blockers </a:t>
            </a:r>
          </a:p>
          <a:p>
            <a:endParaRPr lang="en-US" b="1" dirty="0">
              <a:hlinkClick r:id="rId3"/>
            </a:endParaRPr>
          </a:p>
          <a:p>
            <a:r>
              <a:rPr lang="en-US" dirty="0" smtClean="0">
                <a:hlinkClick r:id="rId3"/>
              </a:rPr>
              <a:t>https</a:t>
            </a:r>
            <a:r>
              <a:rPr lang="en-US" dirty="0">
                <a:hlinkClick r:id="rId3"/>
              </a:rPr>
              <a:t>://www.youtube.com/watch?v=i_uM09BHwv0</a:t>
            </a:r>
            <a:endParaRPr lang="en-US" dirty="0"/>
          </a:p>
        </p:txBody>
      </p:sp>
    </p:spTree>
    <p:extLst>
      <p:ext uri="{BB962C8B-B14F-4D97-AF65-F5344CB8AC3E}">
        <p14:creationId xmlns:p14="http://schemas.microsoft.com/office/powerpoint/2010/main" val="35125243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2898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33400"/>
          </a:xfrm>
          <a:custGeom>
            <a:avLst/>
            <a:gdLst/>
            <a:ahLst/>
            <a:cxnLst/>
            <a:rect l="l" t="t" r="r" b="b"/>
            <a:pathLst>
              <a:path w="9144000" h="533400">
                <a:moveTo>
                  <a:pt x="9144000" y="0"/>
                </a:moveTo>
                <a:lnTo>
                  <a:pt x="0" y="0"/>
                </a:lnTo>
                <a:lnTo>
                  <a:pt x="0" y="533400"/>
                </a:lnTo>
                <a:lnTo>
                  <a:pt x="9144000" y="533400"/>
                </a:lnTo>
                <a:lnTo>
                  <a:pt x="9144000" y="0"/>
                </a:lnTo>
                <a:close/>
              </a:path>
            </a:pathLst>
          </a:custGeom>
          <a:solidFill>
            <a:srgbClr val="C0504D"/>
          </a:solidFill>
        </p:spPr>
        <p:txBody>
          <a:bodyPr wrap="square" lIns="0" tIns="0" rIns="0" bIns="0" rtlCol="0"/>
          <a:lstStyle/>
          <a:p>
            <a:endParaRPr/>
          </a:p>
        </p:txBody>
      </p:sp>
      <p:sp>
        <p:nvSpPr>
          <p:cNvPr id="3" name="object 3"/>
          <p:cNvSpPr txBox="1">
            <a:spLocks noGrp="1"/>
          </p:cNvSpPr>
          <p:nvPr>
            <p:ph type="title"/>
          </p:nvPr>
        </p:nvSpPr>
        <p:spPr>
          <a:xfrm>
            <a:off x="3065526" y="0"/>
            <a:ext cx="3011805"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000000"/>
                </a:solidFill>
                <a:latin typeface="Carlito"/>
                <a:cs typeface="Carlito"/>
              </a:rPr>
              <a:t>Thiazide</a:t>
            </a:r>
            <a:r>
              <a:rPr sz="3200" spc="-65" dirty="0">
                <a:solidFill>
                  <a:srgbClr val="000000"/>
                </a:solidFill>
                <a:latin typeface="Carlito"/>
                <a:cs typeface="Carlito"/>
              </a:rPr>
              <a:t> </a:t>
            </a:r>
            <a:r>
              <a:rPr sz="3200" spc="-10" dirty="0">
                <a:solidFill>
                  <a:srgbClr val="000000"/>
                </a:solidFill>
                <a:latin typeface="Carlito"/>
                <a:cs typeface="Carlito"/>
              </a:rPr>
              <a:t>Diuretics</a:t>
            </a:r>
            <a:endParaRPr sz="3200" dirty="0">
              <a:latin typeface="Carlito"/>
              <a:cs typeface="Carlito"/>
            </a:endParaRPr>
          </a:p>
        </p:txBody>
      </p:sp>
      <p:sp>
        <p:nvSpPr>
          <p:cNvPr id="4" name="object 4"/>
          <p:cNvSpPr/>
          <p:nvPr/>
        </p:nvSpPr>
        <p:spPr>
          <a:xfrm>
            <a:off x="0" y="533399"/>
            <a:ext cx="5181600" cy="6324600"/>
          </a:xfrm>
          <a:custGeom>
            <a:avLst/>
            <a:gdLst/>
            <a:ahLst/>
            <a:cxnLst/>
            <a:rect l="l" t="t" r="r" b="b"/>
            <a:pathLst>
              <a:path w="5181600" h="6324600">
                <a:moveTo>
                  <a:pt x="5181600" y="0"/>
                </a:moveTo>
                <a:lnTo>
                  <a:pt x="0" y="0"/>
                </a:lnTo>
                <a:lnTo>
                  <a:pt x="0" y="6324600"/>
                </a:lnTo>
                <a:lnTo>
                  <a:pt x="5181600" y="6324600"/>
                </a:lnTo>
                <a:lnTo>
                  <a:pt x="5181600" y="0"/>
                </a:lnTo>
                <a:close/>
              </a:path>
            </a:pathLst>
          </a:custGeom>
          <a:solidFill>
            <a:srgbClr val="C3D59B"/>
          </a:solidFill>
        </p:spPr>
        <p:txBody>
          <a:bodyPr wrap="square" lIns="0" tIns="0" rIns="0" bIns="0" rtlCol="0"/>
          <a:lstStyle/>
          <a:p>
            <a:endParaRPr/>
          </a:p>
        </p:txBody>
      </p:sp>
      <p:sp>
        <p:nvSpPr>
          <p:cNvPr id="5" name="object 5"/>
          <p:cNvSpPr txBox="1"/>
          <p:nvPr/>
        </p:nvSpPr>
        <p:spPr>
          <a:xfrm>
            <a:off x="78739" y="516382"/>
            <a:ext cx="4977765" cy="3115945"/>
          </a:xfrm>
          <a:prstGeom prst="rect">
            <a:avLst/>
          </a:prstGeom>
        </p:spPr>
        <p:txBody>
          <a:bodyPr vert="horz" wrap="square" lIns="0" tIns="13335" rIns="0" bIns="0" rtlCol="0">
            <a:spAutoFit/>
          </a:bodyPr>
          <a:lstStyle/>
          <a:p>
            <a:pPr marL="759460" indent="-747395">
              <a:lnSpc>
                <a:spcPts val="1675"/>
              </a:lnSpc>
              <a:spcBef>
                <a:spcPts val="105"/>
              </a:spcBef>
              <a:buSzPct val="57142"/>
              <a:buFont typeface="Wingdings"/>
              <a:buChar char=""/>
              <a:tabLst>
                <a:tab pos="759460" algn="l"/>
                <a:tab pos="760095" algn="l"/>
              </a:tabLst>
            </a:pPr>
            <a:r>
              <a:rPr sz="1400" spc="-10" dirty="0">
                <a:latin typeface="Carlito"/>
                <a:cs typeface="Carlito"/>
              </a:rPr>
              <a:t>Hydrochlorothiazide, metolazone,</a:t>
            </a:r>
            <a:r>
              <a:rPr sz="1400" spc="25" dirty="0">
                <a:latin typeface="Carlito"/>
                <a:cs typeface="Carlito"/>
              </a:rPr>
              <a:t> </a:t>
            </a:r>
            <a:r>
              <a:rPr sz="1400" spc="-5" dirty="0">
                <a:latin typeface="Carlito"/>
                <a:cs typeface="Carlito"/>
              </a:rPr>
              <a:t>chlorthalidone</a:t>
            </a:r>
            <a:endParaRPr sz="1400" dirty="0">
              <a:latin typeface="Carlito"/>
              <a:cs typeface="Carlito"/>
            </a:endParaRPr>
          </a:p>
          <a:p>
            <a:pPr marL="355600" indent="-342900">
              <a:lnSpc>
                <a:spcPts val="1914"/>
              </a:lnSpc>
              <a:buFont typeface="Arial"/>
              <a:buChar char="•"/>
              <a:tabLst>
                <a:tab pos="354965" algn="l"/>
                <a:tab pos="355600" algn="l"/>
              </a:tabLst>
            </a:pPr>
            <a:r>
              <a:rPr sz="1400" spc="-5" dirty="0">
                <a:latin typeface="Carlito"/>
                <a:cs typeface="Carlito"/>
              </a:rPr>
              <a:t>Thiazide </a:t>
            </a:r>
            <a:r>
              <a:rPr sz="1400" spc="-10" dirty="0">
                <a:latin typeface="Carlito"/>
                <a:cs typeface="Carlito"/>
              </a:rPr>
              <a:t>diuretics </a:t>
            </a:r>
            <a:r>
              <a:rPr sz="1600" b="1" spc="-5" dirty="0">
                <a:latin typeface="Carlito"/>
                <a:cs typeface="Carlito"/>
              </a:rPr>
              <a:t>inhibit </a:t>
            </a:r>
            <a:r>
              <a:rPr sz="1600" b="1" spc="-10" dirty="0">
                <a:latin typeface="Carlito"/>
                <a:cs typeface="Carlito"/>
              </a:rPr>
              <a:t>the </a:t>
            </a:r>
            <a:r>
              <a:rPr sz="1600" b="1" spc="-5" dirty="0">
                <a:latin typeface="Carlito"/>
                <a:cs typeface="Carlito"/>
              </a:rPr>
              <a:t>Na-Cl</a:t>
            </a:r>
            <a:r>
              <a:rPr sz="1600" b="1" spc="60" dirty="0">
                <a:latin typeface="Carlito"/>
                <a:cs typeface="Carlito"/>
              </a:rPr>
              <a:t> </a:t>
            </a:r>
            <a:r>
              <a:rPr sz="1600" b="1" spc="-25" dirty="0">
                <a:latin typeface="Carlito"/>
                <a:cs typeface="Carlito"/>
              </a:rPr>
              <a:t>symporter.</a:t>
            </a:r>
            <a:endParaRPr sz="1600" dirty="0">
              <a:latin typeface="Carlito"/>
              <a:cs typeface="Carlito"/>
            </a:endParaRPr>
          </a:p>
          <a:p>
            <a:pPr marL="355600" marR="87630" indent="-342900">
              <a:lnSpc>
                <a:spcPct val="80000"/>
              </a:lnSpc>
              <a:spcBef>
                <a:spcPts val="340"/>
              </a:spcBef>
              <a:buFont typeface="Arial"/>
              <a:buChar char="•"/>
              <a:tabLst>
                <a:tab pos="354965" algn="l"/>
                <a:tab pos="355600" algn="l"/>
              </a:tabLst>
            </a:pPr>
            <a:r>
              <a:rPr sz="1400" spc="-5" dirty="0">
                <a:latin typeface="Carlito"/>
                <a:cs typeface="Carlito"/>
              </a:rPr>
              <a:t>This </a:t>
            </a:r>
            <a:r>
              <a:rPr sz="1400" dirty="0">
                <a:latin typeface="Carlito"/>
                <a:cs typeface="Carlito"/>
              </a:rPr>
              <a:t>is a </a:t>
            </a:r>
            <a:r>
              <a:rPr sz="1400" spc="-5" dirty="0">
                <a:latin typeface="Carlito"/>
                <a:cs typeface="Carlito"/>
              </a:rPr>
              <a:t>channel present </a:t>
            </a:r>
            <a:r>
              <a:rPr sz="1400" dirty="0">
                <a:latin typeface="Carlito"/>
                <a:cs typeface="Carlito"/>
              </a:rPr>
              <a:t>on the </a:t>
            </a:r>
            <a:r>
              <a:rPr sz="1400" b="1" spc="-5" dirty="0">
                <a:latin typeface="Carlito"/>
                <a:cs typeface="Carlito"/>
              </a:rPr>
              <a:t>luminal </a:t>
            </a:r>
            <a:r>
              <a:rPr sz="1400" b="1" dirty="0">
                <a:latin typeface="Carlito"/>
                <a:cs typeface="Carlito"/>
              </a:rPr>
              <a:t>side of the </a:t>
            </a:r>
            <a:r>
              <a:rPr sz="1400" b="1" spc="-5" dirty="0">
                <a:latin typeface="Carlito"/>
                <a:cs typeface="Carlito"/>
              </a:rPr>
              <a:t>distal  </a:t>
            </a:r>
            <a:r>
              <a:rPr sz="1400" b="1" spc="-10" dirty="0">
                <a:latin typeface="Carlito"/>
                <a:cs typeface="Carlito"/>
              </a:rPr>
              <a:t>convoluted </a:t>
            </a:r>
            <a:r>
              <a:rPr sz="1400" b="1" dirty="0">
                <a:latin typeface="Carlito"/>
                <a:cs typeface="Carlito"/>
              </a:rPr>
              <a:t>tubule </a:t>
            </a:r>
            <a:r>
              <a:rPr sz="1400" spc="-5" dirty="0">
                <a:latin typeface="Carlito"/>
                <a:cs typeface="Carlito"/>
              </a:rPr>
              <a:t>of the </a:t>
            </a:r>
            <a:r>
              <a:rPr sz="1400" spc="-10" dirty="0">
                <a:latin typeface="Carlito"/>
                <a:cs typeface="Carlito"/>
              </a:rPr>
              <a:t>nephron </a:t>
            </a:r>
            <a:r>
              <a:rPr sz="1400" spc="-5" dirty="0">
                <a:latin typeface="Carlito"/>
                <a:cs typeface="Carlito"/>
              </a:rPr>
              <a:t>and functions </a:t>
            </a:r>
            <a:r>
              <a:rPr sz="1400" dirty="0">
                <a:latin typeface="Carlito"/>
                <a:cs typeface="Carlito"/>
              </a:rPr>
              <a:t>via </a:t>
            </a:r>
            <a:r>
              <a:rPr sz="1400" spc="-5" dirty="0">
                <a:latin typeface="Carlito"/>
                <a:cs typeface="Carlito"/>
              </a:rPr>
              <a:t>secondary  active transport.</a:t>
            </a:r>
            <a:endParaRPr sz="1400" dirty="0">
              <a:latin typeface="Carlito"/>
              <a:cs typeface="Carlito"/>
            </a:endParaRPr>
          </a:p>
          <a:p>
            <a:pPr marL="355600" marR="484505" indent="-342900">
              <a:lnSpc>
                <a:spcPts val="1340"/>
              </a:lnSpc>
              <a:spcBef>
                <a:spcPts val="330"/>
              </a:spcBef>
              <a:buFont typeface="Arial"/>
              <a:buChar char="•"/>
              <a:tabLst>
                <a:tab pos="354965" algn="l"/>
                <a:tab pos="355600" algn="l"/>
              </a:tabLst>
            </a:pPr>
            <a:r>
              <a:rPr sz="1400" dirty="0">
                <a:latin typeface="Carlito"/>
                <a:cs typeface="Carlito"/>
              </a:rPr>
              <a:t>Sodium </a:t>
            </a:r>
            <a:r>
              <a:rPr sz="1400" spc="-10" dirty="0">
                <a:latin typeface="Carlito"/>
                <a:cs typeface="Carlito"/>
              </a:rPr>
              <a:t>enters </a:t>
            </a:r>
            <a:r>
              <a:rPr sz="1400" spc="-5" dirty="0">
                <a:latin typeface="Carlito"/>
                <a:cs typeface="Carlito"/>
              </a:rPr>
              <a:t>the cell down </a:t>
            </a:r>
            <a:r>
              <a:rPr sz="1400" dirty="0">
                <a:latin typeface="Carlito"/>
                <a:cs typeface="Carlito"/>
              </a:rPr>
              <a:t>it </a:t>
            </a:r>
            <a:r>
              <a:rPr sz="1400" spc="-10" dirty="0">
                <a:latin typeface="Carlito"/>
                <a:cs typeface="Carlito"/>
              </a:rPr>
              <a:t>concentration gradient  (“downhill”), </a:t>
            </a:r>
            <a:r>
              <a:rPr sz="1400" dirty="0">
                <a:latin typeface="Carlito"/>
                <a:cs typeface="Carlito"/>
              </a:rPr>
              <a:t>while </a:t>
            </a:r>
            <a:r>
              <a:rPr sz="1400" spc="-5" dirty="0">
                <a:latin typeface="Carlito"/>
                <a:cs typeface="Carlito"/>
              </a:rPr>
              <a:t>chlorine goes up </a:t>
            </a:r>
            <a:r>
              <a:rPr sz="1400" dirty="0">
                <a:latin typeface="Carlito"/>
                <a:cs typeface="Carlito"/>
              </a:rPr>
              <a:t>its </a:t>
            </a:r>
            <a:r>
              <a:rPr sz="1400" spc="-5" dirty="0">
                <a:latin typeface="Carlito"/>
                <a:cs typeface="Carlito"/>
              </a:rPr>
              <a:t>electrical </a:t>
            </a:r>
            <a:r>
              <a:rPr sz="1400" spc="-10" dirty="0">
                <a:latin typeface="Carlito"/>
                <a:cs typeface="Carlito"/>
              </a:rPr>
              <a:t>gradient  </a:t>
            </a:r>
            <a:r>
              <a:rPr sz="1400" spc="-5" dirty="0">
                <a:latin typeface="Carlito"/>
                <a:cs typeface="Carlito"/>
              </a:rPr>
              <a:t>(inside </a:t>
            </a:r>
            <a:r>
              <a:rPr sz="1400" dirty="0">
                <a:latin typeface="Carlito"/>
                <a:cs typeface="Carlito"/>
              </a:rPr>
              <a:t>of </a:t>
            </a:r>
            <a:r>
              <a:rPr sz="1400" spc="-5" dirty="0">
                <a:latin typeface="Carlito"/>
                <a:cs typeface="Carlito"/>
              </a:rPr>
              <a:t>the cell </a:t>
            </a:r>
            <a:r>
              <a:rPr sz="1400" dirty="0">
                <a:latin typeface="Carlito"/>
                <a:cs typeface="Carlito"/>
              </a:rPr>
              <a:t>is</a:t>
            </a:r>
            <a:r>
              <a:rPr sz="1400" spc="-10" dirty="0">
                <a:latin typeface="Carlito"/>
                <a:cs typeface="Carlito"/>
              </a:rPr>
              <a:t> negative).</a:t>
            </a:r>
            <a:endParaRPr sz="1400" dirty="0">
              <a:latin typeface="Carlito"/>
              <a:cs typeface="Carlito"/>
            </a:endParaRPr>
          </a:p>
          <a:p>
            <a:pPr marL="355600" marR="19685" indent="-342900" algn="just">
              <a:lnSpc>
                <a:spcPts val="1340"/>
              </a:lnSpc>
              <a:spcBef>
                <a:spcPts val="350"/>
              </a:spcBef>
              <a:buFont typeface="Arial"/>
              <a:buChar char="•"/>
              <a:tabLst>
                <a:tab pos="355600" algn="l"/>
              </a:tabLst>
            </a:pPr>
            <a:r>
              <a:rPr sz="1400" spc="-5" dirty="0">
                <a:latin typeface="Carlito"/>
                <a:cs typeface="Carlito"/>
              </a:rPr>
              <a:t>Chlorine </a:t>
            </a:r>
            <a:r>
              <a:rPr sz="1400" dirty="0">
                <a:latin typeface="Carlito"/>
                <a:cs typeface="Carlito"/>
              </a:rPr>
              <a:t>is </a:t>
            </a:r>
            <a:r>
              <a:rPr sz="1400" spc="-5" dirty="0">
                <a:latin typeface="Carlito"/>
                <a:cs typeface="Carlito"/>
              </a:rPr>
              <a:t>able </a:t>
            </a:r>
            <a:r>
              <a:rPr sz="1400" spc="-10" dirty="0">
                <a:latin typeface="Carlito"/>
                <a:cs typeface="Carlito"/>
              </a:rPr>
              <a:t>to </a:t>
            </a:r>
            <a:r>
              <a:rPr sz="1400" spc="-15" dirty="0">
                <a:latin typeface="Carlito"/>
                <a:cs typeface="Carlito"/>
              </a:rPr>
              <a:t>travel </a:t>
            </a:r>
            <a:r>
              <a:rPr sz="1400" spc="-5" dirty="0">
                <a:latin typeface="Carlito"/>
                <a:cs typeface="Carlito"/>
              </a:rPr>
              <a:t>“uphill” without </a:t>
            </a:r>
            <a:r>
              <a:rPr sz="1400" spc="-10" dirty="0">
                <a:latin typeface="Carlito"/>
                <a:cs typeface="Carlito"/>
              </a:rPr>
              <a:t>direct usage </a:t>
            </a:r>
            <a:r>
              <a:rPr sz="1400" dirty="0">
                <a:latin typeface="Carlito"/>
                <a:cs typeface="Carlito"/>
              </a:rPr>
              <a:t>of </a:t>
            </a:r>
            <a:r>
              <a:rPr sz="1400" spc="-5" dirty="0">
                <a:latin typeface="Carlito"/>
                <a:cs typeface="Carlito"/>
              </a:rPr>
              <a:t>energy  </a:t>
            </a:r>
            <a:r>
              <a:rPr sz="1400" spc="-10" dirty="0">
                <a:latin typeface="Carlito"/>
                <a:cs typeface="Carlito"/>
              </a:rPr>
              <a:t>because </a:t>
            </a:r>
            <a:r>
              <a:rPr sz="1400" dirty="0">
                <a:latin typeface="Carlito"/>
                <a:cs typeface="Carlito"/>
              </a:rPr>
              <a:t>it </a:t>
            </a:r>
            <a:r>
              <a:rPr sz="1400" spc="-5" dirty="0">
                <a:latin typeface="Carlito"/>
                <a:cs typeface="Carlito"/>
              </a:rPr>
              <a:t>uses the energy that </a:t>
            </a:r>
            <a:r>
              <a:rPr sz="1400" b="1" dirty="0">
                <a:latin typeface="Carlito"/>
                <a:cs typeface="Carlito"/>
              </a:rPr>
              <a:t>sodium </a:t>
            </a:r>
            <a:r>
              <a:rPr sz="1400" b="1" spc="-5" dirty="0">
                <a:latin typeface="Carlito"/>
                <a:cs typeface="Carlito"/>
              </a:rPr>
              <a:t>dissipates when </a:t>
            </a:r>
            <a:r>
              <a:rPr sz="1400" b="1" dirty="0">
                <a:latin typeface="Carlito"/>
                <a:cs typeface="Carlito"/>
              </a:rPr>
              <a:t>it </a:t>
            </a:r>
            <a:r>
              <a:rPr sz="1400" b="1" spc="-5" dirty="0">
                <a:latin typeface="Carlito"/>
                <a:cs typeface="Carlito"/>
              </a:rPr>
              <a:t>goes  </a:t>
            </a:r>
            <a:r>
              <a:rPr sz="1400" b="1" dirty="0">
                <a:latin typeface="Carlito"/>
                <a:cs typeface="Carlito"/>
              </a:rPr>
              <a:t>down its </a:t>
            </a:r>
            <a:r>
              <a:rPr sz="1400" b="1" spc="-5" dirty="0">
                <a:latin typeface="Carlito"/>
                <a:cs typeface="Carlito"/>
              </a:rPr>
              <a:t>concentration</a:t>
            </a:r>
            <a:r>
              <a:rPr sz="1400" b="1" spc="-95" dirty="0">
                <a:latin typeface="Carlito"/>
                <a:cs typeface="Carlito"/>
              </a:rPr>
              <a:t> </a:t>
            </a:r>
            <a:r>
              <a:rPr sz="1400" b="1" spc="-5" dirty="0">
                <a:latin typeface="Carlito"/>
                <a:cs typeface="Carlito"/>
              </a:rPr>
              <a:t>gradient.</a:t>
            </a:r>
            <a:endParaRPr sz="1400" dirty="0">
              <a:latin typeface="Carlito"/>
              <a:cs typeface="Carlito"/>
            </a:endParaRPr>
          </a:p>
          <a:p>
            <a:pPr marL="355600" marR="5080" indent="-342900">
              <a:lnSpc>
                <a:spcPts val="1340"/>
              </a:lnSpc>
              <a:spcBef>
                <a:spcPts val="350"/>
              </a:spcBef>
              <a:buFont typeface="Arial"/>
              <a:buChar char="•"/>
              <a:tabLst>
                <a:tab pos="354965" algn="l"/>
                <a:tab pos="355600" algn="l"/>
              </a:tabLst>
            </a:pPr>
            <a:r>
              <a:rPr sz="1400" spc="-10" dirty="0">
                <a:latin typeface="Carlito"/>
                <a:cs typeface="Carlito"/>
              </a:rPr>
              <a:t>Once </a:t>
            </a:r>
            <a:r>
              <a:rPr sz="1400" spc="-5" dirty="0">
                <a:latin typeface="Carlito"/>
                <a:cs typeface="Carlito"/>
              </a:rPr>
              <a:t>these two </a:t>
            </a:r>
            <a:r>
              <a:rPr sz="1400" dirty="0">
                <a:latin typeface="Carlito"/>
                <a:cs typeface="Carlito"/>
              </a:rPr>
              <a:t>ions </a:t>
            </a:r>
            <a:r>
              <a:rPr sz="1400" spc="-10" dirty="0">
                <a:latin typeface="Carlito"/>
                <a:cs typeface="Carlito"/>
              </a:rPr>
              <a:t>enter </a:t>
            </a:r>
            <a:r>
              <a:rPr sz="1400" spc="-5" dirty="0">
                <a:latin typeface="Carlito"/>
                <a:cs typeface="Carlito"/>
              </a:rPr>
              <a:t>the cell, the </a:t>
            </a:r>
            <a:r>
              <a:rPr sz="1400" b="1" dirty="0">
                <a:latin typeface="Carlito"/>
                <a:cs typeface="Carlito"/>
              </a:rPr>
              <a:t>sodium is shuttled  across the </a:t>
            </a:r>
            <a:r>
              <a:rPr sz="1400" b="1" spc="-5" dirty="0">
                <a:latin typeface="Carlito"/>
                <a:cs typeface="Carlito"/>
              </a:rPr>
              <a:t>basolateral </a:t>
            </a:r>
            <a:r>
              <a:rPr sz="1400" b="1" dirty="0">
                <a:latin typeface="Carlito"/>
                <a:cs typeface="Carlito"/>
              </a:rPr>
              <a:t>side of the </a:t>
            </a:r>
            <a:r>
              <a:rPr sz="1400" b="1" spc="-5" dirty="0">
                <a:latin typeface="Carlito"/>
                <a:cs typeface="Carlito"/>
              </a:rPr>
              <a:t>cell via </a:t>
            </a:r>
            <a:r>
              <a:rPr sz="1400" b="1" dirty="0">
                <a:latin typeface="Carlito"/>
                <a:cs typeface="Carlito"/>
              </a:rPr>
              <a:t>Na/K </a:t>
            </a:r>
            <a:r>
              <a:rPr sz="1400" b="1" spc="-25" dirty="0">
                <a:latin typeface="Carlito"/>
                <a:cs typeface="Carlito"/>
              </a:rPr>
              <a:t>ATPase</a:t>
            </a:r>
            <a:r>
              <a:rPr sz="1400" b="1" spc="-190" dirty="0">
                <a:latin typeface="Carlito"/>
                <a:cs typeface="Carlito"/>
              </a:rPr>
              <a:t> </a:t>
            </a:r>
            <a:r>
              <a:rPr sz="1400" dirty="0">
                <a:latin typeface="Carlito"/>
                <a:cs typeface="Carlito"/>
              </a:rPr>
              <a:t>(primary  </a:t>
            </a:r>
            <a:r>
              <a:rPr sz="1400" spc="-5" dirty="0">
                <a:latin typeface="Carlito"/>
                <a:cs typeface="Carlito"/>
              </a:rPr>
              <a:t>active transport) </a:t>
            </a:r>
            <a:r>
              <a:rPr sz="1400" dirty="0">
                <a:latin typeface="Carlito"/>
                <a:cs typeface="Carlito"/>
              </a:rPr>
              <a:t>and </a:t>
            </a:r>
            <a:r>
              <a:rPr sz="1400" spc="-5" dirty="0">
                <a:latin typeface="Carlito"/>
                <a:cs typeface="Carlito"/>
              </a:rPr>
              <a:t>chlorine </a:t>
            </a:r>
            <a:r>
              <a:rPr sz="1400" spc="-10" dirty="0">
                <a:latin typeface="Carlito"/>
                <a:cs typeface="Carlito"/>
              </a:rPr>
              <a:t>travels </a:t>
            </a:r>
            <a:r>
              <a:rPr sz="1400" spc="-5" dirty="0">
                <a:latin typeface="Carlito"/>
                <a:cs typeface="Carlito"/>
              </a:rPr>
              <a:t>across </a:t>
            </a:r>
            <a:r>
              <a:rPr sz="1400" dirty="0">
                <a:latin typeface="Carlito"/>
                <a:cs typeface="Carlito"/>
              </a:rPr>
              <a:t>a </a:t>
            </a:r>
            <a:r>
              <a:rPr sz="1400" spc="-5" dirty="0">
                <a:latin typeface="Carlito"/>
                <a:cs typeface="Carlito"/>
              </a:rPr>
              <a:t>chlorine channel  </a:t>
            </a:r>
            <a:r>
              <a:rPr sz="1400" spc="-10" dirty="0">
                <a:latin typeface="Carlito"/>
                <a:cs typeface="Carlito"/>
              </a:rPr>
              <a:t>(facilitated </a:t>
            </a:r>
            <a:r>
              <a:rPr sz="1400" spc="-5" dirty="0">
                <a:latin typeface="Carlito"/>
                <a:cs typeface="Carlito"/>
              </a:rPr>
              <a:t>diffusion). (RFUMS,</a:t>
            </a:r>
            <a:r>
              <a:rPr sz="1400" spc="-30" dirty="0">
                <a:latin typeface="Carlito"/>
                <a:cs typeface="Carlito"/>
              </a:rPr>
              <a:t> </a:t>
            </a:r>
            <a:r>
              <a:rPr sz="1400" spc="-5" dirty="0">
                <a:latin typeface="Carlito"/>
                <a:cs typeface="Carlito"/>
              </a:rPr>
              <a:t>2006)</a:t>
            </a:r>
            <a:endParaRPr sz="1400" dirty="0">
              <a:latin typeface="Carlito"/>
              <a:cs typeface="Carlito"/>
            </a:endParaRPr>
          </a:p>
          <a:p>
            <a:pPr marL="52069">
              <a:lnSpc>
                <a:spcPct val="100000"/>
              </a:lnSpc>
              <a:spcBef>
                <a:spcPts val="15"/>
              </a:spcBef>
            </a:pPr>
            <a:r>
              <a:rPr sz="1600" b="1" spc="-5" dirty="0">
                <a:latin typeface="Carlito"/>
                <a:cs typeface="Carlito"/>
              </a:rPr>
              <a:t>Mechanism of </a:t>
            </a:r>
            <a:r>
              <a:rPr sz="1600" b="1" dirty="0">
                <a:latin typeface="Carlito"/>
                <a:cs typeface="Carlito"/>
              </a:rPr>
              <a:t>Action </a:t>
            </a:r>
            <a:r>
              <a:rPr sz="1600" b="1" spc="-5" dirty="0">
                <a:latin typeface="Carlito"/>
                <a:cs typeface="Carlito"/>
              </a:rPr>
              <a:t>of Thiazide</a:t>
            </a:r>
            <a:r>
              <a:rPr sz="1600" b="1" spc="40" dirty="0">
                <a:latin typeface="Carlito"/>
                <a:cs typeface="Carlito"/>
              </a:rPr>
              <a:t> </a:t>
            </a:r>
            <a:r>
              <a:rPr sz="1600" b="1" spc="-10" dirty="0">
                <a:latin typeface="Carlito"/>
                <a:cs typeface="Carlito"/>
              </a:rPr>
              <a:t>Diuretics:</a:t>
            </a:r>
            <a:endParaRPr sz="1600" dirty="0">
              <a:latin typeface="Carlito"/>
              <a:cs typeface="Carlito"/>
            </a:endParaRPr>
          </a:p>
        </p:txBody>
      </p:sp>
      <p:sp>
        <p:nvSpPr>
          <p:cNvPr id="6" name="object 6"/>
          <p:cNvSpPr txBox="1"/>
          <p:nvPr/>
        </p:nvSpPr>
        <p:spPr>
          <a:xfrm>
            <a:off x="78739" y="3632072"/>
            <a:ext cx="5013960" cy="3190875"/>
          </a:xfrm>
          <a:prstGeom prst="rect">
            <a:avLst/>
          </a:prstGeom>
        </p:spPr>
        <p:txBody>
          <a:bodyPr vert="horz" wrap="square" lIns="0" tIns="55244" rIns="0" bIns="0" rtlCol="0">
            <a:spAutoFit/>
          </a:bodyPr>
          <a:lstStyle/>
          <a:p>
            <a:pPr marL="355600" marR="5080" indent="-342900">
              <a:lnSpc>
                <a:spcPct val="80300"/>
              </a:lnSpc>
              <a:spcBef>
                <a:spcPts val="434"/>
              </a:spcBef>
              <a:buSzPct val="114285"/>
              <a:buFont typeface="Arial"/>
              <a:buChar char="•"/>
              <a:tabLst>
                <a:tab pos="400685" algn="l"/>
                <a:tab pos="401320" algn="l"/>
              </a:tabLst>
            </a:pPr>
            <a:r>
              <a:rPr dirty="0"/>
              <a:t>	</a:t>
            </a:r>
            <a:r>
              <a:rPr sz="1400" spc="-5" dirty="0">
                <a:latin typeface="Carlito"/>
                <a:cs typeface="Carlito"/>
              </a:rPr>
              <a:t>Individuals that </a:t>
            </a:r>
            <a:r>
              <a:rPr sz="1400" spc="-10" dirty="0">
                <a:latin typeface="Carlito"/>
                <a:cs typeface="Carlito"/>
              </a:rPr>
              <a:t>suffer from </a:t>
            </a:r>
            <a:r>
              <a:rPr sz="1400" spc="-5" dirty="0">
                <a:latin typeface="Carlito"/>
                <a:cs typeface="Carlito"/>
              </a:rPr>
              <a:t>high blood </a:t>
            </a:r>
            <a:r>
              <a:rPr sz="1400" spc="-10" dirty="0">
                <a:latin typeface="Carlito"/>
                <a:cs typeface="Carlito"/>
              </a:rPr>
              <a:t>pressure are </a:t>
            </a:r>
            <a:r>
              <a:rPr sz="1400" spc="-5" dirty="0">
                <a:latin typeface="Carlito"/>
                <a:cs typeface="Carlito"/>
              </a:rPr>
              <a:t>typically  given thiazide </a:t>
            </a:r>
            <a:r>
              <a:rPr sz="1400" spc="-10" dirty="0">
                <a:latin typeface="Carlito"/>
                <a:cs typeface="Carlito"/>
              </a:rPr>
              <a:t>diuretics. </a:t>
            </a:r>
            <a:r>
              <a:rPr sz="1400" spc="-5" dirty="0">
                <a:latin typeface="Carlito"/>
                <a:cs typeface="Carlito"/>
              </a:rPr>
              <a:t>It </a:t>
            </a:r>
            <a:r>
              <a:rPr sz="1400" dirty="0">
                <a:latin typeface="Carlito"/>
                <a:cs typeface="Carlito"/>
              </a:rPr>
              <a:t>is </a:t>
            </a:r>
            <a:r>
              <a:rPr sz="1400" spc="-5" dirty="0">
                <a:latin typeface="Carlito"/>
                <a:cs typeface="Carlito"/>
              </a:rPr>
              <a:t>believed that thiazide inhibits the  </a:t>
            </a:r>
            <a:r>
              <a:rPr sz="1400" dirty="0">
                <a:latin typeface="Carlito"/>
                <a:cs typeface="Carlito"/>
              </a:rPr>
              <a:t>Na-Cl </a:t>
            </a:r>
            <a:r>
              <a:rPr sz="1400" spc="-10" dirty="0">
                <a:latin typeface="Carlito"/>
                <a:cs typeface="Carlito"/>
              </a:rPr>
              <a:t>symporter by </a:t>
            </a:r>
            <a:r>
              <a:rPr sz="1400" spc="-5" dirty="0">
                <a:latin typeface="Carlito"/>
                <a:cs typeface="Carlito"/>
              </a:rPr>
              <a:t>binding </a:t>
            </a:r>
            <a:r>
              <a:rPr sz="1400" spc="-10" dirty="0">
                <a:latin typeface="Carlito"/>
                <a:cs typeface="Carlito"/>
              </a:rPr>
              <a:t>to </a:t>
            </a:r>
            <a:r>
              <a:rPr sz="1400" spc="-5" dirty="0">
                <a:latin typeface="Carlito"/>
                <a:cs typeface="Carlito"/>
              </a:rPr>
              <a:t>the Cl- site </a:t>
            </a:r>
            <a:r>
              <a:rPr sz="1400" dirty="0">
                <a:latin typeface="Carlito"/>
                <a:cs typeface="Carlito"/>
              </a:rPr>
              <a:t>of </a:t>
            </a:r>
            <a:r>
              <a:rPr sz="1400" spc="-5" dirty="0">
                <a:latin typeface="Carlito"/>
                <a:cs typeface="Carlito"/>
              </a:rPr>
              <a:t>the </a:t>
            </a:r>
            <a:r>
              <a:rPr sz="1400" spc="-20" dirty="0">
                <a:latin typeface="Carlito"/>
                <a:cs typeface="Carlito"/>
              </a:rPr>
              <a:t>transporter.  </a:t>
            </a:r>
            <a:r>
              <a:rPr sz="1400" spc="-5" dirty="0">
                <a:latin typeface="Carlito"/>
                <a:cs typeface="Carlito"/>
              </a:rPr>
              <a:t>This shuts down the </a:t>
            </a:r>
            <a:r>
              <a:rPr sz="1400" spc="-10" dirty="0">
                <a:latin typeface="Carlito"/>
                <a:cs typeface="Carlito"/>
              </a:rPr>
              <a:t>pump </a:t>
            </a:r>
            <a:r>
              <a:rPr sz="1400" spc="-5" dirty="0">
                <a:latin typeface="Carlito"/>
                <a:cs typeface="Carlito"/>
              </a:rPr>
              <a:t>and leads </a:t>
            </a:r>
            <a:r>
              <a:rPr sz="1400" spc="-10" dirty="0">
                <a:latin typeface="Carlito"/>
                <a:cs typeface="Carlito"/>
              </a:rPr>
              <a:t>to </a:t>
            </a:r>
            <a:r>
              <a:rPr sz="1400" spc="-15" dirty="0">
                <a:latin typeface="Carlito"/>
                <a:cs typeface="Carlito"/>
              </a:rPr>
              <a:t>excretion </a:t>
            </a:r>
            <a:r>
              <a:rPr sz="1400" spc="-5" dirty="0">
                <a:latin typeface="Carlito"/>
                <a:cs typeface="Carlito"/>
              </a:rPr>
              <a:t>of </a:t>
            </a:r>
            <a:r>
              <a:rPr sz="1400" dirty="0">
                <a:latin typeface="Carlito"/>
                <a:cs typeface="Carlito"/>
              </a:rPr>
              <a:t>sodium </a:t>
            </a:r>
            <a:r>
              <a:rPr sz="1400" spc="-5" dirty="0">
                <a:latin typeface="Carlito"/>
                <a:cs typeface="Carlito"/>
              </a:rPr>
              <a:t>and  chloride. By </a:t>
            </a:r>
            <a:r>
              <a:rPr sz="1400" dirty="0">
                <a:latin typeface="Carlito"/>
                <a:cs typeface="Carlito"/>
              </a:rPr>
              <a:t>inhibiting </a:t>
            </a:r>
            <a:r>
              <a:rPr sz="1400" spc="-5" dirty="0">
                <a:latin typeface="Carlito"/>
                <a:cs typeface="Carlito"/>
              </a:rPr>
              <a:t>these solutes </a:t>
            </a:r>
            <a:r>
              <a:rPr sz="1400" spc="-10" dirty="0">
                <a:latin typeface="Carlito"/>
                <a:cs typeface="Carlito"/>
              </a:rPr>
              <a:t>to </a:t>
            </a:r>
            <a:r>
              <a:rPr sz="1400" spc="-5" dirty="0">
                <a:latin typeface="Carlito"/>
                <a:cs typeface="Carlito"/>
              </a:rPr>
              <a:t>be reabsorbed </a:t>
            </a:r>
            <a:r>
              <a:rPr sz="1400" spc="-10" dirty="0">
                <a:latin typeface="Carlito"/>
                <a:cs typeface="Carlito"/>
              </a:rPr>
              <a:t>into </a:t>
            </a:r>
            <a:r>
              <a:rPr sz="1400" spc="-5" dirty="0">
                <a:latin typeface="Carlito"/>
                <a:cs typeface="Carlito"/>
              </a:rPr>
              <a:t>the  </a:t>
            </a:r>
            <a:r>
              <a:rPr sz="1400" dirty="0">
                <a:latin typeface="Carlito"/>
                <a:cs typeface="Carlito"/>
              </a:rPr>
              <a:t>plasma, </a:t>
            </a:r>
            <a:r>
              <a:rPr sz="1400" spc="-5" dirty="0">
                <a:latin typeface="Carlito"/>
                <a:cs typeface="Carlito"/>
              </a:rPr>
              <a:t>they </a:t>
            </a:r>
            <a:r>
              <a:rPr sz="1400" dirty="0">
                <a:latin typeface="Carlito"/>
                <a:cs typeface="Carlito"/>
              </a:rPr>
              <a:t>will </a:t>
            </a:r>
            <a:r>
              <a:rPr sz="1400" spc="-10" dirty="0">
                <a:latin typeface="Carlito"/>
                <a:cs typeface="Carlito"/>
              </a:rPr>
              <a:t>cause </a:t>
            </a:r>
            <a:r>
              <a:rPr sz="1400" spc="-5" dirty="0">
                <a:latin typeface="Carlito"/>
                <a:cs typeface="Carlito"/>
              </a:rPr>
              <a:t>the urine </a:t>
            </a:r>
            <a:r>
              <a:rPr sz="1400" spc="-10" dirty="0">
                <a:latin typeface="Carlito"/>
                <a:cs typeface="Carlito"/>
              </a:rPr>
              <a:t>to </a:t>
            </a:r>
            <a:r>
              <a:rPr sz="1400" spc="-15" dirty="0">
                <a:latin typeface="Carlito"/>
                <a:cs typeface="Carlito"/>
              </a:rPr>
              <a:t>have </a:t>
            </a:r>
            <a:r>
              <a:rPr sz="1400" dirty="0">
                <a:latin typeface="Carlito"/>
                <a:cs typeface="Carlito"/>
              </a:rPr>
              <a:t>a </a:t>
            </a:r>
            <a:r>
              <a:rPr sz="1400" spc="-10" dirty="0">
                <a:latin typeface="Carlito"/>
                <a:cs typeface="Carlito"/>
              </a:rPr>
              <a:t>greater  concentration </a:t>
            </a:r>
            <a:r>
              <a:rPr sz="1400" spc="-5" dirty="0">
                <a:latin typeface="Carlito"/>
                <a:cs typeface="Carlito"/>
              </a:rPr>
              <a:t>(increased amount of osmotically active solutes)  and this </a:t>
            </a:r>
            <a:r>
              <a:rPr sz="1400" dirty="0">
                <a:latin typeface="Carlito"/>
                <a:cs typeface="Carlito"/>
              </a:rPr>
              <a:t>will </a:t>
            </a:r>
            <a:r>
              <a:rPr sz="1400" spc="-5" dirty="0">
                <a:latin typeface="Carlito"/>
                <a:cs typeface="Carlito"/>
              </a:rPr>
              <a:t>give </a:t>
            </a:r>
            <a:r>
              <a:rPr sz="1400" spc="-10" dirty="0">
                <a:latin typeface="Carlito"/>
                <a:cs typeface="Carlito"/>
              </a:rPr>
              <a:t>water </a:t>
            </a:r>
            <a:r>
              <a:rPr sz="1400" spc="-5" dirty="0">
                <a:latin typeface="Carlito"/>
                <a:cs typeface="Carlito"/>
              </a:rPr>
              <a:t>the gradient </a:t>
            </a:r>
            <a:r>
              <a:rPr sz="1400" spc="-10" dirty="0">
                <a:latin typeface="Carlito"/>
                <a:cs typeface="Carlito"/>
              </a:rPr>
              <a:t>to </a:t>
            </a:r>
            <a:r>
              <a:rPr sz="1400" spc="-5" dirty="0">
                <a:latin typeface="Carlito"/>
                <a:cs typeface="Carlito"/>
              </a:rPr>
              <a:t>remain </a:t>
            </a:r>
            <a:r>
              <a:rPr sz="1400" dirty="0">
                <a:latin typeface="Carlito"/>
                <a:cs typeface="Carlito"/>
              </a:rPr>
              <a:t>in </a:t>
            </a:r>
            <a:r>
              <a:rPr sz="1400" spc="-5" dirty="0">
                <a:latin typeface="Carlito"/>
                <a:cs typeface="Carlito"/>
              </a:rPr>
              <a:t>the </a:t>
            </a:r>
            <a:r>
              <a:rPr sz="1400" spc="-10" dirty="0">
                <a:latin typeface="Carlito"/>
                <a:cs typeface="Carlito"/>
              </a:rPr>
              <a:t>filtrate.  </a:t>
            </a:r>
            <a:r>
              <a:rPr sz="1400" dirty="0">
                <a:latin typeface="Carlito"/>
                <a:cs typeface="Carlito"/>
              </a:rPr>
              <a:t>Also </a:t>
            </a:r>
            <a:r>
              <a:rPr sz="1400" spc="-10" dirty="0">
                <a:latin typeface="Carlito"/>
                <a:cs typeface="Carlito"/>
              </a:rPr>
              <a:t>water </a:t>
            </a:r>
            <a:r>
              <a:rPr sz="1400" dirty="0">
                <a:latin typeface="Carlito"/>
                <a:cs typeface="Carlito"/>
              </a:rPr>
              <a:t>will </a:t>
            </a:r>
            <a:r>
              <a:rPr sz="1400" spc="-5" dirty="0">
                <a:latin typeface="Carlito"/>
                <a:cs typeface="Carlito"/>
              </a:rPr>
              <a:t>not be reabsorbed </a:t>
            </a:r>
            <a:r>
              <a:rPr sz="1400" dirty="0">
                <a:latin typeface="Carlito"/>
                <a:cs typeface="Carlito"/>
              </a:rPr>
              <a:t>in the </a:t>
            </a:r>
            <a:r>
              <a:rPr sz="1400" spc="-5" dirty="0">
                <a:latin typeface="Carlito"/>
                <a:cs typeface="Carlito"/>
              </a:rPr>
              <a:t>collecting tubule  </a:t>
            </a:r>
            <a:r>
              <a:rPr sz="1400" spc="-10" dirty="0">
                <a:latin typeface="Carlito"/>
                <a:cs typeface="Carlito"/>
              </a:rPr>
              <a:t>because </a:t>
            </a:r>
            <a:r>
              <a:rPr sz="1400" spc="-5" dirty="0">
                <a:latin typeface="Carlito"/>
                <a:cs typeface="Carlito"/>
              </a:rPr>
              <a:t>the plasma </a:t>
            </a:r>
            <a:r>
              <a:rPr sz="1400" dirty="0">
                <a:latin typeface="Carlito"/>
                <a:cs typeface="Carlito"/>
              </a:rPr>
              <a:t>osmolality will </a:t>
            </a:r>
            <a:r>
              <a:rPr sz="1400" spc="-5" dirty="0">
                <a:latin typeface="Carlito"/>
                <a:cs typeface="Carlito"/>
              </a:rPr>
              <a:t>be </a:t>
            </a:r>
            <a:r>
              <a:rPr sz="1400" spc="-10" dirty="0">
                <a:latin typeface="Carlito"/>
                <a:cs typeface="Carlito"/>
              </a:rPr>
              <a:t>reduced, </a:t>
            </a:r>
            <a:r>
              <a:rPr sz="1400" spc="-5" dirty="0">
                <a:latin typeface="Carlito"/>
                <a:cs typeface="Carlito"/>
              </a:rPr>
              <a:t>so </a:t>
            </a:r>
            <a:r>
              <a:rPr sz="1400" dirty="0">
                <a:latin typeface="Carlito"/>
                <a:cs typeface="Carlito"/>
              </a:rPr>
              <a:t>it will </a:t>
            </a:r>
            <a:r>
              <a:rPr sz="1400" spc="-5" dirty="0">
                <a:latin typeface="Carlito"/>
                <a:cs typeface="Carlito"/>
              </a:rPr>
              <a:t>need </a:t>
            </a:r>
            <a:r>
              <a:rPr sz="1400" spc="-10" dirty="0">
                <a:latin typeface="Carlito"/>
                <a:cs typeface="Carlito"/>
              </a:rPr>
              <a:t>to  leave </a:t>
            </a:r>
            <a:r>
              <a:rPr sz="1400" dirty="0">
                <a:latin typeface="Carlito"/>
                <a:cs typeface="Carlito"/>
              </a:rPr>
              <a:t>the plasma </a:t>
            </a:r>
            <a:r>
              <a:rPr sz="1400" spc="-10" dirty="0">
                <a:latin typeface="Carlito"/>
                <a:cs typeface="Carlito"/>
              </a:rPr>
              <a:t>because </a:t>
            </a:r>
            <a:r>
              <a:rPr sz="1400" spc="-5" dirty="0">
                <a:latin typeface="Carlito"/>
                <a:cs typeface="Carlito"/>
              </a:rPr>
              <a:t>the extracellular fluid </a:t>
            </a:r>
            <a:r>
              <a:rPr sz="1400" dirty="0">
                <a:latin typeface="Carlito"/>
                <a:cs typeface="Carlito"/>
              </a:rPr>
              <a:t>osmolality will  </a:t>
            </a:r>
            <a:r>
              <a:rPr sz="1400" spc="-5" dirty="0">
                <a:latin typeface="Carlito"/>
                <a:cs typeface="Carlito"/>
              </a:rPr>
              <a:t>be </a:t>
            </a:r>
            <a:r>
              <a:rPr sz="1400" spc="-20" dirty="0">
                <a:latin typeface="Carlito"/>
                <a:cs typeface="Carlito"/>
              </a:rPr>
              <a:t>low.</a:t>
            </a:r>
            <a:endParaRPr sz="1400">
              <a:latin typeface="Carlito"/>
              <a:cs typeface="Carlito"/>
            </a:endParaRPr>
          </a:p>
          <a:p>
            <a:pPr marL="355600" marR="17145" indent="-342900">
              <a:lnSpc>
                <a:spcPct val="80000"/>
              </a:lnSpc>
              <a:spcBef>
                <a:spcPts val="335"/>
              </a:spcBef>
              <a:buFont typeface="Arial"/>
              <a:buChar char="•"/>
              <a:tabLst>
                <a:tab pos="354965" algn="l"/>
                <a:tab pos="355600" algn="l"/>
              </a:tabLst>
            </a:pPr>
            <a:r>
              <a:rPr sz="1400" spc="-5" dirty="0">
                <a:latin typeface="Carlito"/>
                <a:cs typeface="Carlito"/>
              </a:rPr>
              <a:t>thiazide </a:t>
            </a:r>
            <a:r>
              <a:rPr sz="1400" spc="-10" dirty="0">
                <a:latin typeface="Carlito"/>
                <a:cs typeface="Carlito"/>
              </a:rPr>
              <a:t>diuretics are </a:t>
            </a:r>
            <a:r>
              <a:rPr sz="1400" spc="-5" dirty="0">
                <a:latin typeface="Carlito"/>
                <a:cs typeface="Carlito"/>
              </a:rPr>
              <a:t>successful </a:t>
            </a:r>
            <a:r>
              <a:rPr sz="1400" spc="-10" dirty="0">
                <a:latin typeface="Carlito"/>
                <a:cs typeface="Carlito"/>
              </a:rPr>
              <a:t>at reducing </a:t>
            </a:r>
            <a:r>
              <a:rPr sz="1400" spc="-5" dirty="0">
                <a:latin typeface="Carlito"/>
                <a:cs typeface="Carlito"/>
              </a:rPr>
              <a:t>blood </a:t>
            </a:r>
            <a:r>
              <a:rPr sz="1400" spc="-10" dirty="0">
                <a:latin typeface="Carlito"/>
                <a:cs typeface="Carlito"/>
              </a:rPr>
              <a:t>pressure  because </a:t>
            </a:r>
            <a:r>
              <a:rPr sz="1400" spc="-5" dirty="0">
                <a:latin typeface="Carlito"/>
                <a:cs typeface="Carlito"/>
              </a:rPr>
              <a:t>they </a:t>
            </a:r>
            <a:r>
              <a:rPr sz="1400" spc="-10" dirty="0">
                <a:latin typeface="Carlito"/>
                <a:cs typeface="Carlito"/>
              </a:rPr>
              <a:t>reduce </a:t>
            </a:r>
            <a:r>
              <a:rPr sz="1400" spc="-5" dirty="0">
                <a:latin typeface="Carlito"/>
                <a:cs typeface="Carlito"/>
              </a:rPr>
              <a:t>the </a:t>
            </a:r>
            <a:r>
              <a:rPr sz="1400" dirty="0">
                <a:latin typeface="Carlito"/>
                <a:cs typeface="Carlito"/>
              </a:rPr>
              <a:t>plasma </a:t>
            </a:r>
            <a:r>
              <a:rPr sz="1400" spc="-5" dirty="0">
                <a:latin typeface="Carlito"/>
                <a:cs typeface="Carlito"/>
              </a:rPr>
              <a:t>volume. It </a:t>
            </a:r>
            <a:r>
              <a:rPr sz="1400" dirty="0">
                <a:latin typeface="Carlito"/>
                <a:cs typeface="Carlito"/>
              </a:rPr>
              <a:t>is </a:t>
            </a:r>
            <a:r>
              <a:rPr sz="1400" spc="-5" dirty="0">
                <a:latin typeface="Carlito"/>
                <a:cs typeface="Carlito"/>
              </a:rPr>
              <a:t>possible that  thiazide </a:t>
            </a:r>
            <a:r>
              <a:rPr sz="1400" spc="-10" dirty="0">
                <a:latin typeface="Carlito"/>
                <a:cs typeface="Carlito"/>
              </a:rPr>
              <a:t>diuretics </a:t>
            </a:r>
            <a:r>
              <a:rPr sz="1400" dirty="0">
                <a:latin typeface="Carlito"/>
                <a:cs typeface="Carlito"/>
              </a:rPr>
              <a:t>also </a:t>
            </a:r>
            <a:r>
              <a:rPr sz="1400" spc="-5" dirty="0">
                <a:latin typeface="Carlito"/>
                <a:cs typeface="Carlito"/>
              </a:rPr>
              <a:t>act </a:t>
            </a:r>
            <a:r>
              <a:rPr sz="1400" spc="-10" dirty="0">
                <a:latin typeface="Carlito"/>
                <a:cs typeface="Carlito"/>
              </a:rPr>
              <a:t>to relax </a:t>
            </a:r>
            <a:r>
              <a:rPr sz="1400" spc="-5" dirty="0">
                <a:latin typeface="Carlito"/>
                <a:cs typeface="Carlito"/>
              </a:rPr>
              <a:t>the </a:t>
            </a:r>
            <a:r>
              <a:rPr sz="1400" dirty="0">
                <a:latin typeface="Carlito"/>
                <a:cs typeface="Carlito"/>
              </a:rPr>
              <a:t>smooth </a:t>
            </a:r>
            <a:r>
              <a:rPr sz="1400" spc="-5" dirty="0">
                <a:latin typeface="Carlito"/>
                <a:cs typeface="Carlito"/>
              </a:rPr>
              <a:t>muscle of blood  vessels </a:t>
            </a:r>
            <a:r>
              <a:rPr sz="1400" spc="-10" dirty="0">
                <a:latin typeface="Carlito"/>
                <a:cs typeface="Carlito"/>
              </a:rPr>
              <a:t>to reduce </a:t>
            </a:r>
            <a:r>
              <a:rPr sz="1400" spc="-5" dirty="0">
                <a:latin typeface="Carlito"/>
                <a:cs typeface="Carlito"/>
              </a:rPr>
              <a:t>the </a:t>
            </a:r>
            <a:r>
              <a:rPr sz="1400" spc="-10" dirty="0">
                <a:latin typeface="Carlito"/>
                <a:cs typeface="Carlito"/>
              </a:rPr>
              <a:t>resistance to </a:t>
            </a:r>
            <a:r>
              <a:rPr sz="1400" dirty="0">
                <a:latin typeface="Carlito"/>
                <a:cs typeface="Carlito"/>
              </a:rPr>
              <a:t>blood </a:t>
            </a:r>
            <a:r>
              <a:rPr sz="1400" spc="-20" dirty="0">
                <a:latin typeface="Carlito"/>
                <a:cs typeface="Carlito"/>
              </a:rPr>
              <a:t>flow. </a:t>
            </a:r>
            <a:r>
              <a:rPr sz="1400" spc="-10" dirty="0">
                <a:latin typeface="Carlito"/>
                <a:cs typeface="Carlito"/>
              </a:rPr>
              <a:t>Patients </a:t>
            </a:r>
            <a:r>
              <a:rPr sz="1400" spc="-5" dirty="0">
                <a:latin typeface="Carlito"/>
                <a:cs typeface="Carlito"/>
              </a:rPr>
              <a:t>that </a:t>
            </a:r>
            <a:r>
              <a:rPr sz="1400" spc="-20" dirty="0">
                <a:latin typeface="Carlito"/>
                <a:cs typeface="Carlito"/>
              </a:rPr>
              <a:t>take  </a:t>
            </a:r>
            <a:r>
              <a:rPr sz="1400" spc="-5" dirty="0">
                <a:latin typeface="Carlito"/>
                <a:cs typeface="Carlito"/>
              </a:rPr>
              <a:t>these medications </a:t>
            </a:r>
            <a:r>
              <a:rPr sz="1400" dirty="0">
                <a:latin typeface="Carlito"/>
                <a:cs typeface="Carlito"/>
              </a:rPr>
              <a:t>will </a:t>
            </a:r>
            <a:r>
              <a:rPr sz="1400" spc="-5" dirty="0">
                <a:latin typeface="Carlito"/>
                <a:cs typeface="Carlito"/>
              </a:rPr>
              <a:t>tend </a:t>
            </a:r>
            <a:r>
              <a:rPr sz="1400" spc="-10" dirty="0">
                <a:latin typeface="Carlito"/>
                <a:cs typeface="Carlito"/>
              </a:rPr>
              <a:t>to </a:t>
            </a:r>
            <a:r>
              <a:rPr sz="1400" spc="-15" dirty="0">
                <a:latin typeface="Carlito"/>
                <a:cs typeface="Carlito"/>
              </a:rPr>
              <a:t>have </a:t>
            </a:r>
            <a:r>
              <a:rPr sz="1400" dirty="0">
                <a:latin typeface="Carlito"/>
                <a:cs typeface="Carlito"/>
              </a:rPr>
              <a:t>a </a:t>
            </a:r>
            <a:r>
              <a:rPr sz="1400" spc="-10" dirty="0">
                <a:latin typeface="Carlito"/>
                <a:cs typeface="Carlito"/>
              </a:rPr>
              <a:t>greater frequency </a:t>
            </a:r>
            <a:r>
              <a:rPr sz="1400" spc="-5" dirty="0">
                <a:latin typeface="Carlito"/>
                <a:cs typeface="Carlito"/>
              </a:rPr>
              <a:t>of  urination accompanied </a:t>
            </a:r>
            <a:r>
              <a:rPr sz="1400" spc="-10" dirty="0">
                <a:latin typeface="Carlito"/>
                <a:cs typeface="Carlito"/>
              </a:rPr>
              <a:t>by </a:t>
            </a:r>
            <a:r>
              <a:rPr sz="1400" spc="-5" dirty="0">
                <a:latin typeface="Carlito"/>
                <a:cs typeface="Carlito"/>
              </a:rPr>
              <a:t>increased solute and </a:t>
            </a:r>
            <a:r>
              <a:rPr sz="1400" spc="-10" dirty="0">
                <a:latin typeface="Carlito"/>
                <a:cs typeface="Carlito"/>
              </a:rPr>
              <a:t>water</a:t>
            </a:r>
            <a:r>
              <a:rPr sz="1400" spc="45" dirty="0">
                <a:latin typeface="Carlito"/>
                <a:cs typeface="Carlito"/>
              </a:rPr>
              <a:t> </a:t>
            </a:r>
            <a:r>
              <a:rPr sz="1400" dirty="0">
                <a:latin typeface="Carlito"/>
                <a:cs typeface="Carlito"/>
              </a:rPr>
              <a:t>loss.</a:t>
            </a:r>
            <a:endParaRPr sz="1400">
              <a:latin typeface="Carlito"/>
              <a:cs typeface="Carlito"/>
            </a:endParaRPr>
          </a:p>
        </p:txBody>
      </p:sp>
      <p:sp>
        <p:nvSpPr>
          <p:cNvPr id="7" name="object 7"/>
          <p:cNvSpPr/>
          <p:nvPr/>
        </p:nvSpPr>
        <p:spPr>
          <a:xfrm>
            <a:off x="5257800" y="762000"/>
            <a:ext cx="3886200" cy="594360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19</a:t>
            </a:r>
            <a:endParaRPr sz="1200">
              <a:latin typeface="Carlito"/>
              <a:cs typeface="Carlito"/>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72" y="0"/>
            <a:ext cx="9153525" cy="542925"/>
            <a:chOff x="-4572" y="0"/>
            <a:chExt cx="9153525" cy="542925"/>
          </a:xfrm>
        </p:grpSpPr>
        <p:sp>
          <p:nvSpPr>
            <p:cNvPr id="3" name="object 3"/>
            <p:cNvSpPr/>
            <p:nvPr/>
          </p:nvSpPr>
          <p:spPr>
            <a:xfrm>
              <a:off x="0" y="0"/>
              <a:ext cx="9144000" cy="533400"/>
            </a:xfrm>
            <a:custGeom>
              <a:avLst/>
              <a:gdLst/>
              <a:ahLst/>
              <a:cxnLst/>
              <a:rect l="l" t="t" r="r" b="b"/>
              <a:pathLst>
                <a:path w="9144000" h="533400">
                  <a:moveTo>
                    <a:pt x="9144000" y="0"/>
                  </a:moveTo>
                  <a:lnTo>
                    <a:pt x="0" y="0"/>
                  </a:lnTo>
                  <a:lnTo>
                    <a:pt x="0" y="533400"/>
                  </a:lnTo>
                  <a:lnTo>
                    <a:pt x="9144000" y="533400"/>
                  </a:lnTo>
                  <a:lnTo>
                    <a:pt x="9144000" y="0"/>
                  </a:lnTo>
                  <a:close/>
                </a:path>
              </a:pathLst>
            </a:custGeom>
            <a:solidFill>
              <a:srgbClr val="C0504D"/>
            </a:solidFill>
          </p:spPr>
          <p:txBody>
            <a:bodyPr wrap="square" lIns="0" tIns="0" rIns="0" bIns="0" rtlCol="0"/>
            <a:lstStyle/>
            <a:p>
              <a:endParaRPr/>
            </a:p>
          </p:txBody>
        </p:sp>
        <p:sp>
          <p:nvSpPr>
            <p:cNvPr id="4" name="object 4"/>
            <p:cNvSpPr/>
            <p:nvPr/>
          </p:nvSpPr>
          <p:spPr>
            <a:xfrm>
              <a:off x="0" y="0"/>
              <a:ext cx="9144000" cy="533400"/>
            </a:xfrm>
            <a:custGeom>
              <a:avLst/>
              <a:gdLst/>
              <a:ahLst/>
              <a:cxnLst/>
              <a:rect l="l" t="t" r="r" b="b"/>
              <a:pathLst>
                <a:path w="9144000" h="533400">
                  <a:moveTo>
                    <a:pt x="0" y="533400"/>
                  </a:moveTo>
                  <a:lnTo>
                    <a:pt x="9144000" y="533400"/>
                  </a:lnTo>
                  <a:lnTo>
                    <a:pt x="9144000" y="0"/>
                  </a:lnTo>
                  <a:lnTo>
                    <a:pt x="0" y="0"/>
                  </a:lnTo>
                  <a:lnTo>
                    <a:pt x="0" y="533400"/>
                  </a:lnTo>
                  <a:close/>
                </a:path>
              </a:pathLst>
            </a:custGeom>
            <a:ln w="9144">
              <a:solidFill>
                <a:srgbClr val="000000"/>
              </a:solidFill>
            </a:ln>
          </p:spPr>
          <p:txBody>
            <a:bodyPr wrap="square" lIns="0" tIns="0" rIns="0" bIns="0" rtlCol="0"/>
            <a:lstStyle/>
            <a:p>
              <a:endParaRPr/>
            </a:p>
          </p:txBody>
        </p:sp>
      </p:grpSp>
      <p:sp>
        <p:nvSpPr>
          <p:cNvPr id="5" name="object 5"/>
          <p:cNvSpPr txBox="1">
            <a:spLocks noGrp="1"/>
          </p:cNvSpPr>
          <p:nvPr>
            <p:ph type="title"/>
          </p:nvPr>
        </p:nvSpPr>
        <p:spPr>
          <a:xfrm>
            <a:off x="3353561" y="0"/>
            <a:ext cx="4037839"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0000"/>
                </a:solidFill>
                <a:latin typeface="Carlito"/>
                <a:cs typeface="Carlito"/>
              </a:rPr>
              <a:t>Loop</a:t>
            </a:r>
            <a:r>
              <a:rPr sz="3200" spc="-70" dirty="0">
                <a:solidFill>
                  <a:srgbClr val="000000"/>
                </a:solidFill>
                <a:latin typeface="Carlito"/>
                <a:cs typeface="Carlito"/>
              </a:rPr>
              <a:t> </a:t>
            </a:r>
            <a:r>
              <a:rPr sz="3200" spc="-10" dirty="0">
                <a:solidFill>
                  <a:srgbClr val="000000"/>
                </a:solidFill>
                <a:latin typeface="Carlito"/>
                <a:cs typeface="Carlito"/>
              </a:rPr>
              <a:t>Diuretics</a:t>
            </a:r>
            <a:endParaRPr sz="3200" dirty="0">
              <a:latin typeface="Carlito"/>
              <a:cs typeface="Carlito"/>
            </a:endParaRPr>
          </a:p>
        </p:txBody>
      </p:sp>
      <p:grpSp>
        <p:nvGrpSpPr>
          <p:cNvPr id="6" name="object 6"/>
          <p:cNvGrpSpPr/>
          <p:nvPr/>
        </p:nvGrpSpPr>
        <p:grpSpPr>
          <a:xfrm>
            <a:off x="0" y="4282440"/>
            <a:ext cx="9088120" cy="2377440"/>
            <a:chOff x="0" y="4282440"/>
            <a:chExt cx="9088120" cy="2377440"/>
          </a:xfrm>
        </p:grpSpPr>
        <p:sp>
          <p:nvSpPr>
            <p:cNvPr id="7" name="object 7"/>
            <p:cNvSpPr/>
            <p:nvPr/>
          </p:nvSpPr>
          <p:spPr>
            <a:xfrm>
              <a:off x="1981200" y="4282440"/>
              <a:ext cx="7106547" cy="237744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0" y="4495800"/>
              <a:ext cx="2514600" cy="1201420"/>
            </a:xfrm>
            <a:custGeom>
              <a:avLst/>
              <a:gdLst/>
              <a:ahLst/>
              <a:cxnLst/>
              <a:rect l="l" t="t" r="r" b="b"/>
              <a:pathLst>
                <a:path w="2514600" h="1201420">
                  <a:moveTo>
                    <a:pt x="2514600" y="0"/>
                  </a:moveTo>
                  <a:lnTo>
                    <a:pt x="0" y="0"/>
                  </a:lnTo>
                  <a:lnTo>
                    <a:pt x="0" y="1200912"/>
                  </a:lnTo>
                  <a:lnTo>
                    <a:pt x="2514600" y="1200912"/>
                  </a:lnTo>
                  <a:lnTo>
                    <a:pt x="2514600" y="0"/>
                  </a:lnTo>
                  <a:close/>
                </a:path>
              </a:pathLst>
            </a:custGeom>
            <a:solidFill>
              <a:srgbClr val="E6B8B8"/>
            </a:solidFill>
          </p:spPr>
          <p:txBody>
            <a:bodyPr wrap="square" lIns="0" tIns="0" rIns="0" bIns="0" rtlCol="0"/>
            <a:lstStyle/>
            <a:p>
              <a:endParaRPr/>
            </a:p>
          </p:txBody>
        </p:sp>
      </p:grpSp>
      <p:sp>
        <p:nvSpPr>
          <p:cNvPr id="9" name="object 9"/>
          <p:cNvSpPr txBox="1"/>
          <p:nvPr/>
        </p:nvSpPr>
        <p:spPr>
          <a:xfrm>
            <a:off x="78739" y="559053"/>
            <a:ext cx="8977630" cy="5081270"/>
          </a:xfrm>
          <a:prstGeom prst="rect">
            <a:avLst/>
          </a:prstGeom>
        </p:spPr>
        <p:txBody>
          <a:bodyPr vert="horz" wrap="square" lIns="0" tIns="12700" rIns="0" bIns="0" rtlCol="0">
            <a:spAutoFit/>
          </a:bodyPr>
          <a:lstStyle/>
          <a:p>
            <a:pPr marL="756285" indent="-287020">
              <a:lnSpc>
                <a:spcPts val="2135"/>
              </a:lnSpc>
              <a:spcBef>
                <a:spcPts val="100"/>
              </a:spcBef>
              <a:buFont typeface="Wingdings"/>
              <a:buChar char=""/>
              <a:tabLst>
                <a:tab pos="756920" algn="l"/>
              </a:tabLst>
            </a:pPr>
            <a:r>
              <a:rPr sz="1800" b="1" spc="-5" dirty="0">
                <a:latin typeface="Carlito"/>
                <a:cs typeface="Carlito"/>
              </a:rPr>
              <a:t>Furosemide, Bumetanide </a:t>
            </a:r>
            <a:r>
              <a:rPr sz="1800" b="1" dirty="0">
                <a:latin typeface="Carlito"/>
                <a:cs typeface="Carlito"/>
              </a:rPr>
              <a:t>,</a:t>
            </a:r>
            <a:r>
              <a:rPr sz="1800" b="1" spc="-75" dirty="0">
                <a:latin typeface="Carlito"/>
                <a:cs typeface="Carlito"/>
              </a:rPr>
              <a:t> </a:t>
            </a:r>
            <a:r>
              <a:rPr sz="1800" b="1" spc="-25" dirty="0">
                <a:latin typeface="Carlito"/>
                <a:cs typeface="Carlito"/>
              </a:rPr>
              <a:t>Torsemid</a:t>
            </a:r>
            <a:endParaRPr sz="1800" dirty="0">
              <a:latin typeface="Carlito"/>
              <a:cs typeface="Carlito"/>
            </a:endParaRPr>
          </a:p>
          <a:p>
            <a:pPr marL="355600" indent="-342900">
              <a:lnSpc>
                <a:spcPts val="1775"/>
              </a:lnSpc>
              <a:buFont typeface="Arial"/>
              <a:buChar char="•"/>
              <a:tabLst>
                <a:tab pos="354965" algn="l"/>
                <a:tab pos="355600" algn="l"/>
              </a:tabLst>
            </a:pPr>
            <a:r>
              <a:rPr sz="1500" spc="-5" dirty="0">
                <a:latin typeface="Carlito"/>
                <a:cs typeface="Carlito"/>
              </a:rPr>
              <a:t>The Na+, </a:t>
            </a:r>
            <a:r>
              <a:rPr sz="1500" dirty="0">
                <a:latin typeface="Carlito"/>
                <a:cs typeface="Carlito"/>
              </a:rPr>
              <a:t>K+, 2Cl- </a:t>
            </a:r>
            <a:r>
              <a:rPr sz="1500" spc="-20" dirty="0">
                <a:latin typeface="Carlito"/>
                <a:cs typeface="Carlito"/>
              </a:rPr>
              <a:t>symporter, </a:t>
            </a:r>
            <a:r>
              <a:rPr sz="1500" dirty="0">
                <a:latin typeface="Carlito"/>
                <a:cs typeface="Carlito"/>
              </a:rPr>
              <a:t>a </a:t>
            </a:r>
            <a:r>
              <a:rPr sz="1500" spc="-5" dirty="0">
                <a:latin typeface="Carlito"/>
                <a:cs typeface="Carlito"/>
              </a:rPr>
              <a:t>carrier-mediated</a:t>
            </a:r>
            <a:r>
              <a:rPr sz="1500" spc="-55" dirty="0">
                <a:latin typeface="Carlito"/>
                <a:cs typeface="Carlito"/>
              </a:rPr>
              <a:t> </a:t>
            </a:r>
            <a:r>
              <a:rPr sz="1500" spc="-10" dirty="0">
                <a:latin typeface="Carlito"/>
                <a:cs typeface="Carlito"/>
              </a:rPr>
              <a:t>process,.</a:t>
            </a:r>
            <a:endParaRPr sz="1500" dirty="0">
              <a:latin typeface="Carlito"/>
              <a:cs typeface="Carlito"/>
            </a:endParaRPr>
          </a:p>
          <a:p>
            <a:pPr marL="355600" indent="-342900">
              <a:lnSpc>
                <a:spcPct val="100000"/>
              </a:lnSpc>
              <a:buFont typeface="Arial"/>
              <a:buChar char="•"/>
              <a:tabLst>
                <a:tab pos="354965" algn="l"/>
                <a:tab pos="355600" algn="l"/>
              </a:tabLst>
            </a:pPr>
            <a:r>
              <a:rPr sz="1500" dirty="0">
                <a:latin typeface="Carlito"/>
                <a:cs typeface="Carlito"/>
              </a:rPr>
              <a:t>It is the </a:t>
            </a:r>
            <a:r>
              <a:rPr sz="1500" spc="-5" dirty="0">
                <a:latin typeface="Carlito"/>
                <a:cs typeface="Carlito"/>
              </a:rPr>
              <a:t>major </a:t>
            </a:r>
            <a:r>
              <a:rPr sz="1500" spc="-10" dirty="0">
                <a:latin typeface="Carlito"/>
                <a:cs typeface="Carlito"/>
              </a:rPr>
              <a:t>reabsorptive </a:t>
            </a:r>
            <a:r>
              <a:rPr sz="1500" dirty="0">
                <a:latin typeface="Carlito"/>
                <a:cs typeface="Carlito"/>
              </a:rPr>
              <a:t>mechanism in the thick ascending limb</a:t>
            </a:r>
            <a:r>
              <a:rPr sz="1500" spc="-50" dirty="0">
                <a:latin typeface="Carlito"/>
                <a:cs typeface="Carlito"/>
              </a:rPr>
              <a:t> </a:t>
            </a:r>
            <a:r>
              <a:rPr sz="1500" spc="-25" dirty="0">
                <a:latin typeface="Carlito"/>
                <a:cs typeface="Carlito"/>
              </a:rPr>
              <a:t>(TAL).</a:t>
            </a:r>
            <a:endParaRPr sz="1500" dirty="0">
              <a:latin typeface="Carlito"/>
              <a:cs typeface="Carlito"/>
            </a:endParaRPr>
          </a:p>
          <a:p>
            <a:pPr marL="355600" marR="205740" indent="-342900">
              <a:lnSpc>
                <a:spcPct val="80000"/>
              </a:lnSpc>
              <a:spcBef>
                <a:spcPts val="360"/>
              </a:spcBef>
              <a:buFont typeface="Arial"/>
              <a:buChar char="•"/>
              <a:tabLst>
                <a:tab pos="354965" algn="l"/>
                <a:tab pos="355600" algn="l"/>
              </a:tabLst>
            </a:pPr>
            <a:r>
              <a:rPr sz="1500" spc="-5" dirty="0">
                <a:latin typeface="Carlito"/>
                <a:cs typeface="Carlito"/>
              </a:rPr>
              <a:t>All </a:t>
            </a:r>
            <a:r>
              <a:rPr sz="1500" spc="-15" dirty="0">
                <a:latin typeface="Carlito"/>
                <a:cs typeface="Carlito"/>
              </a:rPr>
              <a:t>four </a:t>
            </a:r>
            <a:r>
              <a:rPr sz="1500" dirty="0">
                <a:latin typeface="Carlito"/>
                <a:cs typeface="Carlito"/>
              </a:rPr>
              <a:t>ions </a:t>
            </a:r>
            <a:r>
              <a:rPr sz="1500" spc="-10" dirty="0">
                <a:latin typeface="Carlito"/>
                <a:cs typeface="Carlito"/>
              </a:rPr>
              <a:t>are </a:t>
            </a:r>
            <a:r>
              <a:rPr sz="1500" spc="-5" dirty="0">
                <a:latin typeface="Carlito"/>
                <a:cs typeface="Carlito"/>
              </a:rPr>
              <a:t>transported by secondary active transport into </a:t>
            </a:r>
            <a:r>
              <a:rPr sz="1500" dirty="0">
                <a:latin typeface="Carlito"/>
                <a:cs typeface="Carlito"/>
              </a:rPr>
              <a:t>the </a:t>
            </a:r>
            <a:r>
              <a:rPr sz="1500" spc="-45" dirty="0">
                <a:latin typeface="Carlito"/>
                <a:cs typeface="Carlito"/>
              </a:rPr>
              <a:t>TAL </a:t>
            </a:r>
            <a:r>
              <a:rPr sz="1500" dirty="0">
                <a:latin typeface="Carlito"/>
                <a:cs typeface="Carlito"/>
              </a:rPr>
              <a:t>epithelial cells, </a:t>
            </a:r>
            <a:r>
              <a:rPr sz="1500" spc="-10" dirty="0">
                <a:latin typeface="Carlito"/>
                <a:cs typeface="Carlito"/>
              </a:rPr>
              <a:t>at </a:t>
            </a:r>
            <a:r>
              <a:rPr sz="1500" dirty="0">
                <a:latin typeface="Carlito"/>
                <a:cs typeface="Carlito"/>
              </a:rPr>
              <a:t>their </a:t>
            </a:r>
            <a:r>
              <a:rPr sz="1500" spc="-5" dirty="0">
                <a:latin typeface="Carlito"/>
                <a:cs typeface="Carlito"/>
              </a:rPr>
              <a:t>apical surface,  using </a:t>
            </a:r>
            <a:r>
              <a:rPr sz="1500" dirty="0">
                <a:latin typeface="Carlito"/>
                <a:cs typeface="Carlito"/>
              </a:rPr>
              <a:t>the </a:t>
            </a:r>
            <a:r>
              <a:rPr sz="1500" b="1" spc="-10" dirty="0">
                <a:latin typeface="Carlito"/>
                <a:cs typeface="Carlito"/>
              </a:rPr>
              <a:t>energy derived from </a:t>
            </a:r>
            <a:r>
              <a:rPr sz="1500" b="1" spc="-5" dirty="0">
                <a:latin typeface="Carlito"/>
                <a:cs typeface="Carlito"/>
              </a:rPr>
              <a:t>the </a:t>
            </a:r>
            <a:r>
              <a:rPr sz="1500" b="1" spc="-15" dirty="0">
                <a:latin typeface="Carlito"/>
                <a:cs typeface="Carlito"/>
              </a:rPr>
              <a:t>Na+/K+-ATPase </a:t>
            </a:r>
            <a:r>
              <a:rPr sz="1500" b="1" spc="-10" dirty="0">
                <a:latin typeface="Carlito"/>
                <a:cs typeface="Carlito"/>
              </a:rPr>
              <a:t>co-transporter</a:t>
            </a:r>
            <a:r>
              <a:rPr sz="1500" spc="-10" dirty="0">
                <a:latin typeface="Carlito"/>
                <a:cs typeface="Carlito"/>
              </a:rPr>
              <a:t>, </a:t>
            </a:r>
            <a:r>
              <a:rPr sz="1500" spc="-5" dirty="0">
                <a:latin typeface="Carlito"/>
                <a:cs typeface="Carlito"/>
              </a:rPr>
              <a:t>also </a:t>
            </a:r>
            <a:r>
              <a:rPr sz="1500" dirty="0">
                <a:latin typeface="Carlito"/>
                <a:cs typeface="Carlito"/>
              </a:rPr>
              <a:t>a </a:t>
            </a:r>
            <a:r>
              <a:rPr sz="1500" spc="-5" dirty="0">
                <a:latin typeface="Carlito"/>
                <a:cs typeface="Carlito"/>
              </a:rPr>
              <a:t>carrier mediated</a:t>
            </a:r>
            <a:r>
              <a:rPr sz="1500" spc="90" dirty="0">
                <a:latin typeface="Carlito"/>
                <a:cs typeface="Carlito"/>
              </a:rPr>
              <a:t> </a:t>
            </a:r>
            <a:r>
              <a:rPr sz="1500" dirty="0">
                <a:latin typeface="Carlito"/>
                <a:cs typeface="Carlito"/>
              </a:rPr>
              <a:t>mechanism.</a:t>
            </a:r>
          </a:p>
          <a:p>
            <a:pPr>
              <a:lnSpc>
                <a:spcPct val="100000"/>
              </a:lnSpc>
              <a:spcBef>
                <a:spcPts val="25"/>
              </a:spcBef>
              <a:buFont typeface="Arial"/>
              <a:buChar char="•"/>
            </a:pPr>
            <a:endParaRPr sz="1450" dirty="0">
              <a:latin typeface="Carlito"/>
              <a:cs typeface="Carlito"/>
            </a:endParaRPr>
          </a:p>
          <a:p>
            <a:pPr marL="12700">
              <a:lnSpc>
                <a:spcPct val="100000"/>
              </a:lnSpc>
            </a:pPr>
            <a:r>
              <a:rPr sz="1600" b="1" spc="-10" dirty="0">
                <a:latin typeface="Carlito"/>
                <a:cs typeface="Carlito"/>
              </a:rPr>
              <a:t>Mechanism </a:t>
            </a:r>
            <a:r>
              <a:rPr sz="1600" b="1" spc="-5" dirty="0">
                <a:latin typeface="Carlito"/>
                <a:cs typeface="Carlito"/>
              </a:rPr>
              <a:t>of Action of Loop</a:t>
            </a:r>
            <a:r>
              <a:rPr sz="1600" b="1" spc="45" dirty="0">
                <a:latin typeface="Carlito"/>
                <a:cs typeface="Carlito"/>
              </a:rPr>
              <a:t> </a:t>
            </a:r>
            <a:r>
              <a:rPr sz="1600" b="1" spc="-5" dirty="0">
                <a:latin typeface="Carlito"/>
                <a:cs typeface="Carlito"/>
              </a:rPr>
              <a:t>Diuretics:</a:t>
            </a:r>
            <a:endParaRPr sz="1600" dirty="0">
              <a:latin typeface="Carlito"/>
              <a:cs typeface="Carlito"/>
            </a:endParaRPr>
          </a:p>
          <a:p>
            <a:pPr marL="355600" marR="83185" indent="-342900">
              <a:lnSpc>
                <a:spcPts val="1440"/>
              </a:lnSpc>
              <a:spcBef>
                <a:spcPts val="355"/>
              </a:spcBef>
              <a:buFont typeface="Arial"/>
              <a:buChar char="•"/>
              <a:tabLst>
                <a:tab pos="354965" algn="l"/>
                <a:tab pos="355600" algn="l"/>
              </a:tabLst>
            </a:pPr>
            <a:r>
              <a:rPr sz="1500" spc="-5" dirty="0">
                <a:latin typeface="Carlito"/>
                <a:cs typeface="Carlito"/>
              </a:rPr>
              <a:t>Loop diuretics </a:t>
            </a:r>
            <a:r>
              <a:rPr sz="1500" dirty="0">
                <a:latin typeface="Carlito"/>
                <a:cs typeface="Carlito"/>
              </a:rPr>
              <a:t>act </a:t>
            </a:r>
            <a:r>
              <a:rPr sz="1500" spc="-5" dirty="0">
                <a:latin typeface="Carlito"/>
                <a:cs typeface="Carlito"/>
              </a:rPr>
              <a:t>on </a:t>
            </a:r>
            <a:r>
              <a:rPr sz="1500" dirty="0">
                <a:latin typeface="Carlito"/>
                <a:cs typeface="Carlito"/>
              </a:rPr>
              <a:t>the Na-K-2Cl </a:t>
            </a:r>
            <a:r>
              <a:rPr sz="1500" spc="-5" dirty="0">
                <a:latin typeface="Carlito"/>
                <a:cs typeface="Carlito"/>
              </a:rPr>
              <a:t>symporter </a:t>
            </a:r>
            <a:r>
              <a:rPr sz="1500" dirty="0">
                <a:latin typeface="Carlito"/>
                <a:cs typeface="Carlito"/>
              </a:rPr>
              <a:t>in the thick ascending limb </a:t>
            </a:r>
            <a:r>
              <a:rPr sz="1500" spc="-5" dirty="0">
                <a:latin typeface="Carlito"/>
                <a:cs typeface="Carlito"/>
              </a:rPr>
              <a:t>of </a:t>
            </a:r>
            <a:r>
              <a:rPr sz="1500" dirty="0">
                <a:latin typeface="Carlito"/>
                <a:cs typeface="Carlito"/>
              </a:rPr>
              <a:t>the loop </a:t>
            </a:r>
            <a:r>
              <a:rPr sz="1500" spc="-5" dirty="0">
                <a:latin typeface="Carlito"/>
                <a:cs typeface="Carlito"/>
              </a:rPr>
              <a:t>of Henle to </a:t>
            </a:r>
            <a:r>
              <a:rPr sz="1500" dirty="0">
                <a:latin typeface="Carlito"/>
                <a:cs typeface="Carlito"/>
              </a:rPr>
              <a:t>inhibit sodium  and chloride </a:t>
            </a:r>
            <a:r>
              <a:rPr sz="1500" spc="-5" dirty="0">
                <a:latin typeface="Carlito"/>
                <a:cs typeface="Carlito"/>
              </a:rPr>
              <a:t>reabsorption. Because </a:t>
            </a:r>
            <a:r>
              <a:rPr sz="1500" b="1" spc="-5" dirty="0">
                <a:latin typeface="Carlito"/>
                <a:cs typeface="Carlito"/>
              </a:rPr>
              <a:t>magnesium </a:t>
            </a:r>
            <a:r>
              <a:rPr sz="1500" b="1" dirty="0">
                <a:latin typeface="Carlito"/>
                <a:cs typeface="Carlito"/>
              </a:rPr>
              <a:t>and </a:t>
            </a:r>
            <a:r>
              <a:rPr sz="1500" b="1" spc="-5" dirty="0">
                <a:latin typeface="Carlito"/>
                <a:cs typeface="Carlito"/>
              </a:rPr>
              <a:t>calcium reabsorption </a:t>
            </a:r>
            <a:r>
              <a:rPr sz="1500" dirty="0">
                <a:latin typeface="Carlito"/>
                <a:cs typeface="Carlito"/>
              </a:rPr>
              <a:t>in the thick ascending limb is  </a:t>
            </a:r>
            <a:r>
              <a:rPr sz="1500" b="1" spc="-5" dirty="0">
                <a:latin typeface="Carlito"/>
                <a:cs typeface="Carlito"/>
              </a:rPr>
              <a:t>dependent </a:t>
            </a:r>
            <a:r>
              <a:rPr sz="1500" b="1" dirty="0">
                <a:latin typeface="Carlito"/>
                <a:cs typeface="Carlito"/>
              </a:rPr>
              <a:t>on </a:t>
            </a:r>
            <a:r>
              <a:rPr sz="1500" b="1" spc="-5" dirty="0">
                <a:latin typeface="Carlito"/>
                <a:cs typeface="Carlito"/>
              </a:rPr>
              <a:t>sodium </a:t>
            </a:r>
            <a:r>
              <a:rPr sz="1500" b="1" dirty="0">
                <a:latin typeface="Carlito"/>
                <a:cs typeface="Carlito"/>
              </a:rPr>
              <a:t>and </a:t>
            </a:r>
            <a:r>
              <a:rPr sz="1500" b="1" spc="-5" dirty="0">
                <a:latin typeface="Carlito"/>
                <a:cs typeface="Carlito"/>
              </a:rPr>
              <a:t>chloride</a:t>
            </a:r>
            <a:r>
              <a:rPr sz="1500" b="1" spc="-75" dirty="0">
                <a:latin typeface="Carlito"/>
                <a:cs typeface="Carlito"/>
              </a:rPr>
              <a:t> </a:t>
            </a:r>
            <a:r>
              <a:rPr sz="1500" b="1" spc="-10" dirty="0">
                <a:latin typeface="Carlito"/>
                <a:cs typeface="Carlito"/>
              </a:rPr>
              <a:t>concentrations</a:t>
            </a:r>
            <a:r>
              <a:rPr sz="1500" spc="-10" dirty="0">
                <a:latin typeface="Carlito"/>
                <a:cs typeface="Carlito"/>
              </a:rPr>
              <a:t>.</a:t>
            </a:r>
            <a:endParaRPr sz="1500" dirty="0">
              <a:latin typeface="Carlito"/>
              <a:cs typeface="Carlito"/>
            </a:endParaRPr>
          </a:p>
          <a:p>
            <a:pPr marL="355600" marR="5080" indent="-342900">
              <a:lnSpc>
                <a:spcPct val="80000"/>
              </a:lnSpc>
              <a:spcBef>
                <a:spcPts val="370"/>
              </a:spcBef>
              <a:buFont typeface="Arial"/>
              <a:buChar char="•"/>
              <a:tabLst>
                <a:tab pos="398145" algn="l"/>
                <a:tab pos="398780" algn="l"/>
              </a:tabLst>
            </a:pPr>
            <a:r>
              <a:rPr dirty="0"/>
              <a:t>	</a:t>
            </a:r>
            <a:r>
              <a:rPr sz="1500" dirty="0">
                <a:latin typeface="Carlito"/>
                <a:cs typeface="Carlito"/>
              </a:rPr>
              <a:t>loop </a:t>
            </a:r>
            <a:r>
              <a:rPr sz="1500" spc="-5" dirty="0">
                <a:latin typeface="Carlito"/>
                <a:cs typeface="Carlito"/>
              </a:rPr>
              <a:t>diuretics also </a:t>
            </a:r>
            <a:r>
              <a:rPr sz="1500" dirty="0">
                <a:latin typeface="Carlito"/>
                <a:cs typeface="Carlito"/>
              </a:rPr>
              <a:t>inhibit their </a:t>
            </a:r>
            <a:r>
              <a:rPr sz="1500" spc="-5" dirty="0">
                <a:latin typeface="Carlito"/>
                <a:cs typeface="Carlito"/>
              </a:rPr>
              <a:t>reabsorption. </a:t>
            </a:r>
            <a:r>
              <a:rPr sz="1500" spc="-10" dirty="0">
                <a:latin typeface="Carlito"/>
                <a:cs typeface="Carlito"/>
              </a:rPr>
              <a:t>By </a:t>
            </a:r>
            <a:r>
              <a:rPr sz="1500" spc="-5" dirty="0">
                <a:latin typeface="Carlito"/>
                <a:cs typeface="Carlito"/>
              </a:rPr>
              <a:t>disrupting </a:t>
            </a:r>
            <a:r>
              <a:rPr sz="1500" dirty="0">
                <a:latin typeface="Carlito"/>
                <a:cs typeface="Carlito"/>
              </a:rPr>
              <a:t>the </a:t>
            </a:r>
            <a:r>
              <a:rPr sz="1500" spc="-5" dirty="0">
                <a:latin typeface="Carlito"/>
                <a:cs typeface="Carlito"/>
              </a:rPr>
              <a:t>reabsorption of </a:t>
            </a:r>
            <a:r>
              <a:rPr sz="1500" dirty="0">
                <a:latin typeface="Carlito"/>
                <a:cs typeface="Carlito"/>
              </a:rPr>
              <a:t>these ions, loop </a:t>
            </a:r>
            <a:r>
              <a:rPr sz="1500" spc="-5" dirty="0">
                <a:latin typeface="Carlito"/>
                <a:cs typeface="Carlito"/>
              </a:rPr>
              <a:t>diuretics  </a:t>
            </a:r>
            <a:r>
              <a:rPr sz="1500" spc="-10" dirty="0">
                <a:latin typeface="Carlito"/>
                <a:cs typeface="Carlito"/>
              </a:rPr>
              <a:t>prevent </a:t>
            </a:r>
            <a:r>
              <a:rPr sz="1500" dirty="0">
                <a:latin typeface="Carlito"/>
                <a:cs typeface="Carlito"/>
              </a:rPr>
              <a:t>the urine </a:t>
            </a:r>
            <a:r>
              <a:rPr sz="1500" spc="-10" dirty="0">
                <a:latin typeface="Carlito"/>
                <a:cs typeface="Carlito"/>
              </a:rPr>
              <a:t>from </a:t>
            </a:r>
            <a:r>
              <a:rPr sz="1500" spc="-5" dirty="0">
                <a:latin typeface="Carlito"/>
                <a:cs typeface="Carlito"/>
              </a:rPr>
              <a:t>becoming dilute </a:t>
            </a:r>
            <a:r>
              <a:rPr sz="1500" dirty="0">
                <a:latin typeface="Carlito"/>
                <a:cs typeface="Carlito"/>
              </a:rPr>
              <a:t>and </a:t>
            </a:r>
            <a:r>
              <a:rPr sz="1500" spc="-5" dirty="0">
                <a:latin typeface="Carlito"/>
                <a:cs typeface="Carlito"/>
              </a:rPr>
              <a:t>disrupt </a:t>
            </a:r>
            <a:r>
              <a:rPr sz="1500" dirty="0">
                <a:latin typeface="Carlito"/>
                <a:cs typeface="Carlito"/>
              </a:rPr>
              <a:t>the </a:t>
            </a:r>
            <a:r>
              <a:rPr sz="1500" spc="-10" dirty="0">
                <a:latin typeface="Carlito"/>
                <a:cs typeface="Carlito"/>
              </a:rPr>
              <a:t>generation </a:t>
            </a:r>
            <a:r>
              <a:rPr sz="1500" spc="-5" dirty="0">
                <a:latin typeface="Carlito"/>
                <a:cs typeface="Carlito"/>
              </a:rPr>
              <a:t>of </a:t>
            </a:r>
            <a:r>
              <a:rPr sz="1500" dirty="0">
                <a:latin typeface="Carlito"/>
                <a:cs typeface="Carlito"/>
              </a:rPr>
              <a:t>a </a:t>
            </a:r>
            <a:r>
              <a:rPr sz="1500" spc="-5" dirty="0">
                <a:latin typeface="Carlito"/>
                <a:cs typeface="Carlito"/>
              </a:rPr>
              <a:t>hypertonic renal </a:t>
            </a:r>
            <a:r>
              <a:rPr sz="1500" dirty="0">
                <a:latin typeface="Carlito"/>
                <a:cs typeface="Carlito"/>
              </a:rPr>
              <a:t>medulla. Without </a:t>
            </a:r>
            <a:r>
              <a:rPr sz="1500" spc="-5" dirty="0">
                <a:latin typeface="Carlito"/>
                <a:cs typeface="Carlito"/>
              </a:rPr>
              <a:t>such  </a:t>
            </a:r>
            <a:r>
              <a:rPr sz="1500" dirty="0">
                <a:latin typeface="Carlito"/>
                <a:cs typeface="Carlito"/>
              </a:rPr>
              <a:t>a </a:t>
            </a:r>
            <a:r>
              <a:rPr sz="1500" spc="-10" dirty="0">
                <a:latin typeface="Carlito"/>
                <a:cs typeface="Carlito"/>
              </a:rPr>
              <a:t>concentrated </a:t>
            </a:r>
            <a:r>
              <a:rPr sz="1500" dirty="0">
                <a:latin typeface="Carlito"/>
                <a:cs typeface="Carlito"/>
              </a:rPr>
              <a:t>medulla, </a:t>
            </a:r>
            <a:r>
              <a:rPr sz="1500" spc="-10" dirty="0">
                <a:latin typeface="Carlito"/>
                <a:cs typeface="Carlito"/>
              </a:rPr>
              <a:t>water </a:t>
            </a:r>
            <a:r>
              <a:rPr sz="1500" dirty="0">
                <a:latin typeface="Carlito"/>
                <a:cs typeface="Carlito"/>
              </a:rPr>
              <a:t>has less </a:t>
            </a:r>
            <a:r>
              <a:rPr sz="1500" spc="-5" dirty="0">
                <a:latin typeface="Carlito"/>
                <a:cs typeface="Carlito"/>
              </a:rPr>
              <a:t>of </a:t>
            </a:r>
            <a:r>
              <a:rPr sz="1500" dirty="0">
                <a:latin typeface="Carlito"/>
                <a:cs typeface="Carlito"/>
              </a:rPr>
              <a:t>an </a:t>
            </a:r>
            <a:r>
              <a:rPr sz="1500" spc="-5" dirty="0">
                <a:latin typeface="Carlito"/>
                <a:cs typeface="Carlito"/>
              </a:rPr>
              <a:t>osmotic </a:t>
            </a:r>
            <a:r>
              <a:rPr sz="1500" dirty="0">
                <a:latin typeface="Carlito"/>
                <a:cs typeface="Carlito"/>
              </a:rPr>
              <a:t>driving </a:t>
            </a:r>
            <a:r>
              <a:rPr sz="1500" spc="-15" dirty="0">
                <a:latin typeface="Carlito"/>
                <a:cs typeface="Carlito"/>
              </a:rPr>
              <a:t>force </a:t>
            </a:r>
            <a:r>
              <a:rPr sz="1500" spc="-10" dirty="0">
                <a:latin typeface="Carlito"/>
                <a:cs typeface="Carlito"/>
              </a:rPr>
              <a:t>to leave </a:t>
            </a:r>
            <a:r>
              <a:rPr sz="1500" dirty="0">
                <a:latin typeface="Carlito"/>
                <a:cs typeface="Carlito"/>
              </a:rPr>
              <a:t>the </a:t>
            </a:r>
            <a:r>
              <a:rPr sz="1500" spc="-5" dirty="0">
                <a:latin typeface="Carlito"/>
                <a:cs typeface="Carlito"/>
              </a:rPr>
              <a:t>collecting </a:t>
            </a:r>
            <a:r>
              <a:rPr sz="1500" dirty="0">
                <a:latin typeface="Carlito"/>
                <a:cs typeface="Carlito"/>
              </a:rPr>
              <a:t>duct </a:t>
            </a:r>
            <a:r>
              <a:rPr sz="1500" spc="-10" dirty="0">
                <a:latin typeface="Carlito"/>
                <a:cs typeface="Carlito"/>
              </a:rPr>
              <a:t>system,  </a:t>
            </a:r>
            <a:r>
              <a:rPr sz="1500" spc="-5" dirty="0">
                <a:latin typeface="Carlito"/>
                <a:cs typeface="Carlito"/>
              </a:rPr>
              <a:t>ultimately resulting </a:t>
            </a:r>
            <a:r>
              <a:rPr sz="1500" dirty="0">
                <a:latin typeface="Carlito"/>
                <a:cs typeface="Carlito"/>
              </a:rPr>
              <a:t>in </a:t>
            </a:r>
            <a:r>
              <a:rPr sz="1500" spc="-5" dirty="0">
                <a:latin typeface="Carlito"/>
                <a:cs typeface="Carlito"/>
              </a:rPr>
              <a:t>increased </a:t>
            </a:r>
            <a:r>
              <a:rPr sz="1500" dirty="0">
                <a:latin typeface="Carlito"/>
                <a:cs typeface="Carlito"/>
              </a:rPr>
              <a:t>urine </a:t>
            </a:r>
            <a:r>
              <a:rPr sz="1500" spc="-5" dirty="0">
                <a:latin typeface="Carlito"/>
                <a:cs typeface="Carlito"/>
              </a:rPr>
              <a:t>production. This diuresis </a:t>
            </a:r>
            <a:r>
              <a:rPr sz="1500" spc="-10" dirty="0">
                <a:latin typeface="Carlito"/>
                <a:cs typeface="Carlito"/>
              </a:rPr>
              <a:t>leaves </a:t>
            </a:r>
            <a:r>
              <a:rPr sz="1500" dirty="0">
                <a:latin typeface="Carlito"/>
                <a:cs typeface="Carlito"/>
              </a:rPr>
              <a:t>less </a:t>
            </a:r>
            <a:r>
              <a:rPr sz="1500" spc="-10" dirty="0">
                <a:latin typeface="Carlito"/>
                <a:cs typeface="Carlito"/>
              </a:rPr>
              <a:t>water to </a:t>
            </a:r>
            <a:r>
              <a:rPr sz="1500" spc="-5" dirty="0">
                <a:latin typeface="Carlito"/>
                <a:cs typeface="Carlito"/>
              </a:rPr>
              <a:t>be reabsorbed </a:t>
            </a:r>
            <a:r>
              <a:rPr sz="1500" spc="-10" dirty="0">
                <a:latin typeface="Carlito"/>
                <a:cs typeface="Carlito"/>
              </a:rPr>
              <a:t>into </a:t>
            </a:r>
            <a:r>
              <a:rPr sz="1500" dirty="0">
                <a:latin typeface="Carlito"/>
                <a:cs typeface="Carlito"/>
              </a:rPr>
              <a:t>the  blood, </a:t>
            </a:r>
            <a:r>
              <a:rPr sz="1500" spc="-5" dirty="0">
                <a:latin typeface="Carlito"/>
                <a:cs typeface="Carlito"/>
              </a:rPr>
              <a:t>resulting </a:t>
            </a:r>
            <a:r>
              <a:rPr sz="1500" dirty="0">
                <a:latin typeface="Carlito"/>
                <a:cs typeface="Carlito"/>
              </a:rPr>
              <a:t>in a </a:t>
            </a:r>
            <a:r>
              <a:rPr sz="1500" spc="-5" dirty="0">
                <a:latin typeface="Carlito"/>
                <a:cs typeface="Carlito"/>
              </a:rPr>
              <a:t>decrease </a:t>
            </a:r>
            <a:r>
              <a:rPr sz="1500" dirty="0">
                <a:latin typeface="Carlito"/>
                <a:cs typeface="Carlito"/>
              </a:rPr>
              <a:t>in blood</a:t>
            </a:r>
            <a:r>
              <a:rPr sz="1500" spc="-50" dirty="0">
                <a:latin typeface="Carlito"/>
                <a:cs typeface="Carlito"/>
              </a:rPr>
              <a:t> </a:t>
            </a:r>
            <a:r>
              <a:rPr sz="1500" spc="-5" dirty="0">
                <a:latin typeface="Carlito"/>
                <a:cs typeface="Carlito"/>
              </a:rPr>
              <a:t>volume.</a:t>
            </a:r>
            <a:endParaRPr sz="1500" dirty="0">
              <a:latin typeface="Carlito"/>
              <a:cs typeface="Carlito"/>
            </a:endParaRPr>
          </a:p>
          <a:p>
            <a:pPr marL="355600" marR="128905" indent="-342900">
              <a:lnSpc>
                <a:spcPts val="1440"/>
              </a:lnSpc>
              <a:spcBef>
                <a:spcPts val="350"/>
              </a:spcBef>
              <a:buFont typeface="Arial"/>
              <a:buChar char="•"/>
              <a:tabLst>
                <a:tab pos="354965" algn="l"/>
                <a:tab pos="355600" algn="l"/>
              </a:tabLst>
            </a:pPr>
            <a:r>
              <a:rPr sz="1500" spc="-5" dirty="0">
                <a:latin typeface="Carlito"/>
                <a:cs typeface="Carlito"/>
              </a:rPr>
              <a:t>Loop diuretics cause vasodilation of </a:t>
            </a:r>
            <a:r>
              <a:rPr sz="1500" dirty="0">
                <a:latin typeface="Carlito"/>
                <a:cs typeface="Carlito"/>
              </a:rPr>
              <a:t>the </a:t>
            </a:r>
            <a:r>
              <a:rPr sz="1500" spc="-5" dirty="0">
                <a:latin typeface="Carlito"/>
                <a:cs typeface="Carlito"/>
              </a:rPr>
              <a:t>veins </a:t>
            </a:r>
            <a:r>
              <a:rPr sz="1500" dirty="0">
                <a:latin typeface="Carlito"/>
                <a:cs typeface="Carlito"/>
              </a:rPr>
              <a:t>and </a:t>
            </a:r>
            <a:r>
              <a:rPr sz="1500" spc="-5" dirty="0">
                <a:latin typeface="Carlito"/>
                <a:cs typeface="Carlito"/>
              </a:rPr>
              <a:t>of </a:t>
            </a:r>
            <a:r>
              <a:rPr sz="1500" dirty="0">
                <a:latin typeface="Carlito"/>
                <a:cs typeface="Carlito"/>
              </a:rPr>
              <a:t>the </a:t>
            </a:r>
            <a:r>
              <a:rPr sz="1500" spc="-5" dirty="0">
                <a:latin typeface="Carlito"/>
                <a:cs typeface="Carlito"/>
              </a:rPr>
              <a:t>kidney's </a:t>
            </a:r>
            <a:r>
              <a:rPr sz="1500" dirty="0">
                <a:latin typeface="Carlito"/>
                <a:cs typeface="Carlito"/>
              </a:rPr>
              <a:t>blood </a:t>
            </a:r>
            <a:r>
              <a:rPr sz="1500" spc="-5" dirty="0">
                <a:latin typeface="Carlito"/>
                <a:cs typeface="Carlito"/>
              </a:rPr>
              <a:t>vessels, mechanically causing </a:t>
            </a:r>
            <a:r>
              <a:rPr sz="1500" dirty="0">
                <a:latin typeface="Carlito"/>
                <a:cs typeface="Carlito"/>
              </a:rPr>
              <a:t>a  </a:t>
            </a:r>
            <a:r>
              <a:rPr sz="1500" spc="-5" dirty="0">
                <a:latin typeface="Carlito"/>
                <a:cs typeface="Carlito"/>
              </a:rPr>
              <a:t>decrease </a:t>
            </a:r>
            <a:r>
              <a:rPr sz="1500" dirty="0">
                <a:latin typeface="Carlito"/>
                <a:cs typeface="Carlito"/>
              </a:rPr>
              <a:t>in </a:t>
            </a:r>
            <a:r>
              <a:rPr sz="1500" spc="-5" dirty="0">
                <a:latin typeface="Carlito"/>
                <a:cs typeface="Carlito"/>
              </a:rPr>
              <a:t>blood pressure. The collective </a:t>
            </a:r>
            <a:r>
              <a:rPr sz="1500" spc="-10" dirty="0">
                <a:latin typeface="Carlito"/>
                <a:cs typeface="Carlito"/>
              </a:rPr>
              <a:t>effects </a:t>
            </a:r>
            <a:r>
              <a:rPr sz="1500" spc="-5" dirty="0">
                <a:latin typeface="Carlito"/>
                <a:cs typeface="Carlito"/>
              </a:rPr>
              <a:t>of decreased blood volume </a:t>
            </a:r>
            <a:r>
              <a:rPr sz="1500" dirty="0">
                <a:latin typeface="Carlito"/>
                <a:cs typeface="Carlito"/>
              </a:rPr>
              <a:t>and </a:t>
            </a:r>
            <a:r>
              <a:rPr sz="1500" spc="-5" dirty="0">
                <a:latin typeface="Carlito"/>
                <a:cs typeface="Carlito"/>
              </a:rPr>
              <a:t>vasodilation decrease </a:t>
            </a:r>
            <a:r>
              <a:rPr sz="1500" dirty="0">
                <a:latin typeface="Carlito"/>
                <a:cs typeface="Carlito"/>
              </a:rPr>
              <a:t>blood  </a:t>
            </a:r>
            <a:r>
              <a:rPr sz="1500" spc="-5" dirty="0">
                <a:latin typeface="Carlito"/>
                <a:cs typeface="Carlito"/>
              </a:rPr>
              <a:t>pressure.</a:t>
            </a:r>
            <a:endParaRPr sz="1500" dirty="0">
              <a:latin typeface="Carlito"/>
              <a:cs typeface="Carlito"/>
            </a:endParaRPr>
          </a:p>
          <a:p>
            <a:pPr>
              <a:lnSpc>
                <a:spcPct val="100000"/>
              </a:lnSpc>
              <a:spcBef>
                <a:spcPts val="45"/>
              </a:spcBef>
              <a:buFont typeface="Arial"/>
              <a:buChar char="•"/>
            </a:pPr>
            <a:endParaRPr sz="1100" dirty="0">
              <a:latin typeface="Carlito"/>
              <a:cs typeface="Carlito"/>
            </a:endParaRPr>
          </a:p>
          <a:p>
            <a:pPr marL="469900">
              <a:lnSpc>
                <a:spcPts val="1825"/>
              </a:lnSpc>
            </a:pPr>
            <a:r>
              <a:rPr sz="1600" u="heavy" spc="-10" dirty="0">
                <a:uFill>
                  <a:solidFill>
                    <a:srgbClr val="000000"/>
                  </a:solidFill>
                </a:uFill>
                <a:latin typeface="Carlito"/>
                <a:cs typeface="Carlito"/>
              </a:rPr>
              <a:t>Adverse</a:t>
            </a:r>
            <a:r>
              <a:rPr sz="1600" u="heavy" spc="10" dirty="0">
                <a:uFill>
                  <a:solidFill>
                    <a:srgbClr val="000000"/>
                  </a:solidFill>
                </a:uFill>
                <a:latin typeface="Carlito"/>
                <a:cs typeface="Carlito"/>
              </a:rPr>
              <a:t> </a:t>
            </a:r>
            <a:r>
              <a:rPr sz="1600" u="heavy" spc="-10" dirty="0">
                <a:uFill>
                  <a:solidFill>
                    <a:srgbClr val="000000"/>
                  </a:solidFill>
                </a:uFill>
                <a:latin typeface="Carlito"/>
                <a:cs typeface="Carlito"/>
              </a:rPr>
              <a:t>reaction:</a:t>
            </a:r>
            <a:endParaRPr sz="1600" dirty="0">
              <a:latin typeface="Carlito"/>
              <a:cs typeface="Carlito"/>
            </a:endParaRPr>
          </a:p>
          <a:p>
            <a:pPr marL="541020" lvl="1" indent="-71755">
              <a:lnSpc>
                <a:spcPts val="1730"/>
              </a:lnSpc>
              <a:buSzPct val="93750"/>
              <a:buFont typeface="Arial"/>
              <a:buChar char="•"/>
              <a:tabLst>
                <a:tab pos="541655" algn="l"/>
              </a:tabLst>
            </a:pPr>
            <a:r>
              <a:rPr sz="1600" spc="-10" dirty="0">
                <a:latin typeface="Carlito"/>
                <a:cs typeface="Carlito"/>
              </a:rPr>
              <a:t>pre-renal</a:t>
            </a:r>
            <a:r>
              <a:rPr sz="1600" spc="15" dirty="0">
                <a:latin typeface="Carlito"/>
                <a:cs typeface="Carlito"/>
              </a:rPr>
              <a:t> </a:t>
            </a:r>
            <a:r>
              <a:rPr sz="1600" spc="-10" dirty="0">
                <a:latin typeface="Carlito"/>
                <a:cs typeface="Carlito"/>
              </a:rPr>
              <a:t>azotemia</a:t>
            </a:r>
            <a:endParaRPr sz="1600" dirty="0">
              <a:latin typeface="Carlito"/>
              <a:cs typeface="Carlito"/>
            </a:endParaRPr>
          </a:p>
          <a:p>
            <a:pPr marL="541020" lvl="1" indent="-71755">
              <a:lnSpc>
                <a:spcPts val="1730"/>
              </a:lnSpc>
              <a:buSzPct val="93750"/>
              <a:buFont typeface="Arial"/>
              <a:buChar char="•"/>
              <a:tabLst>
                <a:tab pos="541655" algn="l"/>
              </a:tabLst>
            </a:pPr>
            <a:r>
              <a:rPr sz="1600" spc="-10" dirty="0">
                <a:latin typeface="Carlito"/>
                <a:cs typeface="Carlito"/>
              </a:rPr>
              <a:t>Hypokalemia</a:t>
            </a:r>
            <a:endParaRPr sz="1600" dirty="0">
              <a:latin typeface="Carlito"/>
              <a:cs typeface="Carlito"/>
            </a:endParaRPr>
          </a:p>
          <a:p>
            <a:pPr marL="541020" lvl="1" indent="-71755">
              <a:lnSpc>
                <a:spcPts val="1730"/>
              </a:lnSpc>
              <a:buSzPct val="93750"/>
              <a:buFont typeface="Arial"/>
              <a:buChar char="•"/>
              <a:tabLst>
                <a:tab pos="541655" algn="l"/>
              </a:tabLst>
            </a:pPr>
            <a:r>
              <a:rPr sz="1600" spc="-10" dirty="0">
                <a:latin typeface="Carlito"/>
                <a:cs typeface="Carlito"/>
              </a:rPr>
              <a:t>Skin </a:t>
            </a:r>
            <a:r>
              <a:rPr sz="1600" spc="-15" dirty="0">
                <a:latin typeface="Carlito"/>
                <a:cs typeface="Carlito"/>
              </a:rPr>
              <a:t>rash</a:t>
            </a:r>
            <a:endParaRPr sz="1600" dirty="0">
              <a:latin typeface="Carlito"/>
              <a:cs typeface="Carlito"/>
            </a:endParaRPr>
          </a:p>
          <a:p>
            <a:pPr marL="541020" lvl="1" indent="-71755">
              <a:lnSpc>
                <a:spcPts val="1825"/>
              </a:lnSpc>
              <a:buSzPct val="93750"/>
              <a:buFont typeface="Arial"/>
              <a:buChar char="•"/>
              <a:tabLst>
                <a:tab pos="541655" algn="l"/>
              </a:tabLst>
            </a:pPr>
            <a:r>
              <a:rPr sz="1600" spc="-10" dirty="0">
                <a:latin typeface="Carlito"/>
                <a:cs typeface="Carlito"/>
              </a:rPr>
              <a:t>ototoxicity</a:t>
            </a:r>
            <a:endParaRPr sz="1600" dirty="0">
              <a:latin typeface="Carlito"/>
              <a:cs typeface="Carlito"/>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63</a:t>
            </a:fld>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33400"/>
          </a:xfrm>
          <a:custGeom>
            <a:avLst/>
            <a:gdLst/>
            <a:ahLst/>
            <a:cxnLst/>
            <a:rect l="l" t="t" r="r" b="b"/>
            <a:pathLst>
              <a:path w="9144000" h="533400">
                <a:moveTo>
                  <a:pt x="9144000" y="0"/>
                </a:moveTo>
                <a:lnTo>
                  <a:pt x="0" y="0"/>
                </a:lnTo>
                <a:lnTo>
                  <a:pt x="0" y="533400"/>
                </a:lnTo>
                <a:lnTo>
                  <a:pt x="9144000" y="533400"/>
                </a:lnTo>
                <a:lnTo>
                  <a:pt x="9144000" y="0"/>
                </a:lnTo>
                <a:close/>
              </a:path>
            </a:pathLst>
          </a:custGeom>
          <a:solidFill>
            <a:srgbClr val="C3D59B"/>
          </a:solidFill>
        </p:spPr>
        <p:txBody>
          <a:bodyPr wrap="square" lIns="0" tIns="0" rIns="0" bIns="0" rtlCol="0"/>
          <a:lstStyle/>
          <a:p>
            <a:endParaRPr/>
          </a:p>
        </p:txBody>
      </p:sp>
      <p:sp>
        <p:nvSpPr>
          <p:cNvPr id="3" name="object 3"/>
          <p:cNvSpPr txBox="1">
            <a:spLocks noGrp="1"/>
          </p:cNvSpPr>
          <p:nvPr>
            <p:ph type="title"/>
          </p:nvPr>
        </p:nvSpPr>
        <p:spPr>
          <a:xfrm>
            <a:off x="2258948" y="0"/>
            <a:ext cx="4629785" cy="514350"/>
          </a:xfrm>
          <a:prstGeom prst="rect">
            <a:avLst/>
          </a:prstGeom>
        </p:spPr>
        <p:txBody>
          <a:bodyPr vert="horz" wrap="square" lIns="0" tIns="13335" rIns="0" bIns="0" rtlCol="0">
            <a:spAutoFit/>
          </a:bodyPr>
          <a:lstStyle/>
          <a:p>
            <a:pPr marL="12700">
              <a:lnSpc>
                <a:spcPct val="100000"/>
              </a:lnSpc>
              <a:spcBef>
                <a:spcPts val="105"/>
              </a:spcBef>
            </a:pPr>
            <a:r>
              <a:rPr sz="3200" b="0" spc="-10" dirty="0">
                <a:solidFill>
                  <a:srgbClr val="000000"/>
                </a:solidFill>
                <a:latin typeface="Carlito"/>
                <a:cs typeface="Carlito"/>
              </a:rPr>
              <a:t>Potassium-Sparing</a:t>
            </a:r>
            <a:r>
              <a:rPr sz="3200" b="0" spc="10" dirty="0">
                <a:solidFill>
                  <a:srgbClr val="000000"/>
                </a:solidFill>
                <a:latin typeface="Carlito"/>
                <a:cs typeface="Carlito"/>
              </a:rPr>
              <a:t> </a:t>
            </a:r>
            <a:r>
              <a:rPr sz="3200" b="0" spc="-10" dirty="0">
                <a:solidFill>
                  <a:srgbClr val="000000"/>
                </a:solidFill>
                <a:latin typeface="Carlito"/>
                <a:cs typeface="Carlito"/>
              </a:rPr>
              <a:t>Diuretics</a:t>
            </a:r>
            <a:endParaRPr sz="32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64</a:t>
            </a:fld>
            <a:endParaRPr dirty="0"/>
          </a:p>
        </p:txBody>
      </p:sp>
      <p:sp>
        <p:nvSpPr>
          <p:cNvPr id="4" name="object 4"/>
          <p:cNvSpPr txBox="1"/>
          <p:nvPr/>
        </p:nvSpPr>
        <p:spPr>
          <a:xfrm>
            <a:off x="231140" y="502665"/>
            <a:ext cx="8653145" cy="5622925"/>
          </a:xfrm>
          <a:prstGeom prst="rect">
            <a:avLst/>
          </a:prstGeom>
        </p:spPr>
        <p:txBody>
          <a:bodyPr vert="horz" wrap="square" lIns="0" tIns="12700" rIns="0" bIns="0" rtlCol="0">
            <a:spAutoFit/>
          </a:bodyPr>
          <a:lstStyle/>
          <a:p>
            <a:pPr marL="355600" indent="-342900">
              <a:lnSpc>
                <a:spcPct val="100000"/>
              </a:lnSpc>
              <a:spcBef>
                <a:spcPts val="100"/>
              </a:spcBef>
              <a:buFont typeface="Arial"/>
              <a:buChar char="•"/>
              <a:tabLst>
                <a:tab pos="354965" algn="l"/>
                <a:tab pos="355600" algn="l"/>
              </a:tabLst>
            </a:pPr>
            <a:r>
              <a:rPr sz="1800" spc="-5" dirty="0">
                <a:latin typeface="Carlito"/>
                <a:cs typeface="Carlito"/>
              </a:rPr>
              <a:t>The K-sparing </a:t>
            </a:r>
            <a:r>
              <a:rPr sz="1800" spc="-10" dirty="0">
                <a:latin typeface="Carlito"/>
                <a:cs typeface="Carlito"/>
              </a:rPr>
              <a:t>diuretics </a:t>
            </a:r>
            <a:r>
              <a:rPr sz="1800" b="1" spc="-10" dirty="0">
                <a:latin typeface="Carlito"/>
                <a:cs typeface="Carlito"/>
              </a:rPr>
              <a:t>are </a:t>
            </a:r>
            <a:r>
              <a:rPr sz="1800" b="1" spc="-5" dirty="0">
                <a:latin typeface="Carlito"/>
                <a:cs typeface="Carlito"/>
              </a:rPr>
              <a:t>weak </a:t>
            </a:r>
            <a:r>
              <a:rPr sz="1800" b="1" spc="-10" dirty="0">
                <a:latin typeface="Carlito"/>
                <a:cs typeface="Carlito"/>
              </a:rPr>
              <a:t>diuretics</a:t>
            </a:r>
            <a:r>
              <a:rPr sz="1800" b="1" spc="70" dirty="0">
                <a:latin typeface="Carlito"/>
                <a:cs typeface="Carlito"/>
              </a:rPr>
              <a:t> </a:t>
            </a:r>
            <a:r>
              <a:rPr sz="1800" b="1" spc="-5" dirty="0">
                <a:latin typeface="Carlito"/>
                <a:cs typeface="Carlito"/>
              </a:rPr>
              <a:t>alone.</a:t>
            </a:r>
            <a:endParaRPr sz="1800">
              <a:latin typeface="Carlito"/>
              <a:cs typeface="Carlito"/>
            </a:endParaRPr>
          </a:p>
          <a:p>
            <a:pPr marL="355600" marR="5080" indent="-342900">
              <a:lnSpc>
                <a:spcPct val="80000"/>
              </a:lnSpc>
              <a:spcBef>
                <a:spcPts val="430"/>
              </a:spcBef>
              <a:buFont typeface="Arial"/>
              <a:buChar char="•"/>
              <a:tabLst>
                <a:tab pos="354965" algn="l"/>
                <a:tab pos="355600" algn="l"/>
              </a:tabLst>
            </a:pPr>
            <a:r>
              <a:rPr sz="1800" spc="-5" dirty="0">
                <a:latin typeface="Carlito"/>
                <a:cs typeface="Carlito"/>
              </a:rPr>
              <a:t>They </a:t>
            </a:r>
            <a:r>
              <a:rPr sz="1800" spc="-10" dirty="0">
                <a:latin typeface="Carlito"/>
                <a:cs typeface="Carlito"/>
              </a:rPr>
              <a:t>are </a:t>
            </a:r>
            <a:r>
              <a:rPr sz="1800" spc="-5" dirty="0">
                <a:latin typeface="Carlito"/>
                <a:cs typeface="Carlito"/>
              </a:rPr>
              <a:t>primarily used </a:t>
            </a:r>
            <a:r>
              <a:rPr sz="1800" dirty="0">
                <a:latin typeface="Carlito"/>
                <a:cs typeface="Carlito"/>
              </a:rPr>
              <a:t>as </a:t>
            </a:r>
            <a:r>
              <a:rPr sz="1800" spc="-5" dirty="0">
                <a:latin typeface="Carlito"/>
                <a:cs typeface="Carlito"/>
              </a:rPr>
              <a:t>adjuncts </a:t>
            </a:r>
            <a:r>
              <a:rPr sz="1800" spc="-10" dirty="0">
                <a:latin typeface="Carlito"/>
                <a:cs typeface="Carlito"/>
              </a:rPr>
              <a:t>to </a:t>
            </a:r>
            <a:r>
              <a:rPr sz="1800" spc="-5" dirty="0">
                <a:latin typeface="Carlito"/>
                <a:cs typeface="Carlito"/>
              </a:rPr>
              <a:t>thiazides </a:t>
            </a:r>
            <a:r>
              <a:rPr sz="1800" dirty="0">
                <a:latin typeface="Carlito"/>
                <a:cs typeface="Carlito"/>
              </a:rPr>
              <a:t>and </a:t>
            </a:r>
            <a:r>
              <a:rPr sz="1800" spc="-5" dirty="0">
                <a:latin typeface="Carlito"/>
                <a:cs typeface="Carlito"/>
              </a:rPr>
              <a:t>loop </a:t>
            </a:r>
            <a:r>
              <a:rPr sz="1800" spc="-10" dirty="0">
                <a:latin typeface="Carlito"/>
                <a:cs typeface="Carlito"/>
              </a:rPr>
              <a:t>diuretics </a:t>
            </a:r>
            <a:r>
              <a:rPr sz="1800" spc="-5" dirty="0">
                <a:latin typeface="Carlito"/>
                <a:cs typeface="Carlito"/>
              </a:rPr>
              <a:t>or </a:t>
            </a:r>
            <a:r>
              <a:rPr sz="1800" spc="-15" dirty="0">
                <a:latin typeface="Carlito"/>
                <a:cs typeface="Carlito"/>
              </a:rPr>
              <a:t>for </a:t>
            </a:r>
            <a:r>
              <a:rPr sz="1800" spc="-10" dirty="0">
                <a:latin typeface="Carlito"/>
                <a:cs typeface="Carlito"/>
              </a:rPr>
              <a:t>potassium </a:t>
            </a:r>
            <a:r>
              <a:rPr sz="1800" spc="-5" dirty="0">
                <a:latin typeface="Carlito"/>
                <a:cs typeface="Carlito"/>
              </a:rPr>
              <a:t>and  magnesium spacing. </a:t>
            </a:r>
            <a:r>
              <a:rPr sz="1800" spc="-10" dirty="0">
                <a:latin typeface="Carlito"/>
                <a:cs typeface="Carlito"/>
              </a:rPr>
              <a:t>Instead </a:t>
            </a:r>
            <a:r>
              <a:rPr sz="1800" spc="-5" dirty="0">
                <a:latin typeface="Carlito"/>
                <a:cs typeface="Carlito"/>
              </a:rPr>
              <a:t>of using thiazides </a:t>
            </a:r>
            <a:r>
              <a:rPr sz="1800" dirty="0">
                <a:latin typeface="Carlito"/>
                <a:cs typeface="Carlito"/>
              </a:rPr>
              <a:t>alone </a:t>
            </a:r>
            <a:r>
              <a:rPr sz="1800" spc="-15" dirty="0">
                <a:latin typeface="Carlito"/>
                <a:cs typeface="Carlito"/>
              </a:rPr>
              <a:t>for </a:t>
            </a:r>
            <a:r>
              <a:rPr sz="1800" spc="-10" dirty="0">
                <a:latin typeface="Carlito"/>
                <a:cs typeface="Carlito"/>
              </a:rPr>
              <a:t>hypertension ,triamterene </a:t>
            </a:r>
            <a:r>
              <a:rPr sz="1800" spc="-5" dirty="0">
                <a:latin typeface="Carlito"/>
                <a:cs typeface="Carlito"/>
              </a:rPr>
              <a:t>is </a:t>
            </a:r>
            <a:r>
              <a:rPr sz="1800" dirty="0">
                <a:latin typeface="Carlito"/>
                <a:cs typeface="Carlito"/>
              </a:rPr>
              <a:t>also  </a:t>
            </a:r>
            <a:r>
              <a:rPr sz="1800" spc="-5" dirty="0">
                <a:latin typeface="Carlito"/>
                <a:cs typeface="Carlito"/>
              </a:rPr>
              <a:t>used by</a:t>
            </a:r>
            <a:r>
              <a:rPr sz="1800" spc="15" dirty="0">
                <a:latin typeface="Carlito"/>
                <a:cs typeface="Carlito"/>
              </a:rPr>
              <a:t> </a:t>
            </a:r>
            <a:r>
              <a:rPr sz="1800" spc="-10" dirty="0">
                <a:latin typeface="Carlito"/>
                <a:cs typeface="Carlito"/>
              </a:rPr>
              <a:t>combination.</a:t>
            </a:r>
            <a:endParaRPr sz="1800">
              <a:latin typeface="Carlito"/>
              <a:cs typeface="Carlito"/>
            </a:endParaRPr>
          </a:p>
          <a:p>
            <a:pPr>
              <a:lnSpc>
                <a:spcPct val="100000"/>
              </a:lnSpc>
              <a:spcBef>
                <a:spcPts val="25"/>
              </a:spcBef>
              <a:buFont typeface="Arial"/>
              <a:buChar char="•"/>
            </a:pPr>
            <a:endParaRPr sz="1750">
              <a:latin typeface="Carlito"/>
              <a:cs typeface="Carlito"/>
            </a:endParaRPr>
          </a:p>
          <a:p>
            <a:pPr marL="355600" indent="-342900">
              <a:lnSpc>
                <a:spcPct val="100000"/>
              </a:lnSpc>
              <a:buFont typeface="Arial"/>
              <a:buChar char="•"/>
              <a:tabLst>
                <a:tab pos="354965" algn="l"/>
                <a:tab pos="355600" algn="l"/>
              </a:tabLst>
            </a:pPr>
            <a:r>
              <a:rPr sz="1800" spc="-5" dirty="0">
                <a:latin typeface="Carlito"/>
                <a:cs typeface="Carlito"/>
              </a:rPr>
              <a:t>Amiloride </a:t>
            </a:r>
            <a:r>
              <a:rPr sz="1800" spc="-10" dirty="0">
                <a:latin typeface="Carlito"/>
                <a:cs typeface="Carlito"/>
              </a:rPr>
              <a:t>can </a:t>
            </a:r>
            <a:r>
              <a:rPr sz="1800" spc="-5" dirty="0">
                <a:latin typeface="Carlito"/>
                <a:cs typeface="Carlito"/>
              </a:rPr>
              <a:t>be used </a:t>
            </a:r>
            <a:r>
              <a:rPr sz="1800" spc="-15" dirty="0">
                <a:latin typeface="Carlito"/>
                <a:cs typeface="Carlito"/>
              </a:rPr>
              <a:t>for </a:t>
            </a:r>
            <a:r>
              <a:rPr sz="1800" dirty="0">
                <a:latin typeface="Carlito"/>
                <a:cs typeface="Carlito"/>
              </a:rPr>
              <a:t>magnesium </a:t>
            </a:r>
            <a:r>
              <a:rPr sz="1800" spc="-5" dirty="0">
                <a:latin typeface="Carlito"/>
                <a:cs typeface="Carlito"/>
              </a:rPr>
              <a:t>deficiency because </a:t>
            </a:r>
            <a:r>
              <a:rPr sz="1800" dirty="0">
                <a:latin typeface="Carlito"/>
                <a:cs typeface="Carlito"/>
              </a:rPr>
              <a:t>it </a:t>
            </a:r>
            <a:r>
              <a:rPr sz="1800" spc="-5" dirty="0">
                <a:latin typeface="Carlito"/>
                <a:cs typeface="Carlito"/>
              </a:rPr>
              <a:t>increases renal</a:t>
            </a:r>
            <a:r>
              <a:rPr sz="1800" spc="150" dirty="0">
                <a:latin typeface="Carlito"/>
                <a:cs typeface="Carlito"/>
              </a:rPr>
              <a:t> </a:t>
            </a:r>
            <a:r>
              <a:rPr sz="1800" spc="-10" dirty="0">
                <a:latin typeface="Carlito"/>
                <a:cs typeface="Carlito"/>
              </a:rPr>
              <a:t>reabsorption.</a:t>
            </a:r>
            <a:endParaRPr sz="1800">
              <a:latin typeface="Carlito"/>
              <a:cs typeface="Carlito"/>
            </a:endParaRPr>
          </a:p>
          <a:p>
            <a:pPr marL="355600" marR="476884" indent="-342900">
              <a:lnSpc>
                <a:spcPct val="80000"/>
              </a:lnSpc>
              <a:spcBef>
                <a:spcPts val="434"/>
              </a:spcBef>
              <a:buFont typeface="Arial"/>
              <a:buChar char="•"/>
              <a:tabLst>
                <a:tab pos="407034" algn="l"/>
                <a:tab pos="407670" algn="l"/>
              </a:tabLst>
            </a:pPr>
            <a:r>
              <a:rPr dirty="0"/>
              <a:t>	</a:t>
            </a:r>
            <a:r>
              <a:rPr sz="1800" dirty="0">
                <a:latin typeface="Carlito"/>
                <a:cs typeface="Carlito"/>
              </a:rPr>
              <a:t>If a </a:t>
            </a:r>
            <a:r>
              <a:rPr sz="1800" spc="-5" dirty="0">
                <a:latin typeface="Carlito"/>
                <a:cs typeface="Carlito"/>
              </a:rPr>
              <a:t>patient </a:t>
            </a:r>
            <a:r>
              <a:rPr sz="1800" dirty="0">
                <a:latin typeface="Carlito"/>
                <a:cs typeface="Carlito"/>
              </a:rPr>
              <a:t>who </a:t>
            </a:r>
            <a:r>
              <a:rPr sz="1800" spc="-5" dirty="0">
                <a:latin typeface="Carlito"/>
                <a:cs typeface="Carlito"/>
              </a:rPr>
              <a:t>has hypomagnesemia, </a:t>
            </a:r>
            <a:r>
              <a:rPr sz="1800" dirty="0">
                <a:latin typeface="Carlito"/>
                <a:cs typeface="Carlito"/>
              </a:rPr>
              <a:t>and </a:t>
            </a:r>
            <a:r>
              <a:rPr sz="1800" spc="-10" dirty="0">
                <a:latin typeface="Carlito"/>
                <a:cs typeface="Carlito"/>
              </a:rPr>
              <a:t>you </a:t>
            </a:r>
            <a:r>
              <a:rPr sz="1800" spc="-5" dirty="0">
                <a:latin typeface="Carlito"/>
                <a:cs typeface="Carlito"/>
              </a:rPr>
              <a:t>can't give </a:t>
            </a:r>
            <a:r>
              <a:rPr sz="1800" dirty="0">
                <a:latin typeface="Carlito"/>
                <a:cs typeface="Carlito"/>
              </a:rPr>
              <a:t>them enough magnesium  </a:t>
            </a:r>
            <a:r>
              <a:rPr sz="1800" spc="-30" dirty="0">
                <a:latin typeface="Carlito"/>
                <a:cs typeface="Carlito"/>
              </a:rPr>
              <a:t>orally, </a:t>
            </a:r>
            <a:r>
              <a:rPr sz="1800" spc="-5" dirty="0">
                <a:latin typeface="Carlito"/>
                <a:cs typeface="Carlito"/>
              </a:rPr>
              <a:t>because of </a:t>
            </a:r>
            <a:r>
              <a:rPr sz="1800" spc="-15" dirty="0">
                <a:latin typeface="Carlito"/>
                <a:cs typeface="Carlito"/>
              </a:rPr>
              <a:t>laxative </a:t>
            </a:r>
            <a:r>
              <a:rPr sz="1800" spc="-5" dirty="0">
                <a:latin typeface="Carlito"/>
                <a:cs typeface="Carlito"/>
              </a:rPr>
              <a:t>action, give</a:t>
            </a:r>
            <a:r>
              <a:rPr sz="1800" spc="100" dirty="0">
                <a:latin typeface="Carlito"/>
                <a:cs typeface="Carlito"/>
              </a:rPr>
              <a:t> </a:t>
            </a:r>
            <a:r>
              <a:rPr sz="1800" spc="-5" dirty="0">
                <a:latin typeface="Carlito"/>
                <a:cs typeface="Carlito"/>
              </a:rPr>
              <a:t>amiloride.</a:t>
            </a:r>
            <a:endParaRPr sz="1800">
              <a:latin typeface="Carlito"/>
              <a:cs typeface="Carlito"/>
            </a:endParaRPr>
          </a:p>
          <a:p>
            <a:pPr marL="355600" marR="326390" indent="-342900" algn="just">
              <a:lnSpc>
                <a:spcPct val="80000"/>
              </a:lnSpc>
              <a:spcBef>
                <a:spcPts val="430"/>
              </a:spcBef>
              <a:buFont typeface="Arial"/>
              <a:buChar char="•"/>
              <a:tabLst>
                <a:tab pos="355600" algn="l"/>
              </a:tabLst>
            </a:pPr>
            <a:r>
              <a:rPr sz="1800" spc="-10" dirty="0">
                <a:latin typeface="Carlito"/>
                <a:cs typeface="Carlito"/>
              </a:rPr>
              <a:t>Also, </a:t>
            </a:r>
            <a:r>
              <a:rPr sz="1800" spc="-5" dirty="0">
                <a:latin typeface="Carlito"/>
                <a:cs typeface="Carlito"/>
              </a:rPr>
              <a:t>amiloride is useful </a:t>
            </a:r>
            <a:r>
              <a:rPr sz="1800" spc="-15" dirty="0">
                <a:latin typeface="Carlito"/>
                <a:cs typeface="Carlito"/>
              </a:rPr>
              <a:t>for </a:t>
            </a:r>
            <a:r>
              <a:rPr sz="1800" spc="-5" dirty="0">
                <a:latin typeface="Carlito"/>
                <a:cs typeface="Carlito"/>
              </a:rPr>
              <a:t>patients </a:t>
            </a:r>
            <a:r>
              <a:rPr sz="1800" spc="-10" dirty="0">
                <a:latin typeface="Carlito"/>
                <a:cs typeface="Carlito"/>
              </a:rPr>
              <a:t>taking </a:t>
            </a:r>
            <a:r>
              <a:rPr sz="1800" spc="-5" dirty="0">
                <a:latin typeface="Carlito"/>
                <a:cs typeface="Carlito"/>
              </a:rPr>
              <a:t>lithium </a:t>
            </a:r>
            <a:r>
              <a:rPr sz="1800" dirty="0">
                <a:latin typeface="Carlito"/>
                <a:cs typeface="Carlito"/>
              </a:rPr>
              <a:t>who </a:t>
            </a:r>
            <a:r>
              <a:rPr sz="1800" spc="-10" dirty="0">
                <a:latin typeface="Carlito"/>
                <a:cs typeface="Carlito"/>
              </a:rPr>
              <a:t>have polyuria </a:t>
            </a:r>
            <a:r>
              <a:rPr sz="1800" dirty="0">
                <a:latin typeface="Carlito"/>
                <a:cs typeface="Carlito"/>
              </a:rPr>
              <a:t>and </a:t>
            </a:r>
            <a:r>
              <a:rPr sz="1800" spc="-10" dirty="0">
                <a:latin typeface="Carlito"/>
                <a:cs typeface="Carlito"/>
              </a:rPr>
              <a:t>complain </a:t>
            </a:r>
            <a:r>
              <a:rPr sz="1800" spc="-5" dirty="0">
                <a:latin typeface="Carlito"/>
                <a:cs typeface="Carlito"/>
              </a:rPr>
              <a:t>of  having </a:t>
            </a:r>
            <a:r>
              <a:rPr sz="1800" spc="-10" dirty="0">
                <a:latin typeface="Carlito"/>
                <a:cs typeface="Carlito"/>
              </a:rPr>
              <a:t>to get </a:t>
            </a:r>
            <a:r>
              <a:rPr sz="1800" spc="-5" dirty="0">
                <a:latin typeface="Carlito"/>
                <a:cs typeface="Carlito"/>
              </a:rPr>
              <a:t>up </a:t>
            </a:r>
            <a:r>
              <a:rPr sz="1800" spc="-10" dirty="0">
                <a:latin typeface="Carlito"/>
                <a:cs typeface="Carlito"/>
              </a:rPr>
              <a:t>three </a:t>
            </a:r>
            <a:r>
              <a:rPr sz="1800" spc="-5" dirty="0">
                <a:latin typeface="Carlito"/>
                <a:cs typeface="Carlito"/>
              </a:rPr>
              <a:t>or </a:t>
            </a:r>
            <a:r>
              <a:rPr sz="1800" spc="-15" dirty="0">
                <a:latin typeface="Carlito"/>
                <a:cs typeface="Carlito"/>
              </a:rPr>
              <a:t>four </a:t>
            </a:r>
            <a:r>
              <a:rPr sz="1800" spc="-5" dirty="0">
                <a:latin typeface="Carlito"/>
                <a:cs typeface="Carlito"/>
              </a:rPr>
              <a:t>times at night. </a:t>
            </a:r>
            <a:r>
              <a:rPr sz="1800" spc="-25" dirty="0">
                <a:latin typeface="Carlito"/>
                <a:cs typeface="Carlito"/>
              </a:rPr>
              <a:t>At </a:t>
            </a:r>
            <a:r>
              <a:rPr sz="1800" dirty="0">
                <a:latin typeface="Carlito"/>
                <a:cs typeface="Carlito"/>
              </a:rPr>
              <a:t>a </a:t>
            </a:r>
            <a:r>
              <a:rPr sz="1800" spc="-5" dirty="0">
                <a:latin typeface="Carlito"/>
                <a:cs typeface="Carlito"/>
              </a:rPr>
              <a:t>dose of </a:t>
            </a:r>
            <a:r>
              <a:rPr sz="1800" dirty="0">
                <a:latin typeface="Carlito"/>
                <a:cs typeface="Carlito"/>
              </a:rPr>
              <a:t>5 mg </a:t>
            </a:r>
            <a:r>
              <a:rPr sz="1800" spc="-5" dirty="0">
                <a:latin typeface="Carlito"/>
                <a:cs typeface="Carlito"/>
              </a:rPr>
              <a:t>bid, amiloride </a:t>
            </a:r>
            <a:r>
              <a:rPr sz="1800" spc="-10" dirty="0">
                <a:latin typeface="Carlito"/>
                <a:cs typeface="Carlito"/>
              </a:rPr>
              <a:t>reduces  </a:t>
            </a:r>
            <a:r>
              <a:rPr sz="1800" spc="-5" dirty="0">
                <a:latin typeface="Carlito"/>
                <a:cs typeface="Carlito"/>
              </a:rPr>
              <a:t>urine </a:t>
            </a:r>
            <a:r>
              <a:rPr sz="1800" spc="-10" dirty="0">
                <a:latin typeface="Carlito"/>
                <a:cs typeface="Carlito"/>
              </a:rPr>
              <a:t>volume </a:t>
            </a:r>
            <a:r>
              <a:rPr sz="1800" spc="-5" dirty="0">
                <a:latin typeface="Carlito"/>
                <a:cs typeface="Carlito"/>
              </a:rPr>
              <a:t>by</a:t>
            </a:r>
            <a:r>
              <a:rPr sz="1800" spc="40" dirty="0">
                <a:latin typeface="Carlito"/>
                <a:cs typeface="Carlito"/>
              </a:rPr>
              <a:t> </a:t>
            </a:r>
            <a:r>
              <a:rPr sz="1800" dirty="0">
                <a:latin typeface="Carlito"/>
                <a:cs typeface="Carlito"/>
              </a:rPr>
              <a:t>30%.</a:t>
            </a:r>
            <a:endParaRPr sz="1800">
              <a:latin typeface="Carlito"/>
              <a:cs typeface="Carlito"/>
            </a:endParaRPr>
          </a:p>
          <a:p>
            <a:pPr marL="355600" indent="-342900" algn="just">
              <a:lnSpc>
                <a:spcPts val="2155"/>
              </a:lnSpc>
              <a:buFont typeface="Arial"/>
              <a:buChar char="•"/>
              <a:tabLst>
                <a:tab pos="355600" algn="l"/>
              </a:tabLst>
            </a:pPr>
            <a:r>
              <a:rPr sz="1800" spc="-5" dirty="0">
                <a:latin typeface="Carlito"/>
                <a:cs typeface="Carlito"/>
              </a:rPr>
              <a:t>"</a:t>
            </a:r>
            <a:r>
              <a:rPr sz="2000" b="1" spc="-5" dirty="0">
                <a:latin typeface="Carlito"/>
                <a:cs typeface="Carlito"/>
              </a:rPr>
              <a:t>Don't </a:t>
            </a:r>
            <a:r>
              <a:rPr sz="2000" b="1" dirty="0">
                <a:latin typeface="Carlito"/>
                <a:cs typeface="Carlito"/>
              </a:rPr>
              <a:t>use </a:t>
            </a:r>
            <a:r>
              <a:rPr sz="2000" b="1" spc="-15" dirty="0">
                <a:latin typeface="Carlito"/>
                <a:cs typeface="Carlito"/>
              </a:rPr>
              <a:t>any </a:t>
            </a:r>
            <a:r>
              <a:rPr sz="2000" b="1" dirty="0">
                <a:latin typeface="Carlito"/>
                <a:cs typeface="Carlito"/>
              </a:rPr>
              <a:t>K-sparing </a:t>
            </a:r>
            <a:r>
              <a:rPr sz="2000" b="1" spc="-5" dirty="0">
                <a:latin typeface="Carlito"/>
                <a:cs typeface="Carlito"/>
              </a:rPr>
              <a:t>diuretics with angiotensin-converting</a:t>
            </a:r>
            <a:r>
              <a:rPr sz="2000" b="1" spc="-90" dirty="0">
                <a:latin typeface="Carlito"/>
                <a:cs typeface="Carlito"/>
              </a:rPr>
              <a:t> </a:t>
            </a:r>
            <a:r>
              <a:rPr sz="2000" b="1" spc="-5" dirty="0">
                <a:latin typeface="Carlito"/>
                <a:cs typeface="Carlito"/>
              </a:rPr>
              <a:t>enzyme</a:t>
            </a:r>
            <a:endParaRPr sz="2000">
              <a:latin typeface="Carlito"/>
              <a:cs typeface="Carlito"/>
            </a:endParaRPr>
          </a:p>
          <a:p>
            <a:pPr marL="355600" algn="just">
              <a:lnSpc>
                <a:spcPts val="2160"/>
              </a:lnSpc>
            </a:pPr>
            <a:r>
              <a:rPr sz="2000" b="1" spc="-5" dirty="0">
                <a:latin typeface="Carlito"/>
                <a:cs typeface="Carlito"/>
              </a:rPr>
              <a:t>inhibitors, angiotensin </a:t>
            </a:r>
            <a:r>
              <a:rPr sz="2000" b="1" dirty="0">
                <a:latin typeface="Carlito"/>
                <a:cs typeface="Carlito"/>
              </a:rPr>
              <a:t>II </a:t>
            </a:r>
            <a:r>
              <a:rPr sz="2000" b="1" spc="-10" dirty="0">
                <a:latin typeface="Carlito"/>
                <a:cs typeface="Carlito"/>
              </a:rPr>
              <a:t>receptor </a:t>
            </a:r>
            <a:r>
              <a:rPr sz="2000" b="1" spc="-15" dirty="0">
                <a:latin typeface="Carlito"/>
                <a:cs typeface="Carlito"/>
              </a:rPr>
              <a:t>blockers </a:t>
            </a:r>
            <a:r>
              <a:rPr sz="2000" b="1" spc="-5" dirty="0">
                <a:latin typeface="Carlito"/>
                <a:cs typeface="Carlito"/>
              </a:rPr>
              <a:t>[or]</a:t>
            </a:r>
            <a:r>
              <a:rPr sz="2000" b="1" spc="-25" dirty="0">
                <a:latin typeface="Carlito"/>
                <a:cs typeface="Carlito"/>
              </a:rPr>
              <a:t> </a:t>
            </a:r>
            <a:r>
              <a:rPr sz="2000" b="1" spc="-5" dirty="0">
                <a:latin typeface="Carlito"/>
                <a:cs typeface="Carlito"/>
              </a:rPr>
              <a:t>nonsteroidals.</a:t>
            </a:r>
            <a:endParaRPr sz="2000">
              <a:latin typeface="Carlito"/>
              <a:cs typeface="Carlito"/>
            </a:endParaRPr>
          </a:p>
          <a:p>
            <a:pPr marL="355600" indent="-342900">
              <a:lnSpc>
                <a:spcPct val="100000"/>
              </a:lnSpc>
              <a:spcBef>
                <a:spcPts val="10"/>
              </a:spcBef>
              <a:buFont typeface="Arial"/>
              <a:buChar char="•"/>
              <a:tabLst>
                <a:tab pos="354965" algn="l"/>
                <a:tab pos="355600" algn="l"/>
              </a:tabLst>
            </a:pPr>
            <a:r>
              <a:rPr sz="1800" dirty="0">
                <a:latin typeface="Carlito"/>
                <a:cs typeface="Carlito"/>
              </a:rPr>
              <a:t>Be </a:t>
            </a:r>
            <a:r>
              <a:rPr sz="1800" spc="-5" dirty="0">
                <a:latin typeface="Carlito"/>
                <a:cs typeface="Carlito"/>
              </a:rPr>
              <a:t>cautioned </a:t>
            </a:r>
            <a:r>
              <a:rPr sz="1800" spc="-10" dirty="0">
                <a:latin typeface="Carlito"/>
                <a:cs typeface="Carlito"/>
              </a:rPr>
              <a:t>against </a:t>
            </a:r>
            <a:r>
              <a:rPr sz="1800" spc="-5" dirty="0">
                <a:latin typeface="Carlito"/>
                <a:cs typeface="Carlito"/>
              </a:rPr>
              <a:t>using </a:t>
            </a:r>
            <a:r>
              <a:rPr sz="1800" dirty="0">
                <a:latin typeface="Carlito"/>
                <a:cs typeface="Carlito"/>
              </a:rPr>
              <a:t>them when serum </a:t>
            </a:r>
            <a:r>
              <a:rPr sz="1800" spc="-10" dirty="0">
                <a:latin typeface="Carlito"/>
                <a:cs typeface="Carlito"/>
              </a:rPr>
              <a:t>creatinine </a:t>
            </a:r>
            <a:r>
              <a:rPr sz="1800" spc="-5" dirty="0">
                <a:latin typeface="Carlito"/>
                <a:cs typeface="Carlito"/>
              </a:rPr>
              <a:t>levels </a:t>
            </a:r>
            <a:r>
              <a:rPr sz="1800" spc="-10" dirty="0">
                <a:latin typeface="Carlito"/>
                <a:cs typeface="Carlito"/>
              </a:rPr>
              <a:t>are </a:t>
            </a:r>
            <a:r>
              <a:rPr sz="1800" spc="-5" dirty="0">
                <a:latin typeface="Carlito"/>
                <a:cs typeface="Carlito"/>
              </a:rPr>
              <a:t>above </a:t>
            </a:r>
            <a:r>
              <a:rPr sz="1800" dirty="0">
                <a:latin typeface="Carlito"/>
                <a:cs typeface="Carlito"/>
              </a:rPr>
              <a:t>2</a:t>
            </a:r>
            <a:r>
              <a:rPr sz="1800" spc="140" dirty="0">
                <a:latin typeface="Carlito"/>
                <a:cs typeface="Carlito"/>
              </a:rPr>
              <a:t> </a:t>
            </a:r>
            <a:r>
              <a:rPr sz="1800" spc="10" dirty="0">
                <a:latin typeface="Carlito"/>
                <a:cs typeface="Carlito"/>
              </a:rPr>
              <a:t>mg/dL.</a:t>
            </a:r>
            <a:endParaRPr sz="1800">
              <a:latin typeface="Carlito"/>
              <a:cs typeface="Carlito"/>
            </a:endParaRPr>
          </a:p>
          <a:p>
            <a:pPr marL="355600" indent="-342900">
              <a:lnSpc>
                <a:spcPct val="100000"/>
              </a:lnSpc>
              <a:buFont typeface="Wingdings"/>
              <a:buChar char=""/>
              <a:tabLst>
                <a:tab pos="354965" algn="l"/>
                <a:tab pos="355600" algn="l"/>
              </a:tabLst>
            </a:pPr>
            <a:r>
              <a:rPr sz="1800" b="1" i="1" spc="-5" dirty="0">
                <a:latin typeface="Carlito"/>
                <a:cs typeface="Carlito"/>
              </a:rPr>
              <a:t>Specific side effects seen with K-sparing diuretics</a:t>
            </a:r>
            <a:r>
              <a:rPr sz="1800" b="1" i="1" spc="35" dirty="0">
                <a:latin typeface="Carlito"/>
                <a:cs typeface="Carlito"/>
              </a:rPr>
              <a:t> </a:t>
            </a:r>
            <a:r>
              <a:rPr sz="1800" b="1" i="1" dirty="0">
                <a:latin typeface="Carlito"/>
                <a:cs typeface="Carlito"/>
              </a:rPr>
              <a:t>include</a:t>
            </a:r>
            <a:endParaRPr sz="1800">
              <a:latin typeface="Carlito"/>
              <a:cs typeface="Carlito"/>
            </a:endParaRPr>
          </a:p>
          <a:p>
            <a:pPr marL="355600" indent="-342900">
              <a:lnSpc>
                <a:spcPct val="100000"/>
              </a:lnSpc>
              <a:buFont typeface="Arial"/>
              <a:buChar char="•"/>
              <a:tabLst>
                <a:tab pos="354965" algn="l"/>
                <a:tab pos="355600" algn="l"/>
              </a:tabLst>
            </a:pPr>
            <a:r>
              <a:rPr sz="1800" spc="-10" dirty="0">
                <a:latin typeface="Carlito"/>
                <a:cs typeface="Carlito"/>
              </a:rPr>
              <a:t>Hyperchloremic</a:t>
            </a:r>
            <a:r>
              <a:rPr sz="1800" spc="30" dirty="0">
                <a:latin typeface="Carlito"/>
                <a:cs typeface="Carlito"/>
              </a:rPr>
              <a:t> </a:t>
            </a:r>
            <a:r>
              <a:rPr sz="1800" spc="-5" dirty="0">
                <a:latin typeface="Carlito"/>
                <a:cs typeface="Carlito"/>
              </a:rPr>
              <a:t>acidosis;</a:t>
            </a:r>
            <a:endParaRPr sz="1800">
              <a:latin typeface="Carlito"/>
              <a:cs typeface="Carlito"/>
            </a:endParaRPr>
          </a:p>
          <a:p>
            <a:pPr marL="355600" indent="-342900">
              <a:lnSpc>
                <a:spcPts val="1945"/>
              </a:lnSpc>
              <a:buFont typeface="Arial"/>
              <a:buChar char="•"/>
              <a:tabLst>
                <a:tab pos="354965" algn="l"/>
                <a:tab pos="355600" algn="l"/>
              </a:tabLst>
            </a:pPr>
            <a:r>
              <a:rPr sz="1800" spc="-5" dirty="0">
                <a:latin typeface="Carlito"/>
                <a:cs typeface="Carlito"/>
              </a:rPr>
              <a:t>Hyperkalemia, especially if </a:t>
            </a:r>
            <a:r>
              <a:rPr sz="1800" spc="-10" dirty="0">
                <a:latin typeface="Carlito"/>
                <a:cs typeface="Carlito"/>
              </a:rPr>
              <a:t>administered </a:t>
            </a:r>
            <a:r>
              <a:rPr sz="1800" spc="-5" dirty="0">
                <a:latin typeface="Carlito"/>
                <a:cs typeface="Carlito"/>
              </a:rPr>
              <a:t>with </a:t>
            </a:r>
            <a:r>
              <a:rPr sz="1800" dirty="0">
                <a:latin typeface="Carlito"/>
                <a:cs typeface="Carlito"/>
              </a:rPr>
              <a:t>an </a:t>
            </a:r>
            <a:r>
              <a:rPr sz="1800" spc="-10" dirty="0">
                <a:latin typeface="Carlito"/>
                <a:cs typeface="Carlito"/>
              </a:rPr>
              <a:t>ACE </a:t>
            </a:r>
            <a:r>
              <a:rPr sz="1800" spc="-25" dirty="0">
                <a:latin typeface="Carlito"/>
                <a:cs typeface="Carlito"/>
              </a:rPr>
              <a:t>inhibitor, </a:t>
            </a:r>
            <a:r>
              <a:rPr sz="1800" spc="-5" dirty="0">
                <a:latin typeface="Carlito"/>
                <a:cs typeface="Carlito"/>
              </a:rPr>
              <a:t>angiotensin </a:t>
            </a:r>
            <a:r>
              <a:rPr sz="1800" dirty="0">
                <a:latin typeface="Carlito"/>
                <a:cs typeface="Carlito"/>
              </a:rPr>
              <a:t>II</a:t>
            </a:r>
            <a:r>
              <a:rPr sz="1800" spc="220" dirty="0">
                <a:latin typeface="Carlito"/>
                <a:cs typeface="Carlito"/>
              </a:rPr>
              <a:t> </a:t>
            </a:r>
            <a:r>
              <a:rPr sz="1800" spc="-10" dirty="0">
                <a:latin typeface="Carlito"/>
                <a:cs typeface="Carlito"/>
              </a:rPr>
              <a:t>receptor</a:t>
            </a:r>
            <a:endParaRPr sz="1800">
              <a:latin typeface="Carlito"/>
              <a:cs typeface="Carlito"/>
            </a:endParaRPr>
          </a:p>
          <a:p>
            <a:pPr marL="355600">
              <a:lnSpc>
                <a:spcPts val="1945"/>
              </a:lnSpc>
            </a:pPr>
            <a:r>
              <a:rPr sz="1800" spc="-15" dirty="0">
                <a:latin typeface="Carlito"/>
                <a:cs typeface="Carlito"/>
              </a:rPr>
              <a:t>blocker </a:t>
            </a:r>
            <a:r>
              <a:rPr sz="1800" spc="-5" dirty="0">
                <a:latin typeface="Carlito"/>
                <a:cs typeface="Carlito"/>
              </a:rPr>
              <a:t>or in patients with</a:t>
            </a:r>
            <a:r>
              <a:rPr sz="1800" spc="60" dirty="0">
                <a:latin typeface="Carlito"/>
                <a:cs typeface="Carlito"/>
              </a:rPr>
              <a:t> </a:t>
            </a:r>
            <a:r>
              <a:rPr sz="1800" spc="-10" dirty="0">
                <a:latin typeface="Carlito"/>
                <a:cs typeface="Carlito"/>
              </a:rPr>
              <a:t>diabetes;</a:t>
            </a:r>
            <a:endParaRPr sz="1800">
              <a:latin typeface="Carlito"/>
              <a:cs typeface="Carlito"/>
            </a:endParaRPr>
          </a:p>
          <a:p>
            <a:pPr marL="355600" marR="149225" indent="-342900">
              <a:lnSpc>
                <a:spcPct val="80000"/>
              </a:lnSpc>
              <a:spcBef>
                <a:spcPts val="430"/>
              </a:spcBef>
              <a:buFont typeface="Arial"/>
              <a:buChar char="•"/>
              <a:tabLst>
                <a:tab pos="354965" algn="l"/>
                <a:tab pos="355600" algn="l"/>
              </a:tabLst>
            </a:pPr>
            <a:r>
              <a:rPr sz="1800" spc="-10" dirty="0">
                <a:latin typeface="Carlito"/>
                <a:cs typeface="Carlito"/>
              </a:rPr>
              <a:t>Gynecomastia, </a:t>
            </a:r>
            <a:r>
              <a:rPr sz="1800" spc="-5" dirty="0">
                <a:latin typeface="Carlito"/>
                <a:cs typeface="Carlito"/>
              </a:rPr>
              <a:t>impotence in </a:t>
            </a:r>
            <a:r>
              <a:rPr sz="1800" dirty="0">
                <a:latin typeface="Carlito"/>
                <a:cs typeface="Carlito"/>
              </a:rPr>
              <a:t>men </a:t>
            </a:r>
            <a:r>
              <a:rPr sz="1800" spc="-5" dirty="0">
                <a:latin typeface="Carlito"/>
                <a:cs typeface="Carlito"/>
              </a:rPr>
              <a:t>or </a:t>
            </a:r>
            <a:r>
              <a:rPr sz="1800" spc="-10" dirty="0">
                <a:latin typeface="Carlito"/>
                <a:cs typeface="Carlito"/>
              </a:rPr>
              <a:t>irregular </a:t>
            </a:r>
            <a:r>
              <a:rPr sz="1800" spc="-5" dirty="0">
                <a:latin typeface="Carlito"/>
                <a:cs typeface="Carlito"/>
              </a:rPr>
              <a:t>menstrual </a:t>
            </a:r>
            <a:r>
              <a:rPr sz="1800" spc="-10" dirty="0">
                <a:latin typeface="Carlito"/>
                <a:cs typeface="Carlito"/>
              </a:rPr>
              <a:t>cycles </a:t>
            </a:r>
            <a:r>
              <a:rPr sz="1800" spc="-5" dirty="0">
                <a:latin typeface="Carlito"/>
                <a:cs typeface="Carlito"/>
              </a:rPr>
              <a:t>in </a:t>
            </a:r>
            <a:r>
              <a:rPr sz="1800" spc="-10" dirty="0">
                <a:latin typeface="Carlito"/>
                <a:cs typeface="Carlito"/>
              </a:rPr>
              <a:t>women </a:t>
            </a:r>
            <a:r>
              <a:rPr sz="1800" spc="-5" dirty="0">
                <a:latin typeface="Carlito"/>
                <a:cs typeface="Carlito"/>
              </a:rPr>
              <a:t>(only with use  of</a:t>
            </a:r>
            <a:r>
              <a:rPr sz="1800" dirty="0">
                <a:latin typeface="Carlito"/>
                <a:cs typeface="Carlito"/>
              </a:rPr>
              <a:t> </a:t>
            </a:r>
            <a:r>
              <a:rPr sz="1800" spc="-10" dirty="0">
                <a:latin typeface="Carlito"/>
                <a:cs typeface="Carlito"/>
              </a:rPr>
              <a:t>spironolactone);</a:t>
            </a:r>
            <a:endParaRPr sz="1800">
              <a:latin typeface="Carlito"/>
              <a:cs typeface="Carlito"/>
            </a:endParaRPr>
          </a:p>
          <a:p>
            <a:pPr marL="355600" marR="735330" indent="-342900">
              <a:lnSpc>
                <a:spcPct val="80000"/>
              </a:lnSpc>
              <a:spcBef>
                <a:spcPts val="434"/>
              </a:spcBef>
              <a:buFont typeface="Arial"/>
              <a:buChar char="•"/>
              <a:tabLst>
                <a:tab pos="354965" algn="l"/>
                <a:tab pos="355600" algn="l"/>
              </a:tabLst>
            </a:pPr>
            <a:r>
              <a:rPr sz="1800" spc="-10" dirty="0">
                <a:latin typeface="Carlito"/>
                <a:cs typeface="Carlito"/>
              </a:rPr>
              <a:t>Folic </a:t>
            </a:r>
            <a:r>
              <a:rPr sz="1800" spc="-5" dirty="0">
                <a:latin typeface="Carlito"/>
                <a:cs typeface="Carlito"/>
              </a:rPr>
              <a:t>acid deficiency (with </a:t>
            </a:r>
            <a:r>
              <a:rPr sz="1800" spc="-10" dirty="0">
                <a:latin typeface="Carlito"/>
                <a:cs typeface="Carlito"/>
              </a:rPr>
              <a:t>chronic </a:t>
            </a:r>
            <a:r>
              <a:rPr sz="1800" spc="-5" dirty="0">
                <a:latin typeface="Carlito"/>
                <a:cs typeface="Carlito"/>
              </a:rPr>
              <a:t>use of </a:t>
            </a:r>
            <a:r>
              <a:rPr sz="1800" spc="-10" dirty="0">
                <a:latin typeface="Carlito"/>
                <a:cs typeface="Carlito"/>
              </a:rPr>
              <a:t>triamterene); </a:t>
            </a:r>
            <a:r>
              <a:rPr sz="1800" spc="-5" dirty="0">
                <a:latin typeface="Carlito"/>
                <a:cs typeface="Carlito"/>
              </a:rPr>
              <a:t>or </a:t>
            </a:r>
            <a:r>
              <a:rPr sz="1800" spc="-10" dirty="0">
                <a:latin typeface="Carlito"/>
                <a:cs typeface="Carlito"/>
              </a:rPr>
              <a:t>acute </a:t>
            </a:r>
            <a:r>
              <a:rPr sz="1800" spc="-5" dirty="0">
                <a:latin typeface="Carlito"/>
                <a:cs typeface="Carlito"/>
              </a:rPr>
              <a:t>renal </a:t>
            </a:r>
            <a:r>
              <a:rPr sz="1800" spc="-15" dirty="0">
                <a:latin typeface="Carlito"/>
                <a:cs typeface="Carlito"/>
              </a:rPr>
              <a:t>failure </a:t>
            </a:r>
            <a:r>
              <a:rPr sz="1800" spc="-5" dirty="0">
                <a:latin typeface="Carlito"/>
                <a:cs typeface="Carlito"/>
              </a:rPr>
              <a:t>(with  </a:t>
            </a:r>
            <a:r>
              <a:rPr sz="1800" spc="-10" dirty="0">
                <a:latin typeface="Carlito"/>
                <a:cs typeface="Carlito"/>
              </a:rPr>
              <a:t>triamterene </a:t>
            </a:r>
            <a:r>
              <a:rPr sz="1800" dirty="0">
                <a:latin typeface="Carlito"/>
                <a:cs typeface="Carlito"/>
              </a:rPr>
              <a:t>when </a:t>
            </a:r>
            <a:r>
              <a:rPr sz="1800" spc="-5" dirty="0">
                <a:latin typeface="Carlito"/>
                <a:cs typeface="Carlito"/>
              </a:rPr>
              <a:t>used with indomethacin</a:t>
            </a:r>
            <a:r>
              <a:rPr sz="1800" spc="105" dirty="0">
                <a:latin typeface="Carlito"/>
                <a:cs typeface="Carlito"/>
              </a:rPr>
              <a:t> </a:t>
            </a:r>
            <a:r>
              <a:rPr sz="1800" spc="-5" dirty="0">
                <a:latin typeface="Carlito"/>
                <a:cs typeface="Carlito"/>
              </a:rPr>
              <a:t>[Indocin]).</a:t>
            </a:r>
            <a:endParaRPr sz="1800">
              <a:latin typeface="Carlito"/>
              <a:cs typeface="Carli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5354" y="0"/>
            <a:ext cx="3430270" cy="574675"/>
          </a:xfrm>
          <a:prstGeom prst="rect">
            <a:avLst/>
          </a:prstGeom>
        </p:spPr>
        <p:txBody>
          <a:bodyPr vert="horz" wrap="square" lIns="0" tIns="12700" rIns="0" bIns="0" rtlCol="0">
            <a:spAutoFit/>
          </a:bodyPr>
          <a:lstStyle/>
          <a:p>
            <a:pPr marL="25400">
              <a:lnSpc>
                <a:spcPct val="100000"/>
              </a:lnSpc>
              <a:spcBef>
                <a:spcPts val="100"/>
              </a:spcBef>
            </a:pPr>
            <a:r>
              <a:rPr i="1" spc="-5" dirty="0">
                <a:solidFill>
                  <a:srgbClr val="000000"/>
                </a:solidFill>
                <a:latin typeface="Carlito"/>
                <a:cs typeface="Carlito"/>
              </a:rPr>
              <a:t>K</a:t>
            </a:r>
            <a:r>
              <a:rPr sz="3600" i="1" spc="-7" baseline="25462" dirty="0">
                <a:solidFill>
                  <a:srgbClr val="000000"/>
                </a:solidFill>
                <a:latin typeface="Carlito"/>
                <a:cs typeface="Carlito"/>
              </a:rPr>
              <a:t>+ </a:t>
            </a:r>
            <a:r>
              <a:rPr sz="3600" i="1" spc="-5" dirty="0">
                <a:solidFill>
                  <a:srgbClr val="000000"/>
                </a:solidFill>
                <a:latin typeface="Carlito"/>
                <a:cs typeface="Carlito"/>
              </a:rPr>
              <a:t>Sparing</a:t>
            </a:r>
            <a:r>
              <a:rPr sz="3600" i="1" spc="-310" dirty="0">
                <a:solidFill>
                  <a:srgbClr val="000000"/>
                </a:solidFill>
                <a:latin typeface="Carlito"/>
                <a:cs typeface="Carlito"/>
              </a:rPr>
              <a:t> </a:t>
            </a:r>
            <a:r>
              <a:rPr sz="3600" i="1" spc="-10" dirty="0">
                <a:solidFill>
                  <a:srgbClr val="000000"/>
                </a:solidFill>
                <a:latin typeface="Carlito"/>
                <a:cs typeface="Carlito"/>
              </a:rPr>
              <a:t>Agents</a:t>
            </a:r>
            <a:endParaRPr sz="3600">
              <a:latin typeface="Carlito"/>
              <a:cs typeface="Carlito"/>
            </a:endParaRPr>
          </a:p>
        </p:txBody>
      </p:sp>
      <p:sp>
        <p:nvSpPr>
          <p:cNvPr id="3" name="object 3"/>
          <p:cNvSpPr txBox="1"/>
          <p:nvPr/>
        </p:nvSpPr>
        <p:spPr>
          <a:xfrm>
            <a:off x="231140" y="778509"/>
            <a:ext cx="4334510" cy="4841875"/>
          </a:xfrm>
          <a:prstGeom prst="rect">
            <a:avLst/>
          </a:prstGeom>
        </p:spPr>
        <p:txBody>
          <a:bodyPr vert="horz" wrap="square" lIns="0" tIns="13335" rIns="0" bIns="0" rtlCol="0">
            <a:spAutoFit/>
          </a:bodyPr>
          <a:lstStyle/>
          <a:p>
            <a:pPr marL="355600" marR="397510" indent="-342900">
              <a:lnSpc>
                <a:spcPct val="100000"/>
              </a:lnSpc>
              <a:spcBef>
                <a:spcPts val="105"/>
              </a:spcBef>
              <a:buFont typeface="Arial"/>
              <a:buChar char="•"/>
              <a:tabLst>
                <a:tab pos="354965" algn="l"/>
                <a:tab pos="355600" algn="l"/>
              </a:tabLst>
            </a:pPr>
            <a:r>
              <a:rPr sz="2000" b="1" spc="-20" dirty="0">
                <a:latin typeface="Carlito"/>
                <a:cs typeface="Carlito"/>
              </a:rPr>
              <a:t>Triamterene </a:t>
            </a:r>
            <a:r>
              <a:rPr sz="2000" b="1" dirty="0">
                <a:latin typeface="Carlito"/>
                <a:cs typeface="Carlito"/>
              </a:rPr>
              <a:t>&amp; amiloride </a:t>
            </a:r>
            <a:r>
              <a:rPr sz="2000" dirty="0">
                <a:latin typeface="Carlito"/>
                <a:cs typeface="Carlito"/>
              </a:rPr>
              <a:t>– acts </a:t>
            </a:r>
            <a:r>
              <a:rPr sz="2000" spc="-5" dirty="0">
                <a:latin typeface="Carlito"/>
                <a:cs typeface="Carlito"/>
              </a:rPr>
              <a:t>on  </a:t>
            </a:r>
            <a:r>
              <a:rPr sz="2000" spc="-10" dirty="0">
                <a:latin typeface="Carlito"/>
                <a:cs typeface="Carlito"/>
              </a:rPr>
              <a:t>distal </a:t>
            </a:r>
            <a:r>
              <a:rPr sz="2000" dirty="0">
                <a:latin typeface="Carlito"/>
                <a:cs typeface="Carlito"/>
              </a:rPr>
              <a:t>tubules </a:t>
            </a:r>
            <a:r>
              <a:rPr sz="2000" spc="-10" dirty="0">
                <a:latin typeface="Carlito"/>
                <a:cs typeface="Carlito"/>
              </a:rPr>
              <a:t>to </a:t>
            </a:r>
            <a:r>
              <a:rPr sz="2000" dirty="0">
                <a:latin typeface="Carlito"/>
                <a:cs typeface="Carlito"/>
              </a:rPr>
              <a:t>↓ K</a:t>
            </a:r>
            <a:r>
              <a:rPr sz="2000" spc="-30" dirty="0">
                <a:latin typeface="Carlito"/>
                <a:cs typeface="Carlito"/>
              </a:rPr>
              <a:t> </a:t>
            </a:r>
            <a:r>
              <a:rPr sz="2000" spc="-5" dirty="0">
                <a:latin typeface="Carlito"/>
                <a:cs typeface="Carlito"/>
              </a:rPr>
              <a:t>secretion</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b="1" spc="-5" dirty="0">
                <a:latin typeface="Carlito"/>
                <a:cs typeface="Carlito"/>
              </a:rPr>
              <a:t>Spironolactone</a:t>
            </a:r>
            <a:r>
              <a:rPr sz="2000" b="1" spc="-30" dirty="0">
                <a:latin typeface="Carlito"/>
                <a:cs typeface="Carlito"/>
              </a:rPr>
              <a:t> </a:t>
            </a:r>
            <a:r>
              <a:rPr sz="2000" spc="-10" dirty="0">
                <a:latin typeface="Carlito"/>
                <a:cs typeface="Carlito"/>
              </a:rPr>
              <a:t>(Aldosterone</a:t>
            </a:r>
            <a:endParaRPr sz="2000">
              <a:latin typeface="Carlito"/>
              <a:cs typeface="Carlito"/>
            </a:endParaRPr>
          </a:p>
          <a:p>
            <a:pPr marL="355600">
              <a:lnSpc>
                <a:spcPct val="100000"/>
              </a:lnSpc>
            </a:pPr>
            <a:r>
              <a:rPr sz="2000" spc="-10" dirty="0">
                <a:latin typeface="Carlito"/>
                <a:cs typeface="Carlito"/>
              </a:rPr>
              <a:t>antagonist)</a:t>
            </a:r>
            <a:endParaRPr sz="2000">
              <a:latin typeface="Carlito"/>
              <a:cs typeface="Carlito"/>
            </a:endParaRPr>
          </a:p>
          <a:p>
            <a:pPr marL="355600" marR="5080">
              <a:lnSpc>
                <a:spcPct val="100000"/>
              </a:lnSpc>
              <a:spcBef>
                <a:spcPts val="480"/>
              </a:spcBef>
            </a:pPr>
            <a:r>
              <a:rPr sz="2000" dirty="0">
                <a:latin typeface="Carlito"/>
                <a:cs typeface="Carlito"/>
              </a:rPr>
              <a:t>it </a:t>
            </a:r>
            <a:r>
              <a:rPr sz="2000" spc="-15" dirty="0">
                <a:latin typeface="Carlito"/>
                <a:cs typeface="Carlito"/>
              </a:rPr>
              <a:t>improve </a:t>
            </a:r>
            <a:r>
              <a:rPr sz="2000" spc="-5" dirty="0">
                <a:latin typeface="Carlito"/>
                <a:cs typeface="Carlito"/>
              </a:rPr>
              <a:t>survival </a:t>
            </a:r>
            <a:r>
              <a:rPr sz="2000" dirty="0">
                <a:latin typeface="Carlito"/>
                <a:cs typeface="Carlito"/>
              </a:rPr>
              <a:t>in </a:t>
            </a:r>
            <a:r>
              <a:rPr sz="2000" spc="-5" dirty="0">
                <a:latin typeface="Carlito"/>
                <a:cs typeface="Carlito"/>
              </a:rPr>
              <a:t>CHF </a:t>
            </a:r>
            <a:r>
              <a:rPr sz="2000" spc="-10" dirty="0">
                <a:latin typeface="Carlito"/>
                <a:cs typeface="Carlito"/>
              </a:rPr>
              <a:t>patients </a:t>
            </a:r>
            <a:r>
              <a:rPr sz="2000" dirty="0">
                <a:latin typeface="Carlito"/>
                <a:cs typeface="Carlito"/>
              </a:rPr>
              <a:t>due  </a:t>
            </a:r>
            <a:r>
              <a:rPr sz="2000" spc="-15" dirty="0">
                <a:latin typeface="Carlito"/>
                <a:cs typeface="Carlito"/>
              </a:rPr>
              <a:t>to </a:t>
            </a:r>
            <a:r>
              <a:rPr sz="2000" dirty="0">
                <a:latin typeface="Carlito"/>
                <a:cs typeface="Carlito"/>
              </a:rPr>
              <a:t>the </a:t>
            </a:r>
            <a:r>
              <a:rPr sz="2000" spc="-15" dirty="0">
                <a:latin typeface="Carlito"/>
                <a:cs typeface="Carlito"/>
              </a:rPr>
              <a:t>effect </a:t>
            </a:r>
            <a:r>
              <a:rPr sz="2000" spc="-5" dirty="0">
                <a:latin typeface="Carlito"/>
                <a:cs typeface="Carlito"/>
              </a:rPr>
              <a:t>on renin-angiotensin-  </a:t>
            </a:r>
            <a:r>
              <a:rPr sz="2000" spc="-10" dirty="0">
                <a:latin typeface="Carlito"/>
                <a:cs typeface="Carlito"/>
              </a:rPr>
              <a:t>aldosterone </a:t>
            </a:r>
            <a:r>
              <a:rPr sz="2000" spc="-20" dirty="0">
                <a:latin typeface="Carlito"/>
                <a:cs typeface="Carlito"/>
              </a:rPr>
              <a:t>system </a:t>
            </a:r>
            <a:r>
              <a:rPr sz="2000" spc="-5" dirty="0">
                <a:latin typeface="Carlito"/>
                <a:cs typeface="Carlito"/>
              </a:rPr>
              <a:t>with </a:t>
            </a:r>
            <a:r>
              <a:rPr sz="2000" spc="-10" dirty="0">
                <a:latin typeface="Carlito"/>
                <a:cs typeface="Carlito"/>
              </a:rPr>
              <a:t>subsequent  </a:t>
            </a:r>
            <a:r>
              <a:rPr sz="2000" spc="-15" dirty="0">
                <a:latin typeface="Carlito"/>
                <a:cs typeface="Carlito"/>
              </a:rPr>
              <a:t>effect </a:t>
            </a:r>
            <a:r>
              <a:rPr sz="2000" spc="-5" dirty="0">
                <a:latin typeface="Carlito"/>
                <a:cs typeface="Carlito"/>
              </a:rPr>
              <a:t>on </a:t>
            </a:r>
            <a:r>
              <a:rPr sz="2000" spc="-15" dirty="0">
                <a:latin typeface="Carlito"/>
                <a:cs typeface="Carlito"/>
              </a:rPr>
              <a:t>myocardial </a:t>
            </a:r>
            <a:r>
              <a:rPr sz="2000" spc="-10" dirty="0">
                <a:latin typeface="Carlito"/>
                <a:cs typeface="Carlito"/>
              </a:rPr>
              <a:t>remodeling </a:t>
            </a:r>
            <a:r>
              <a:rPr sz="2000" dirty="0">
                <a:latin typeface="Carlito"/>
                <a:cs typeface="Carlito"/>
              </a:rPr>
              <a:t>and  </a:t>
            </a:r>
            <a:r>
              <a:rPr sz="2000" spc="-10" dirty="0">
                <a:latin typeface="Carlito"/>
                <a:cs typeface="Carlito"/>
              </a:rPr>
              <a:t>fibrosis</a:t>
            </a:r>
            <a:endParaRPr sz="2000">
              <a:latin typeface="Carlito"/>
              <a:cs typeface="Carlito"/>
            </a:endParaRPr>
          </a:p>
          <a:p>
            <a:pPr>
              <a:lnSpc>
                <a:spcPct val="100000"/>
              </a:lnSpc>
              <a:spcBef>
                <a:spcPts val="55"/>
              </a:spcBef>
            </a:pPr>
            <a:endParaRPr sz="2700">
              <a:latin typeface="Carlito"/>
              <a:cs typeface="Carlito"/>
            </a:endParaRPr>
          </a:p>
          <a:p>
            <a:pPr marL="355600" marR="283845" indent="-342900">
              <a:lnSpc>
                <a:spcPct val="100000"/>
              </a:lnSpc>
              <a:buFont typeface="Arial"/>
              <a:buChar char="•"/>
              <a:tabLst>
                <a:tab pos="354965" algn="l"/>
                <a:tab pos="355600" algn="l"/>
              </a:tabLst>
            </a:pPr>
            <a:r>
              <a:rPr sz="2000" dirty="0">
                <a:latin typeface="Palladio Uralic"/>
                <a:cs typeface="Palladio Uralic"/>
              </a:rPr>
              <a:t>Aldosterone </a:t>
            </a:r>
            <a:r>
              <a:rPr sz="2000" spc="-5" dirty="0">
                <a:latin typeface="Palladio Uralic"/>
                <a:cs typeface="Palladio Uralic"/>
              </a:rPr>
              <a:t>inhibition </a:t>
            </a:r>
            <a:r>
              <a:rPr sz="2000" dirty="0">
                <a:latin typeface="Palladio Uralic"/>
                <a:cs typeface="Palladio Uralic"/>
              </a:rPr>
              <a:t>minimize  </a:t>
            </a:r>
            <a:r>
              <a:rPr sz="2000" spc="-5" dirty="0">
                <a:latin typeface="Palladio Uralic"/>
                <a:cs typeface="Palladio Uralic"/>
              </a:rPr>
              <a:t>potassium </a:t>
            </a:r>
            <a:r>
              <a:rPr sz="2000" dirty="0">
                <a:latin typeface="Palladio Uralic"/>
                <a:cs typeface="Palladio Uralic"/>
              </a:rPr>
              <a:t>loss, </a:t>
            </a:r>
            <a:r>
              <a:rPr sz="2000" spc="-5" dirty="0">
                <a:latin typeface="Palladio Uralic"/>
                <a:cs typeface="Palladio Uralic"/>
              </a:rPr>
              <a:t>prevent </a:t>
            </a:r>
            <a:r>
              <a:rPr sz="2000" dirty="0">
                <a:latin typeface="Palladio Uralic"/>
                <a:cs typeface="Palladio Uralic"/>
              </a:rPr>
              <a:t>sodium  and water </a:t>
            </a:r>
            <a:r>
              <a:rPr sz="2000" spc="-5" dirty="0">
                <a:latin typeface="Palladio Uralic"/>
                <a:cs typeface="Palladio Uralic"/>
              </a:rPr>
              <a:t>retention, endothelial  dysfunction </a:t>
            </a:r>
            <a:r>
              <a:rPr sz="2000" dirty="0">
                <a:latin typeface="Palladio Uralic"/>
                <a:cs typeface="Palladio Uralic"/>
              </a:rPr>
              <a:t>and </a:t>
            </a:r>
            <a:r>
              <a:rPr sz="2000" spc="-5" dirty="0">
                <a:latin typeface="Palladio Uralic"/>
                <a:cs typeface="Palladio Uralic"/>
              </a:rPr>
              <a:t>myocardial  fibrosis.</a:t>
            </a:r>
            <a:endParaRPr sz="2000">
              <a:latin typeface="Palladio Uralic"/>
              <a:cs typeface="Palladio Uralic"/>
            </a:endParaRPr>
          </a:p>
        </p:txBody>
      </p:sp>
      <p:sp>
        <p:nvSpPr>
          <p:cNvPr id="4" name="object 4"/>
          <p:cNvSpPr/>
          <p:nvPr/>
        </p:nvSpPr>
        <p:spPr>
          <a:xfrm>
            <a:off x="4800600" y="712381"/>
            <a:ext cx="4103708" cy="563525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65</a:t>
            </a:fld>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762000"/>
          </a:xfrm>
          <a:custGeom>
            <a:avLst/>
            <a:gdLst/>
            <a:ahLst/>
            <a:cxnLst/>
            <a:rect l="l" t="t" r="r" b="b"/>
            <a:pathLst>
              <a:path w="9144000" h="762000">
                <a:moveTo>
                  <a:pt x="9144000" y="0"/>
                </a:moveTo>
                <a:lnTo>
                  <a:pt x="0" y="0"/>
                </a:lnTo>
                <a:lnTo>
                  <a:pt x="0" y="762000"/>
                </a:lnTo>
                <a:lnTo>
                  <a:pt x="9144000" y="762000"/>
                </a:lnTo>
                <a:lnTo>
                  <a:pt x="9144000" y="0"/>
                </a:lnTo>
                <a:close/>
              </a:path>
            </a:pathLst>
          </a:custGeom>
          <a:solidFill>
            <a:srgbClr val="C0504D"/>
          </a:solidFill>
        </p:spPr>
        <p:txBody>
          <a:bodyPr wrap="square" lIns="0" tIns="0" rIns="0" bIns="0" rtlCol="0"/>
          <a:lstStyle/>
          <a:p>
            <a:endParaRPr/>
          </a:p>
        </p:txBody>
      </p:sp>
      <p:sp>
        <p:nvSpPr>
          <p:cNvPr id="3" name="object 3"/>
          <p:cNvSpPr txBox="1">
            <a:spLocks noGrp="1"/>
          </p:cNvSpPr>
          <p:nvPr>
            <p:ph type="title"/>
          </p:nvPr>
        </p:nvSpPr>
        <p:spPr>
          <a:xfrm>
            <a:off x="1967864" y="64719"/>
            <a:ext cx="5209540" cy="574675"/>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000000"/>
                </a:solidFill>
                <a:latin typeface="Carlito"/>
                <a:cs typeface="Carlito"/>
              </a:rPr>
              <a:t>Renin–Angiotensin-</a:t>
            </a:r>
            <a:r>
              <a:rPr spc="15" dirty="0">
                <a:solidFill>
                  <a:srgbClr val="000000"/>
                </a:solidFill>
                <a:latin typeface="Carlito"/>
                <a:cs typeface="Carlito"/>
              </a:rPr>
              <a:t> </a:t>
            </a:r>
            <a:r>
              <a:rPr spc="-30" dirty="0">
                <a:solidFill>
                  <a:srgbClr val="000000"/>
                </a:solidFill>
                <a:latin typeface="Carlito"/>
                <a:cs typeface="Carlito"/>
              </a:rPr>
              <a:t>System</a:t>
            </a:r>
          </a:p>
        </p:txBody>
      </p:sp>
      <p:sp>
        <p:nvSpPr>
          <p:cNvPr id="4" name="object 4"/>
          <p:cNvSpPr txBox="1"/>
          <p:nvPr/>
        </p:nvSpPr>
        <p:spPr>
          <a:xfrm>
            <a:off x="78739" y="751078"/>
            <a:ext cx="8726170" cy="5730240"/>
          </a:xfrm>
          <a:prstGeom prst="rect">
            <a:avLst/>
          </a:prstGeom>
        </p:spPr>
        <p:txBody>
          <a:bodyPr vert="horz" wrap="square" lIns="0" tIns="12065" rIns="0" bIns="0" rtlCol="0">
            <a:spAutoFit/>
          </a:bodyPr>
          <a:lstStyle/>
          <a:p>
            <a:pPr marL="355600" indent="-342900">
              <a:lnSpc>
                <a:spcPts val="2165"/>
              </a:lnSpc>
              <a:spcBef>
                <a:spcPts val="95"/>
              </a:spcBef>
              <a:buFont typeface="Arial"/>
              <a:buChar char="•"/>
              <a:tabLst>
                <a:tab pos="354965" algn="l"/>
                <a:tab pos="355600" algn="l"/>
              </a:tabLst>
            </a:pPr>
            <a:r>
              <a:rPr sz="1900" spc="-10" dirty="0">
                <a:latin typeface="Carlito"/>
                <a:cs typeface="Carlito"/>
              </a:rPr>
              <a:t>The </a:t>
            </a:r>
            <a:r>
              <a:rPr sz="1900" b="1" spc="-5" dirty="0">
                <a:latin typeface="Carlito"/>
                <a:cs typeface="Carlito"/>
              </a:rPr>
              <a:t>renin-angiotensin </a:t>
            </a:r>
            <a:r>
              <a:rPr sz="1900" b="1" spc="-20" dirty="0">
                <a:latin typeface="Carlito"/>
                <a:cs typeface="Carlito"/>
              </a:rPr>
              <a:t>system </a:t>
            </a:r>
            <a:r>
              <a:rPr sz="1900" spc="-10" dirty="0">
                <a:latin typeface="Carlito"/>
                <a:cs typeface="Carlito"/>
              </a:rPr>
              <a:t>(RAS) </a:t>
            </a:r>
            <a:r>
              <a:rPr sz="1900" spc="-5" dirty="0">
                <a:latin typeface="Carlito"/>
                <a:cs typeface="Carlito"/>
              </a:rPr>
              <a:t>or the</a:t>
            </a:r>
            <a:r>
              <a:rPr sz="1900" spc="140" dirty="0">
                <a:latin typeface="Carlito"/>
                <a:cs typeface="Carlito"/>
              </a:rPr>
              <a:t> </a:t>
            </a:r>
            <a:r>
              <a:rPr sz="1900" b="1" spc="-5" dirty="0">
                <a:latin typeface="Carlito"/>
                <a:cs typeface="Carlito"/>
              </a:rPr>
              <a:t>renin-angiotensin-aldosterone</a:t>
            </a:r>
            <a:endParaRPr sz="1900">
              <a:latin typeface="Carlito"/>
              <a:cs typeface="Carlito"/>
            </a:endParaRPr>
          </a:p>
          <a:p>
            <a:pPr marL="355600" marR="158115">
              <a:lnSpc>
                <a:spcPts val="2050"/>
              </a:lnSpc>
              <a:spcBef>
                <a:spcPts val="145"/>
              </a:spcBef>
            </a:pPr>
            <a:r>
              <a:rPr sz="1900" b="1" spc="-20" dirty="0">
                <a:latin typeface="Carlito"/>
                <a:cs typeface="Carlito"/>
              </a:rPr>
              <a:t>system </a:t>
            </a:r>
            <a:r>
              <a:rPr sz="1900" spc="-10" dirty="0">
                <a:latin typeface="Carlito"/>
                <a:cs typeface="Carlito"/>
              </a:rPr>
              <a:t>(RAAS) </a:t>
            </a:r>
            <a:r>
              <a:rPr sz="1900" spc="-5" dirty="0">
                <a:latin typeface="Carlito"/>
                <a:cs typeface="Carlito"/>
              </a:rPr>
              <a:t>is a </a:t>
            </a:r>
            <a:r>
              <a:rPr sz="1900" spc="-10" dirty="0">
                <a:latin typeface="Carlito"/>
                <a:cs typeface="Carlito"/>
              </a:rPr>
              <a:t>hormone </a:t>
            </a:r>
            <a:r>
              <a:rPr sz="1900" spc="-20" dirty="0">
                <a:latin typeface="Carlito"/>
                <a:cs typeface="Carlito"/>
              </a:rPr>
              <a:t>system </a:t>
            </a:r>
            <a:r>
              <a:rPr sz="1900" spc="-5" dirty="0">
                <a:latin typeface="Carlito"/>
                <a:cs typeface="Carlito"/>
              </a:rPr>
              <a:t>that </a:t>
            </a:r>
            <a:r>
              <a:rPr sz="1900" b="1" spc="-15" dirty="0">
                <a:latin typeface="Carlito"/>
                <a:cs typeface="Carlito"/>
              </a:rPr>
              <a:t>regulates </a:t>
            </a:r>
            <a:r>
              <a:rPr sz="1900" b="1" spc="-5" dirty="0">
                <a:latin typeface="Carlito"/>
                <a:cs typeface="Carlito"/>
              </a:rPr>
              <a:t>blood </a:t>
            </a:r>
            <a:r>
              <a:rPr sz="1900" b="1" spc="-10" dirty="0">
                <a:latin typeface="Carlito"/>
                <a:cs typeface="Carlito"/>
              </a:rPr>
              <a:t>pressure </a:t>
            </a:r>
            <a:r>
              <a:rPr sz="1900" b="1" spc="-5" dirty="0">
                <a:latin typeface="Carlito"/>
                <a:cs typeface="Carlito"/>
              </a:rPr>
              <a:t>and </a:t>
            </a:r>
            <a:r>
              <a:rPr sz="1900" b="1" spc="-15" dirty="0">
                <a:latin typeface="Carlito"/>
                <a:cs typeface="Carlito"/>
              </a:rPr>
              <a:t>water </a:t>
            </a:r>
            <a:r>
              <a:rPr sz="1900" b="1" spc="-5" dirty="0">
                <a:latin typeface="Carlito"/>
                <a:cs typeface="Carlito"/>
              </a:rPr>
              <a:t>(fluid)  balance.</a:t>
            </a:r>
            <a:endParaRPr sz="1900">
              <a:latin typeface="Carlito"/>
              <a:cs typeface="Carlito"/>
            </a:endParaRPr>
          </a:p>
          <a:p>
            <a:pPr marL="355600" indent="-342900">
              <a:lnSpc>
                <a:spcPts val="2165"/>
              </a:lnSpc>
              <a:spcBef>
                <a:spcPts val="200"/>
              </a:spcBef>
              <a:buFont typeface="Arial"/>
              <a:buChar char="•"/>
              <a:tabLst>
                <a:tab pos="354965" algn="l"/>
                <a:tab pos="355600" algn="l"/>
              </a:tabLst>
            </a:pPr>
            <a:r>
              <a:rPr sz="1900" spc="-5" dirty="0">
                <a:latin typeface="Carlito"/>
                <a:cs typeface="Carlito"/>
              </a:rPr>
              <a:t>When </a:t>
            </a:r>
            <a:r>
              <a:rPr sz="1900" spc="-10" dirty="0">
                <a:latin typeface="Carlito"/>
                <a:cs typeface="Carlito"/>
              </a:rPr>
              <a:t>blood volume </a:t>
            </a:r>
            <a:r>
              <a:rPr sz="1900" spc="-5" dirty="0">
                <a:latin typeface="Carlito"/>
                <a:cs typeface="Carlito"/>
              </a:rPr>
              <a:t>is </a:t>
            </a:r>
            <a:r>
              <a:rPr sz="1900" spc="-50" dirty="0">
                <a:latin typeface="Carlito"/>
                <a:cs typeface="Carlito"/>
              </a:rPr>
              <a:t>low, </a:t>
            </a:r>
            <a:r>
              <a:rPr sz="1900" b="1" u="heavy" spc="-10" dirty="0">
                <a:uFill>
                  <a:solidFill>
                    <a:srgbClr val="000000"/>
                  </a:solidFill>
                </a:uFill>
                <a:latin typeface="Carlito"/>
                <a:cs typeface="Carlito"/>
              </a:rPr>
              <a:t>juxtaglomerular </a:t>
            </a:r>
            <a:r>
              <a:rPr sz="1900" b="1" u="heavy" spc="-5" dirty="0">
                <a:uFill>
                  <a:solidFill>
                    <a:srgbClr val="000000"/>
                  </a:solidFill>
                </a:uFill>
                <a:latin typeface="Carlito"/>
                <a:cs typeface="Carlito"/>
              </a:rPr>
              <a:t>cells</a:t>
            </a:r>
            <a:r>
              <a:rPr sz="1900" spc="-5" dirty="0">
                <a:latin typeface="Carlito"/>
                <a:cs typeface="Carlito"/>
              </a:rPr>
              <a:t>in the kidneys </a:t>
            </a:r>
            <a:r>
              <a:rPr sz="1900" spc="-15" dirty="0">
                <a:latin typeface="Carlito"/>
                <a:cs typeface="Carlito"/>
              </a:rPr>
              <a:t>secrete </a:t>
            </a:r>
            <a:r>
              <a:rPr sz="1900" spc="-10" dirty="0">
                <a:latin typeface="Carlito"/>
                <a:cs typeface="Carlito"/>
              </a:rPr>
              <a:t>renin</a:t>
            </a:r>
            <a:r>
              <a:rPr sz="1900" spc="325" dirty="0">
                <a:latin typeface="Carlito"/>
                <a:cs typeface="Carlito"/>
              </a:rPr>
              <a:t> </a:t>
            </a:r>
            <a:r>
              <a:rPr sz="1900" spc="-10" dirty="0">
                <a:latin typeface="Carlito"/>
                <a:cs typeface="Carlito"/>
              </a:rPr>
              <a:t>directly</a:t>
            </a:r>
            <a:endParaRPr sz="1900">
              <a:latin typeface="Carlito"/>
              <a:cs typeface="Carlito"/>
            </a:endParaRPr>
          </a:p>
          <a:p>
            <a:pPr marL="355600">
              <a:lnSpc>
                <a:spcPts val="2165"/>
              </a:lnSpc>
            </a:pPr>
            <a:r>
              <a:rPr sz="1900" spc="-15" dirty="0">
                <a:latin typeface="Carlito"/>
                <a:cs typeface="Carlito"/>
              </a:rPr>
              <a:t>into</a:t>
            </a:r>
            <a:r>
              <a:rPr sz="1900" dirty="0">
                <a:latin typeface="Carlito"/>
                <a:cs typeface="Carlito"/>
              </a:rPr>
              <a:t> </a:t>
            </a:r>
            <a:r>
              <a:rPr sz="1900" spc="-10" dirty="0">
                <a:latin typeface="Carlito"/>
                <a:cs typeface="Carlito"/>
              </a:rPr>
              <a:t>circulation.</a:t>
            </a:r>
            <a:endParaRPr sz="1900">
              <a:latin typeface="Carlito"/>
              <a:cs typeface="Carlito"/>
            </a:endParaRPr>
          </a:p>
          <a:p>
            <a:pPr marL="355600" marR="24130" indent="-342900">
              <a:lnSpc>
                <a:spcPts val="2050"/>
              </a:lnSpc>
              <a:spcBef>
                <a:spcPts val="490"/>
              </a:spcBef>
              <a:buFont typeface="Arial"/>
              <a:buChar char="•"/>
              <a:tabLst>
                <a:tab pos="354965" algn="l"/>
                <a:tab pos="355600" algn="l"/>
              </a:tabLst>
            </a:pPr>
            <a:r>
              <a:rPr sz="1900" spc="-5" dirty="0">
                <a:latin typeface="Carlito"/>
                <a:cs typeface="Carlito"/>
              </a:rPr>
              <a:t>Plasma </a:t>
            </a:r>
            <a:r>
              <a:rPr sz="1900" spc="-10" dirty="0">
                <a:latin typeface="Carlito"/>
                <a:cs typeface="Carlito"/>
              </a:rPr>
              <a:t>renin </a:t>
            </a:r>
            <a:r>
              <a:rPr sz="1900" spc="-5" dirty="0">
                <a:latin typeface="Carlito"/>
                <a:cs typeface="Carlito"/>
              </a:rPr>
              <a:t>then carries </a:t>
            </a:r>
            <a:r>
              <a:rPr sz="1900" spc="-10" dirty="0">
                <a:latin typeface="Carlito"/>
                <a:cs typeface="Carlito"/>
              </a:rPr>
              <a:t>out </a:t>
            </a:r>
            <a:r>
              <a:rPr sz="1900" spc="-5" dirty="0">
                <a:latin typeface="Carlito"/>
                <a:cs typeface="Carlito"/>
              </a:rPr>
              <a:t>the </a:t>
            </a:r>
            <a:r>
              <a:rPr sz="1900" spc="-20" dirty="0">
                <a:latin typeface="Carlito"/>
                <a:cs typeface="Carlito"/>
              </a:rPr>
              <a:t>conversion </a:t>
            </a:r>
            <a:r>
              <a:rPr sz="1900" spc="-5" dirty="0">
                <a:latin typeface="Carlito"/>
                <a:cs typeface="Carlito"/>
              </a:rPr>
              <a:t>of </a:t>
            </a:r>
            <a:r>
              <a:rPr sz="1900" spc="-10" dirty="0">
                <a:latin typeface="Carlito"/>
                <a:cs typeface="Carlito"/>
              </a:rPr>
              <a:t>angiotensinogen released by </a:t>
            </a:r>
            <a:r>
              <a:rPr sz="1900" spc="-5" dirty="0">
                <a:latin typeface="Carlito"/>
                <a:cs typeface="Carlito"/>
              </a:rPr>
              <a:t>the </a:t>
            </a:r>
            <a:r>
              <a:rPr sz="1900" spc="-10" dirty="0">
                <a:latin typeface="Carlito"/>
                <a:cs typeface="Carlito"/>
              </a:rPr>
              <a:t>liver  </a:t>
            </a:r>
            <a:r>
              <a:rPr sz="1900" spc="-15" dirty="0">
                <a:latin typeface="Carlito"/>
                <a:cs typeface="Carlito"/>
              </a:rPr>
              <a:t>to </a:t>
            </a:r>
            <a:r>
              <a:rPr sz="1900" spc="-5" dirty="0">
                <a:latin typeface="Carlito"/>
                <a:cs typeface="Carlito"/>
              </a:rPr>
              <a:t>angiotensin</a:t>
            </a:r>
            <a:r>
              <a:rPr sz="1900" spc="35" dirty="0">
                <a:latin typeface="Carlito"/>
                <a:cs typeface="Carlito"/>
              </a:rPr>
              <a:t> </a:t>
            </a:r>
            <a:r>
              <a:rPr sz="1900" spc="-5" dirty="0">
                <a:latin typeface="Carlito"/>
                <a:cs typeface="Carlito"/>
              </a:rPr>
              <a:t>I.</a:t>
            </a:r>
            <a:endParaRPr sz="1900">
              <a:latin typeface="Carlito"/>
              <a:cs typeface="Carlito"/>
            </a:endParaRPr>
          </a:p>
          <a:p>
            <a:pPr marL="355600" marR="165735" indent="-342900">
              <a:lnSpc>
                <a:spcPts val="2050"/>
              </a:lnSpc>
              <a:spcBef>
                <a:spcPts val="459"/>
              </a:spcBef>
              <a:buFont typeface="Arial"/>
              <a:buChar char="•"/>
              <a:tabLst>
                <a:tab pos="354965" algn="l"/>
                <a:tab pos="355600" algn="l"/>
              </a:tabLst>
            </a:pPr>
            <a:r>
              <a:rPr sz="1900" spc="-10" dirty="0">
                <a:latin typeface="Carlito"/>
                <a:cs typeface="Carlito"/>
              </a:rPr>
              <a:t>Angiotensin </a:t>
            </a:r>
            <a:r>
              <a:rPr sz="1900" spc="-5" dirty="0">
                <a:latin typeface="Carlito"/>
                <a:cs typeface="Carlito"/>
              </a:rPr>
              <a:t>I is </a:t>
            </a:r>
            <a:r>
              <a:rPr sz="1900" spc="-10" dirty="0">
                <a:latin typeface="Carlito"/>
                <a:cs typeface="Carlito"/>
              </a:rPr>
              <a:t>subsequently </a:t>
            </a:r>
            <a:r>
              <a:rPr sz="1900" spc="-15" dirty="0">
                <a:latin typeface="Carlito"/>
                <a:cs typeface="Carlito"/>
              </a:rPr>
              <a:t>converted to </a:t>
            </a:r>
            <a:r>
              <a:rPr sz="1900" spc="-5" dirty="0">
                <a:latin typeface="Carlito"/>
                <a:cs typeface="Carlito"/>
              </a:rPr>
              <a:t>angiotensin II </a:t>
            </a:r>
            <a:r>
              <a:rPr sz="1900" spc="-10" dirty="0">
                <a:latin typeface="Carlito"/>
                <a:cs typeface="Carlito"/>
              </a:rPr>
              <a:t>by </a:t>
            </a:r>
            <a:r>
              <a:rPr sz="1900" spc="-5" dirty="0">
                <a:latin typeface="Carlito"/>
                <a:cs typeface="Carlito"/>
              </a:rPr>
              <a:t>the enzyme angiotensin  </a:t>
            </a:r>
            <a:r>
              <a:rPr sz="1900" spc="-15" dirty="0">
                <a:latin typeface="Carlito"/>
                <a:cs typeface="Carlito"/>
              </a:rPr>
              <a:t>converting </a:t>
            </a:r>
            <a:r>
              <a:rPr sz="1900" spc="-5" dirty="0">
                <a:latin typeface="Carlito"/>
                <a:cs typeface="Carlito"/>
              </a:rPr>
              <a:t>enzyme </a:t>
            </a:r>
            <a:r>
              <a:rPr sz="1900" spc="-15" dirty="0">
                <a:latin typeface="Carlito"/>
                <a:cs typeface="Carlito"/>
              </a:rPr>
              <a:t>found </a:t>
            </a:r>
            <a:r>
              <a:rPr sz="1900" spc="-5" dirty="0">
                <a:latin typeface="Carlito"/>
                <a:cs typeface="Carlito"/>
              </a:rPr>
              <a:t>in the</a:t>
            </a:r>
            <a:r>
              <a:rPr sz="1900" spc="70" dirty="0">
                <a:latin typeface="Carlito"/>
                <a:cs typeface="Carlito"/>
              </a:rPr>
              <a:t> </a:t>
            </a:r>
            <a:r>
              <a:rPr sz="1900" spc="-5" dirty="0">
                <a:latin typeface="Carlito"/>
                <a:cs typeface="Carlito"/>
              </a:rPr>
              <a:t>lungs.</a:t>
            </a:r>
            <a:endParaRPr sz="1900">
              <a:latin typeface="Carlito"/>
              <a:cs typeface="Carlito"/>
            </a:endParaRPr>
          </a:p>
          <a:p>
            <a:pPr marL="355600" indent="-342900">
              <a:lnSpc>
                <a:spcPts val="2165"/>
              </a:lnSpc>
              <a:spcBef>
                <a:spcPts val="200"/>
              </a:spcBef>
              <a:buFont typeface="Arial"/>
              <a:buChar char="•"/>
              <a:tabLst>
                <a:tab pos="354965" algn="l"/>
                <a:tab pos="355600" algn="l"/>
              </a:tabLst>
            </a:pPr>
            <a:r>
              <a:rPr sz="1900" spc="-10" dirty="0">
                <a:latin typeface="Carlito"/>
                <a:cs typeface="Carlito"/>
              </a:rPr>
              <a:t>Angiotensin </a:t>
            </a:r>
            <a:r>
              <a:rPr sz="1900" spc="-5" dirty="0">
                <a:latin typeface="Carlito"/>
                <a:cs typeface="Carlito"/>
              </a:rPr>
              <a:t>II is a </a:t>
            </a:r>
            <a:r>
              <a:rPr sz="1900" spc="-10" dirty="0">
                <a:latin typeface="Carlito"/>
                <a:cs typeface="Carlito"/>
              </a:rPr>
              <a:t>potent vaso-active </a:t>
            </a:r>
            <a:r>
              <a:rPr sz="1900" spc="-5" dirty="0">
                <a:latin typeface="Carlito"/>
                <a:cs typeface="Carlito"/>
              </a:rPr>
              <a:t>peptide that causes </a:t>
            </a:r>
            <a:r>
              <a:rPr sz="1900" spc="-10" dirty="0">
                <a:latin typeface="Carlito"/>
                <a:cs typeface="Carlito"/>
              </a:rPr>
              <a:t>blood </a:t>
            </a:r>
            <a:r>
              <a:rPr sz="1900" spc="-5" dirty="0">
                <a:latin typeface="Carlito"/>
                <a:cs typeface="Carlito"/>
              </a:rPr>
              <a:t>vessels </a:t>
            </a:r>
            <a:r>
              <a:rPr sz="1900" spc="-15" dirty="0">
                <a:latin typeface="Carlito"/>
                <a:cs typeface="Carlito"/>
              </a:rPr>
              <a:t>to</a:t>
            </a:r>
            <a:r>
              <a:rPr sz="1900" spc="170" dirty="0">
                <a:latin typeface="Carlito"/>
                <a:cs typeface="Carlito"/>
              </a:rPr>
              <a:t> </a:t>
            </a:r>
            <a:r>
              <a:rPr sz="1900" spc="-10" dirty="0">
                <a:latin typeface="Carlito"/>
                <a:cs typeface="Carlito"/>
              </a:rPr>
              <a:t>constrict,</a:t>
            </a:r>
            <a:endParaRPr sz="1900">
              <a:latin typeface="Carlito"/>
              <a:cs typeface="Carlito"/>
            </a:endParaRPr>
          </a:p>
          <a:p>
            <a:pPr marL="355600">
              <a:lnSpc>
                <a:spcPts val="2165"/>
              </a:lnSpc>
            </a:pPr>
            <a:r>
              <a:rPr sz="1900" spc="-10" dirty="0">
                <a:latin typeface="Carlito"/>
                <a:cs typeface="Carlito"/>
              </a:rPr>
              <a:t>resulting </a:t>
            </a:r>
            <a:r>
              <a:rPr sz="1900" spc="-5" dirty="0">
                <a:latin typeface="Carlito"/>
                <a:cs typeface="Carlito"/>
              </a:rPr>
              <a:t>in </a:t>
            </a:r>
            <a:r>
              <a:rPr sz="1900" spc="-10" dirty="0">
                <a:latin typeface="Carlito"/>
                <a:cs typeface="Carlito"/>
              </a:rPr>
              <a:t>increased blood</a:t>
            </a:r>
            <a:r>
              <a:rPr sz="1900" spc="40" dirty="0">
                <a:latin typeface="Carlito"/>
                <a:cs typeface="Carlito"/>
              </a:rPr>
              <a:t> </a:t>
            </a:r>
            <a:r>
              <a:rPr sz="1900" spc="-10" dirty="0">
                <a:latin typeface="Carlito"/>
                <a:cs typeface="Carlito"/>
              </a:rPr>
              <a:t>pressure.</a:t>
            </a:r>
            <a:endParaRPr sz="1900">
              <a:latin typeface="Carlito"/>
              <a:cs typeface="Carlito"/>
            </a:endParaRPr>
          </a:p>
          <a:p>
            <a:pPr marL="355600" marR="824230" indent="-342900">
              <a:lnSpc>
                <a:spcPts val="2050"/>
              </a:lnSpc>
              <a:spcBef>
                <a:spcPts val="490"/>
              </a:spcBef>
              <a:buFont typeface="Arial"/>
              <a:buChar char="•"/>
              <a:tabLst>
                <a:tab pos="354965" algn="l"/>
                <a:tab pos="355600" algn="l"/>
              </a:tabLst>
            </a:pPr>
            <a:r>
              <a:rPr sz="1900" spc="-10" dirty="0">
                <a:latin typeface="Carlito"/>
                <a:cs typeface="Carlito"/>
              </a:rPr>
              <a:t>Angiotensin </a:t>
            </a:r>
            <a:r>
              <a:rPr sz="1900" spc="-5" dirty="0">
                <a:latin typeface="Carlito"/>
                <a:cs typeface="Carlito"/>
              </a:rPr>
              <a:t>II also </a:t>
            </a:r>
            <a:r>
              <a:rPr sz="1900" spc="-15" dirty="0">
                <a:latin typeface="Carlito"/>
                <a:cs typeface="Carlito"/>
              </a:rPr>
              <a:t>stimulates </a:t>
            </a:r>
            <a:r>
              <a:rPr sz="1900" spc="-5" dirty="0">
                <a:latin typeface="Carlito"/>
                <a:cs typeface="Carlito"/>
              </a:rPr>
              <a:t>the </a:t>
            </a:r>
            <a:r>
              <a:rPr sz="1900" spc="-10" dirty="0">
                <a:latin typeface="Carlito"/>
                <a:cs typeface="Carlito"/>
              </a:rPr>
              <a:t>secretion </a:t>
            </a:r>
            <a:r>
              <a:rPr sz="1900" spc="-5" dirty="0">
                <a:latin typeface="Carlito"/>
                <a:cs typeface="Carlito"/>
              </a:rPr>
              <a:t>of the </a:t>
            </a:r>
            <a:r>
              <a:rPr sz="1900" spc="-10" dirty="0">
                <a:latin typeface="Carlito"/>
                <a:cs typeface="Carlito"/>
              </a:rPr>
              <a:t>hormone </a:t>
            </a:r>
            <a:r>
              <a:rPr sz="1900" spc="-15" dirty="0">
                <a:latin typeface="Carlito"/>
                <a:cs typeface="Carlito"/>
              </a:rPr>
              <a:t>aldosterone </a:t>
            </a:r>
            <a:r>
              <a:rPr sz="1900" spc="-20" dirty="0">
                <a:latin typeface="Carlito"/>
                <a:cs typeface="Carlito"/>
              </a:rPr>
              <a:t>from  </a:t>
            </a:r>
            <a:r>
              <a:rPr sz="1900" spc="-5" dirty="0">
                <a:latin typeface="Carlito"/>
                <a:cs typeface="Carlito"/>
              </a:rPr>
              <a:t>the adrenal</a:t>
            </a:r>
            <a:r>
              <a:rPr sz="1900" spc="15" dirty="0">
                <a:latin typeface="Carlito"/>
                <a:cs typeface="Carlito"/>
              </a:rPr>
              <a:t> </a:t>
            </a:r>
            <a:r>
              <a:rPr sz="1900" spc="-15" dirty="0">
                <a:latin typeface="Carlito"/>
                <a:cs typeface="Carlito"/>
              </a:rPr>
              <a:t>cortex</a:t>
            </a:r>
            <a:endParaRPr sz="1900">
              <a:latin typeface="Carlito"/>
              <a:cs typeface="Carlito"/>
            </a:endParaRPr>
          </a:p>
          <a:p>
            <a:pPr marL="355600" marR="5080" indent="-342900">
              <a:lnSpc>
                <a:spcPct val="90100"/>
              </a:lnSpc>
              <a:spcBef>
                <a:spcPts val="425"/>
              </a:spcBef>
              <a:buFont typeface="Arial"/>
              <a:buChar char="•"/>
              <a:tabLst>
                <a:tab pos="354965" algn="l"/>
                <a:tab pos="355600" algn="l"/>
              </a:tabLst>
            </a:pPr>
            <a:r>
              <a:rPr sz="1900" spc="-15" dirty="0">
                <a:latin typeface="Carlito"/>
                <a:cs typeface="Carlito"/>
              </a:rPr>
              <a:t>Aldosterone </a:t>
            </a:r>
            <a:r>
              <a:rPr sz="1900" spc="-5" dirty="0">
                <a:latin typeface="Carlito"/>
                <a:cs typeface="Carlito"/>
              </a:rPr>
              <a:t>causes the tubules of the kidneys </a:t>
            </a:r>
            <a:r>
              <a:rPr sz="1900" spc="-15" dirty="0">
                <a:latin typeface="Carlito"/>
                <a:cs typeface="Carlito"/>
              </a:rPr>
              <a:t>to </a:t>
            </a:r>
            <a:r>
              <a:rPr sz="1900" spc="-10" dirty="0">
                <a:latin typeface="Carlito"/>
                <a:cs typeface="Carlito"/>
              </a:rPr>
              <a:t>increase </a:t>
            </a:r>
            <a:r>
              <a:rPr sz="1900" spc="-5" dirty="0">
                <a:latin typeface="Carlito"/>
                <a:cs typeface="Carlito"/>
              </a:rPr>
              <a:t>the </a:t>
            </a:r>
            <a:r>
              <a:rPr sz="1900" spc="-10" dirty="0">
                <a:latin typeface="Carlito"/>
                <a:cs typeface="Carlito"/>
              </a:rPr>
              <a:t>reabsorption </a:t>
            </a:r>
            <a:r>
              <a:rPr sz="1900" spc="-5" dirty="0">
                <a:latin typeface="Carlito"/>
                <a:cs typeface="Carlito"/>
              </a:rPr>
              <a:t>of </a:t>
            </a:r>
            <a:r>
              <a:rPr sz="1900" spc="-10" dirty="0">
                <a:latin typeface="Carlito"/>
                <a:cs typeface="Carlito"/>
              </a:rPr>
              <a:t>sodium  </a:t>
            </a:r>
            <a:r>
              <a:rPr sz="1900" spc="-5" dirty="0">
                <a:latin typeface="Carlito"/>
                <a:cs typeface="Carlito"/>
              </a:rPr>
              <a:t>and </a:t>
            </a:r>
            <a:r>
              <a:rPr sz="1900" spc="-15" dirty="0">
                <a:latin typeface="Carlito"/>
                <a:cs typeface="Carlito"/>
              </a:rPr>
              <a:t>water into </a:t>
            </a:r>
            <a:r>
              <a:rPr sz="1900" spc="-5" dirty="0">
                <a:latin typeface="Carlito"/>
                <a:cs typeface="Carlito"/>
              </a:rPr>
              <a:t>the </a:t>
            </a:r>
            <a:r>
              <a:rPr sz="1900" spc="-10" dirty="0">
                <a:latin typeface="Carlito"/>
                <a:cs typeface="Carlito"/>
              </a:rPr>
              <a:t>blood. This </a:t>
            </a:r>
            <a:r>
              <a:rPr sz="1900" spc="-5" dirty="0">
                <a:latin typeface="Carlito"/>
                <a:cs typeface="Carlito"/>
              </a:rPr>
              <a:t>increases the </a:t>
            </a:r>
            <a:r>
              <a:rPr sz="1900" spc="-10" dirty="0">
                <a:latin typeface="Carlito"/>
                <a:cs typeface="Carlito"/>
              </a:rPr>
              <a:t>volume </a:t>
            </a:r>
            <a:r>
              <a:rPr sz="1900" spc="-5" dirty="0">
                <a:latin typeface="Carlito"/>
                <a:cs typeface="Carlito"/>
              </a:rPr>
              <a:t>of </a:t>
            </a:r>
            <a:r>
              <a:rPr sz="1900" spc="-10" dirty="0">
                <a:latin typeface="Carlito"/>
                <a:cs typeface="Carlito"/>
              </a:rPr>
              <a:t>fluid </a:t>
            </a:r>
            <a:r>
              <a:rPr sz="1900" spc="-5" dirty="0">
                <a:latin typeface="Carlito"/>
                <a:cs typeface="Carlito"/>
              </a:rPr>
              <a:t>in the </a:t>
            </a:r>
            <a:r>
              <a:rPr sz="1900" spc="-35" dirty="0">
                <a:latin typeface="Carlito"/>
                <a:cs typeface="Carlito"/>
              </a:rPr>
              <a:t>body, </a:t>
            </a:r>
            <a:r>
              <a:rPr sz="1900" spc="-5" dirty="0">
                <a:latin typeface="Carlito"/>
                <a:cs typeface="Carlito"/>
              </a:rPr>
              <a:t>which also  increases </a:t>
            </a:r>
            <a:r>
              <a:rPr sz="1900" spc="-10" dirty="0">
                <a:latin typeface="Carlito"/>
                <a:cs typeface="Carlito"/>
              </a:rPr>
              <a:t>blood</a:t>
            </a:r>
            <a:r>
              <a:rPr sz="1900" spc="10" dirty="0">
                <a:latin typeface="Carlito"/>
                <a:cs typeface="Carlito"/>
              </a:rPr>
              <a:t> </a:t>
            </a:r>
            <a:r>
              <a:rPr sz="1900" spc="-10" dirty="0">
                <a:latin typeface="Carlito"/>
                <a:cs typeface="Carlito"/>
              </a:rPr>
              <a:t>pressure.</a:t>
            </a:r>
            <a:endParaRPr sz="1900">
              <a:latin typeface="Carlito"/>
              <a:cs typeface="Carlito"/>
            </a:endParaRPr>
          </a:p>
          <a:p>
            <a:pPr marL="355600" marR="204470" indent="-342900">
              <a:lnSpc>
                <a:spcPts val="2050"/>
              </a:lnSpc>
              <a:spcBef>
                <a:spcPts val="489"/>
              </a:spcBef>
              <a:buFont typeface="Arial"/>
              <a:buChar char="•"/>
              <a:tabLst>
                <a:tab pos="354965" algn="l"/>
                <a:tab pos="355600" algn="l"/>
              </a:tabLst>
            </a:pPr>
            <a:r>
              <a:rPr sz="1900" spc="-5" dirty="0">
                <a:latin typeface="Carlito"/>
                <a:cs typeface="Carlito"/>
              </a:rPr>
              <a:t>If the </a:t>
            </a:r>
            <a:r>
              <a:rPr sz="1900" spc="-10" dirty="0">
                <a:latin typeface="Carlito"/>
                <a:cs typeface="Carlito"/>
              </a:rPr>
              <a:t>renin-angiotensin-aldosterone </a:t>
            </a:r>
            <a:r>
              <a:rPr sz="1900" spc="-20" dirty="0">
                <a:latin typeface="Carlito"/>
                <a:cs typeface="Carlito"/>
              </a:rPr>
              <a:t>system </a:t>
            </a:r>
            <a:r>
              <a:rPr sz="1900" spc="-5" dirty="0">
                <a:latin typeface="Carlito"/>
                <a:cs typeface="Carlito"/>
              </a:rPr>
              <a:t>is </a:t>
            </a:r>
            <a:r>
              <a:rPr sz="1900" spc="-15" dirty="0">
                <a:latin typeface="Carlito"/>
                <a:cs typeface="Carlito"/>
              </a:rPr>
              <a:t>too </a:t>
            </a:r>
            <a:r>
              <a:rPr sz="1900" spc="-10" dirty="0">
                <a:latin typeface="Carlito"/>
                <a:cs typeface="Carlito"/>
              </a:rPr>
              <a:t>active, blood </a:t>
            </a:r>
            <a:r>
              <a:rPr sz="1900" spc="-15" dirty="0">
                <a:latin typeface="Carlito"/>
                <a:cs typeface="Carlito"/>
              </a:rPr>
              <a:t>pressure </a:t>
            </a:r>
            <a:r>
              <a:rPr sz="1900" spc="-5" dirty="0">
                <a:latin typeface="Carlito"/>
                <a:cs typeface="Carlito"/>
              </a:rPr>
              <a:t>will be </a:t>
            </a:r>
            <a:r>
              <a:rPr sz="1900" spc="-15" dirty="0">
                <a:latin typeface="Carlito"/>
                <a:cs typeface="Carlito"/>
              </a:rPr>
              <a:t>too  </a:t>
            </a:r>
            <a:r>
              <a:rPr sz="1900" spc="-10" dirty="0">
                <a:latin typeface="Carlito"/>
                <a:cs typeface="Carlito"/>
              </a:rPr>
              <a:t>high.</a:t>
            </a:r>
            <a:endParaRPr sz="1900">
              <a:latin typeface="Carlito"/>
              <a:cs typeface="Carlito"/>
            </a:endParaRPr>
          </a:p>
          <a:p>
            <a:pPr marL="355600" indent="-342900">
              <a:lnSpc>
                <a:spcPts val="2165"/>
              </a:lnSpc>
              <a:spcBef>
                <a:spcPts val="200"/>
              </a:spcBef>
              <a:buFont typeface="Arial"/>
              <a:buChar char="•"/>
              <a:tabLst>
                <a:tab pos="354965" algn="l"/>
                <a:tab pos="355600" algn="l"/>
              </a:tabLst>
            </a:pPr>
            <a:r>
              <a:rPr sz="1900" spc="-10" dirty="0">
                <a:latin typeface="Carlito"/>
                <a:cs typeface="Carlito"/>
              </a:rPr>
              <a:t>There </a:t>
            </a:r>
            <a:r>
              <a:rPr sz="1900" spc="-15" dirty="0">
                <a:latin typeface="Carlito"/>
                <a:cs typeface="Carlito"/>
              </a:rPr>
              <a:t>are many </a:t>
            </a:r>
            <a:r>
              <a:rPr sz="1900" spc="-10" dirty="0">
                <a:latin typeface="Carlito"/>
                <a:cs typeface="Carlito"/>
              </a:rPr>
              <a:t>drugs </a:t>
            </a:r>
            <a:r>
              <a:rPr sz="1900" spc="-5" dirty="0">
                <a:latin typeface="Carlito"/>
                <a:cs typeface="Carlito"/>
              </a:rPr>
              <a:t>that </a:t>
            </a:r>
            <a:r>
              <a:rPr sz="1900" spc="-10" dirty="0">
                <a:latin typeface="Carlito"/>
                <a:cs typeface="Carlito"/>
              </a:rPr>
              <a:t>interrupt </a:t>
            </a:r>
            <a:r>
              <a:rPr sz="1900" spc="-20" dirty="0">
                <a:latin typeface="Carlito"/>
                <a:cs typeface="Carlito"/>
              </a:rPr>
              <a:t>different </a:t>
            </a:r>
            <a:r>
              <a:rPr sz="1900" spc="-15" dirty="0">
                <a:latin typeface="Carlito"/>
                <a:cs typeface="Carlito"/>
              </a:rPr>
              <a:t>steps </a:t>
            </a:r>
            <a:r>
              <a:rPr sz="1900" spc="-5" dirty="0">
                <a:latin typeface="Carlito"/>
                <a:cs typeface="Carlito"/>
              </a:rPr>
              <a:t>in this </a:t>
            </a:r>
            <a:r>
              <a:rPr sz="1900" spc="-20" dirty="0">
                <a:latin typeface="Carlito"/>
                <a:cs typeface="Carlito"/>
              </a:rPr>
              <a:t>system </a:t>
            </a:r>
            <a:r>
              <a:rPr sz="1900" spc="-15" dirty="0">
                <a:latin typeface="Carlito"/>
                <a:cs typeface="Carlito"/>
              </a:rPr>
              <a:t>to </a:t>
            </a:r>
            <a:r>
              <a:rPr sz="1900" spc="-10" dirty="0">
                <a:latin typeface="Carlito"/>
                <a:cs typeface="Carlito"/>
              </a:rPr>
              <a:t>lower</a:t>
            </a:r>
            <a:r>
              <a:rPr sz="1900" spc="225" dirty="0">
                <a:latin typeface="Carlito"/>
                <a:cs typeface="Carlito"/>
              </a:rPr>
              <a:t> </a:t>
            </a:r>
            <a:r>
              <a:rPr sz="1900" spc="-10" dirty="0">
                <a:latin typeface="Carlito"/>
                <a:cs typeface="Carlito"/>
              </a:rPr>
              <a:t>blood</a:t>
            </a:r>
            <a:endParaRPr sz="1900">
              <a:latin typeface="Carlito"/>
              <a:cs typeface="Carlito"/>
            </a:endParaRPr>
          </a:p>
          <a:p>
            <a:pPr marL="355600">
              <a:lnSpc>
                <a:spcPts val="2165"/>
              </a:lnSpc>
            </a:pPr>
            <a:r>
              <a:rPr sz="1900" spc="-10" dirty="0">
                <a:latin typeface="Carlito"/>
                <a:cs typeface="Carlito"/>
              </a:rPr>
              <a:t>pressure. </a:t>
            </a:r>
            <a:r>
              <a:rPr sz="1900" spc="-5" dirty="0">
                <a:latin typeface="Carlito"/>
                <a:cs typeface="Carlito"/>
              </a:rPr>
              <a:t>These </a:t>
            </a:r>
            <a:r>
              <a:rPr sz="1900" spc="-10" dirty="0">
                <a:latin typeface="Carlito"/>
                <a:cs typeface="Carlito"/>
              </a:rPr>
              <a:t>drugs are </a:t>
            </a:r>
            <a:r>
              <a:rPr sz="1900" spc="-5" dirty="0">
                <a:latin typeface="Carlito"/>
                <a:cs typeface="Carlito"/>
              </a:rPr>
              <a:t>one of the main </a:t>
            </a:r>
            <a:r>
              <a:rPr sz="1900" spc="-20" dirty="0">
                <a:latin typeface="Carlito"/>
                <a:cs typeface="Carlito"/>
              </a:rPr>
              <a:t>ways </a:t>
            </a:r>
            <a:r>
              <a:rPr sz="1900" spc="-15" dirty="0">
                <a:latin typeface="Carlito"/>
                <a:cs typeface="Carlito"/>
              </a:rPr>
              <a:t>to control </a:t>
            </a:r>
            <a:r>
              <a:rPr sz="1900" spc="-10" dirty="0">
                <a:latin typeface="Carlito"/>
                <a:cs typeface="Carlito"/>
              </a:rPr>
              <a:t>high blood</a:t>
            </a:r>
            <a:r>
              <a:rPr sz="1900" spc="130" dirty="0">
                <a:latin typeface="Carlito"/>
                <a:cs typeface="Carlito"/>
              </a:rPr>
              <a:t> </a:t>
            </a:r>
            <a:r>
              <a:rPr sz="1900" spc="-10" dirty="0">
                <a:latin typeface="Carlito"/>
                <a:cs typeface="Carlito"/>
              </a:rPr>
              <a:t>pressure</a:t>
            </a:r>
            <a:endParaRPr sz="1900">
              <a:latin typeface="Carlito"/>
              <a:cs typeface="Carlito"/>
            </a:endParaRPr>
          </a:p>
        </p:txBody>
      </p:sp>
      <p:sp>
        <p:nvSpPr>
          <p:cNvPr id="5" name="object 5"/>
          <p:cNvSpPr txBox="1"/>
          <p:nvPr/>
        </p:nvSpPr>
        <p:spPr>
          <a:xfrm>
            <a:off x="421640" y="6427723"/>
            <a:ext cx="7260590" cy="314960"/>
          </a:xfrm>
          <a:prstGeom prst="rect">
            <a:avLst/>
          </a:prstGeom>
        </p:spPr>
        <p:txBody>
          <a:bodyPr vert="horz" wrap="square" lIns="0" tIns="12065" rIns="0" bIns="0" rtlCol="0">
            <a:spAutoFit/>
          </a:bodyPr>
          <a:lstStyle/>
          <a:p>
            <a:pPr marL="12700">
              <a:lnSpc>
                <a:spcPct val="100000"/>
              </a:lnSpc>
              <a:spcBef>
                <a:spcPts val="95"/>
              </a:spcBef>
            </a:pPr>
            <a:r>
              <a:rPr sz="1900" spc="-10" dirty="0">
                <a:latin typeface="Carlito"/>
                <a:cs typeface="Carlito"/>
              </a:rPr>
              <a:t>(hypertension),hear failure,kidney </a:t>
            </a:r>
            <a:r>
              <a:rPr sz="1900" spc="-15" dirty="0">
                <a:latin typeface="Carlito"/>
                <a:cs typeface="Carlito"/>
              </a:rPr>
              <a:t>failure, </a:t>
            </a:r>
            <a:r>
              <a:rPr sz="1900" spc="-5" dirty="0">
                <a:latin typeface="Carlito"/>
                <a:cs typeface="Carlito"/>
              </a:rPr>
              <a:t>and </a:t>
            </a:r>
            <a:r>
              <a:rPr sz="1900" spc="-10" dirty="0">
                <a:latin typeface="Carlito"/>
                <a:cs typeface="Carlito"/>
              </a:rPr>
              <a:t>harmful </a:t>
            </a:r>
            <a:r>
              <a:rPr sz="1900" spc="-20" dirty="0">
                <a:latin typeface="Carlito"/>
                <a:cs typeface="Carlito"/>
              </a:rPr>
              <a:t>effects </a:t>
            </a:r>
            <a:r>
              <a:rPr sz="1900" spc="-10" dirty="0">
                <a:latin typeface="Carlito"/>
                <a:cs typeface="Carlito"/>
              </a:rPr>
              <a:t>of</a:t>
            </a:r>
            <a:r>
              <a:rPr sz="1900" spc="270" dirty="0">
                <a:latin typeface="Carlito"/>
                <a:cs typeface="Carlito"/>
              </a:rPr>
              <a:t> </a:t>
            </a:r>
            <a:r>
              <a:rPr sz="1900" spc="-10" dirty="0">
                <a:latin typeface="Carlito"/>
                <a:cs typeface="Carlito"/>
              </a:rPr>
              <a:t>diabetes.</a:t>
            </a:r>
            <a:endParaRPr sz="1900">
              <a:latin typeface="Carlito"/>
              <a:cs typeface="Carlito"/>
            </a:endParaRPr>
          </a:p>
        </p:txBody>
      </p:sp>
      <p:sp>
        <p:nvSpPr>
          <p:cNvPr id="6" name="object 6"/>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23</a:t>
            </a:r>
            <a:endParaRPr sz="1200">
              <a:latin typeface="Carlito"/>
              <a:cs typeface="Carli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3558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67</a:t>
            </a:fld>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91600" cy="1066800"/>
          </a:xfrm>
          <a:custGeom>
            <a:avLst/>
            <a:gdLst/>
            <a:ahLst/>
            <a:cxnLst/>
            <a:rect l="l" t="t" r="r" b="b"/>
            <a:pathLst>
              <a:path w="8991600" h="1066800">
                <a:moveTo>
                  <a:pt x="8991600" y="0"/>
                </a:moveTo>
                <a:lnTo>
                  <a:pt x="0" y="0"/>
                </a:lnTo>
                <a:lnTo>
                  <a:pt x="0" y="1066800"/>
                </a:lnTo>
                <a:lnTo>
                  <a:pt x="8991600" y="1066800"/>
                </a:lnTo>
                <a:lnTo>
                  <a:pt x="8991600" y="0"/>
                </a:lnTo>
                <a:close/>
              </a:path>
            </a:pathLst>
          </a:custGeom>
          <a:solidFill>
            <a:srgbClr val="C3D59B"/>
          </a:solidFill>
        </p:spPr>
        <p:txBody>
          <a:bodyPr wrap="square" lIns="0" tIns="0" rIns="0" bIns="0" rtlCol="0"/>
          <a:lstStyle/>
          <a:p>
            <a:endParaRPr/>
          </a:p>
        </p:txBody>
      </p:sp>
      <p:sp>
        <p:nvSpPr>
          <p:cNvPr id="3" name="object 3"/>
          <p:cNvSpPr txBox="1">
            <a:spLocks noGrp="1"/>
          </p:cNvSpPr>
          <p:nvPr>
            <p:ph type="title"/>
          </p:nvPr>
        </p:nvSpPr>
        <p:spPr>
          <a:xfrm>
            <a:off x="304901" y="0"/>
            <a:ext cx="8382634" cy="1123315"/>
          </a:xfrm>
          <a:prstGeom prst="rect">
            <a:avLst/>
          </a:prstGeom>
        </p:spPr>
        <p:txBody>
          <a:bodyPr vert="horz" wrap="square" lIns="0" tIns="12700" rIns="0" bIns="0" rtlCol="0">
            <a:spAutoFit/>
          </a:bodyPr>
          <a:lstStyle/>
          <a:p>
            <a:pPr marL="3530600" marR="5080" indent="-3518535">
              <a:lnSpc>
                <a:spcPct val="100000"/>
              </a:lnSpc>
              <a:spcBef>
                <a:spcPts val="100"/>
              </a:spcBef>
            </a:pPr>
            <a:r>
              <a:rPr b="0" spc="-15" dirty="0">
                <a:solidFill>
                  <a:srgbClr val="000000"/>
                </a:solidFill>
                <a:latin typeface="Carlito"/>
                <a:cs typeface="Carlito"/>
              </a:rPr>
              <a:t>Inhibitors </a:t>
            </a:r>
            <a:r>
              <a:rPr b="0" spc="-5" dirty="0">
                <a:solidFill>
                  <a:srgbClr val="000000"/>
                </a:solidFill>
                <a:latin typeface="Carlito"/>
                <a:cs typeface="Carlito"/>
              </a:rPr>
              <a:t>of </a:t>
            </a:r>
            <a:r>
              <a:rPr b="0" spc="-15" dirty="0">
                <a:solidFill>
                  <a:srgbClr val="000000"/>
                </a:solidFill>
                <a:latin typeface="Carlito"/>
                <a:cs typeface="Carlito"/>
              </a:rPr>
              <a:t>Renin- </a:t>
            </a:r>
            <a:r>
              <a:rPr b="0" spc="-5" dirty="0">
                <a:solidFill>
                  <a:srgbClr val="000000"/>
                </a:solidFill>
                <a:latin typeface="Carlito"/>
                <a:cs typeface="Carlito"/>
              </a:rPr>
              <a:t>Angiotensin- </a:t>
            </a:r>
            <a:r>
              <a:rPr b="0" spc="-15" dirty="0">
                <a:solidFill>
                  <a:srgbClr val="000000"/>
                </a:solidFill>
                <a:latin typeface="Carlito"/>
                <a:cs typeface="Carlito"/>
              </a:rPr>
              <a:t>Aldosterone  </a:t>
            </a:r>
            <a:r>
              <a:rPr b="0" spc="-30" dirty="0">
                <a:solidFill>
                  <a:srgbClr val="000000"/>
                </a:solidFill>
                <a:latin typeface="Carlito"/>
                <a:cs typeface="Carlito"/>
              </a:rPr>
              <a:t>System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68</a:t>
            </a:fld>
            <a:endParaRPr dirty="0"/>
          </a:p>
        </p:txBody>
      </p:sp>
      <p:sp>
        <p:nvSpPr>
          <p:cNvPr id="4" name="object 4"/>
          <p:cNvSpPr txBox="1"/>
          <p:nvPr/>
        </p:nvSpPr>
        <p:spPr>
          <a:xfrm>
            <a:off x="993444" y="1387729"/>
            <a:ext cx="5556250" cy="1343025"/>
          </a:xfrm>
          <a:prstGeom prst="rect">
            <a:avLst/>
          </a:prstGeom>
        </p:spPr>
        <p:txBody>
          <a:bodyPr vert="horz" wrap="square" lIns="0" tIns="85725" rIns="0" bIns="0" rtlCol="0">
            <a:spAutoFit/>
          </a:bodyPr>
          <a:lstStyle/>
          <a:p>
            <a:pPr marL="299085" indent="-287020">
              <a:lnSpc>
                <a:spcPct val="100000"/>
              </a:lnSpc>
              <a:spcBef>
                <a:spcPts val="675"/>
              </a:spcBef>
              <a:buFont typeface="Wingdings"/>
              <a:buChar char=""/>
              <a:tabLst>
                <a:tab pos="299085" algn="l"/>
                <a:tab pos="299720" algn="l"/>
              </a:tabLst>
            </a:pPr>
            <a:r>
              <a:rPr sz="2400" b="1" spc="-10" dirty="0">
                <a:latin typeface="Carlito"/>
                <a:cs typeface="Carlito"/>
              </a:rPr>
              <a:t>Angiotensin converting </a:t>
            </a:r>
            <a:r>
              <a:rPr sz="2400" b="1" spc="-5" dirty="0">
                <a:latin typeface="Carlito"/>
                <a:cs typeface="Carlito"/>
              </a:rPr>
              <a:t>enzyme</a:t>
            </a:r>
            <a:r>
              <a:rPr sz="2400" b="1" spc="-35" dirty="0">
                <a:latin typeface="Carlito"/>
                <a:cs typeface="Carlito"/>
              </a:rPr>
              <a:t> </a:t>
            </a:r>
            <a:r>
              <a:rPr sz="2400" b="1" spc="-10" dirty="0">
                <a:latin typeface="Carlito"/>
                <a:cs typeface="Carlito"/>
              </a:rPr>
              <a:t>inhibitors</a:t>
            </a:r>
            <a:endParaRPr sz="2400">
              <a:latin typeface="Carlito"/>
              <a:cs typeface="Carlito"/>
            </a:endParaRPr>
          </a:p>
          <a:p>
            <a:pPr marL="299085" indent="-287020">
              <a:lnSpc>
                <a:spcPct val="100000"/>
              </a:lnSpc>
              <a:spcBef>
                <a:spcPts val="580"/>
              </a:spcBef>
              <a:buFont typeface="Wingdings"/>
              <a:buChar char=""/>
              <a:tabLst>
                <a:tab pos="299085" algn="l"/>
                <a:tab pos="299720" algn="l"/>
              </a:tabLst>
            </a:pPr>
            <a:r>
              <a:rPr sz="2400" b="1" spc="-10" dirty="0">
                <a:latin typeface="Carlito"/>
                <a:cs typeface="Carlito"/>
              </a:rPr>
              <a:t>Angiotensin </a:t>
            </a:r>
            <a:r>
              <a:rPr sz="2400" b="1" spc="-15" dirty="0">
                <a:latin typeface="Carlito"/>
                <a:cs typeface="Carlito"/>
              </a:rPr>
              <a:t>receptors</a:t>
            </a:r>
            <a:r>
              <a:rPr sz="2400" b="1" dirty="0">
                <a:latin typeface="Carlito"/>
                <a:cs typeface="Carlito"/>
              </a:rPr>
              <a:t> </a:t>
            </a:r>
            <a:r>
              <a:rPr sz="2400" b="1" spc="-15" dirty="0">
                <a:latin typeface="Carlito"/>
                <a:cs typeface="Carlito"/>
              </a:rPr>
              <a:t>blockers</a:t>
            </a:r>
            <a:endParaRPr sz="2400">
              <a:latin typeface="Carlito"/>
              <a:cs typeface="Carlito"/>
            </a:endParaRPr>
          </a:p>
          <a:p>
            <a:pPr marL="299085" indent="-287020">
              <a:lnSpc>
                <a:spcPct val="100000"/>
              </a:lnSpc>
              <a:spcBef>
                <a:spcPts val="575"/>
              </a:spcBef>
              <a:buFont typeface="Wingdings"/>
              <a:buChar char=""/>
              <a:tabLst>
                <a:tab pos="299085" algn="l"/>
                <a:tab pos="299720" algn="l"/>
                <a:tab pos="4060825" algn="l"/>
              </a:tabLst>
            </a:pPr>
            <a:r>
              <a:rPr sz="2400" b="1" spc="-5" dirty="0">
                <a:latin typeface="Carlito"/>
                <a:cs typeface="Carlito"/>
              </a:rPr>
              <a:t>Spironolactone</a:t>
            </a:r>
            <a:r>
              <a:rPr sz="2400" b="1" spc="-15" dirty="0">
                <a:latin typeface="Carlito"/>
                <a:cs typeface="Carlito"/>
              </a:rPr>
              <a:t> </a:t>
            </a:r>
            <a:r>
              <a:rPr sz="2400" b="1" spc="-10" dirty="0">
                <a:latin typeface="Carlito"/>
                <a:cs typeface="Carlito"/>
              </a:rPr>
              <a:t>(Aldosterone	antagonist)</a:t>
            </a:r>
            <a:endParaRPr sz="24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219200"/>
          </a:xfrm>
          <a:custGeom>
            <a:avLst/>
            <a:gdLst/>
            <a:ahLst/>
            <a:cxnLst/>
            <a:rect l="l" t="t" r="r" b="b"/>
            <a:pathLst>
              <a:path w="9144000" h="1219200">
                <a:moveTo>
                  <a:pt x="9144000" y="0"/>
                </a:moveTo>
                <a:lnTo>
                  <a:pt x="0" y="0"/>
                </a:lnTo>
                <a:lnTo>
                  <a:pt x="0" y="1219200"/>
                </a:lnTo>
                <a:lnTo>
                  <a:pt x="9144000" y="1219200"/>
                </a:lnTo>
                <a:lnTo>
                  <a:pt x="9144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081020" marR="5080" indent="-3068955">
              <a:lnSpc>
                <a:spcPct val="100000"/>
              </a:lnSpc>
              <a:spcBef>
                <a:spcPts val="100"/>
              </a:spcBef>
            </a:pPr>
            <a:r>
              <a:rPr spc="-5" dirty="0"/>
              <a:t>Angiotensin Converting Enzyme (ACE)  Inhibitors</a:t>
            </a:r>
          </a:p>
        </p:txBody>
      </p:sp>
      <p:sp>
        <p:nvSpPr>
          <p:cNvPr id="4" name="object 4"/>
          <p:cNvSpPr txBox="1"/>
          <p:nvPr/>
        </p:nvSpPr>
        <p:spPr>
          <a:xfrm>
            <a:off x="307340" y="1462786"/>
            <a:ext cx="6484620" cy="1134110"/>
          </a:xfrm>
          <a:prstGeom prst="rect">
            <a:avLst/>
          </a:prstGeom>
        </p:spPr>
        <p:txBody>
          <a:bodyPr vert="horz" wrap="square" lIns="0" tIns="13335" rIns="0" bIns="0" rtlCol="0">
            <a:spAutoFit/>
          </a:bodyPr>
          <a:lstStyle/>
          <a:p>
            <a:pPr marL="355600" indent="-342900">
              <a:lnSpc>
                <a:spcPts val="2385"/>
              </a:lnSpc>
              <a:spcBef>
                <a:spcPts val="105"/>
              </a:spcBef>
              <a:buFont typeface="Arial"/>
              <a:buChar char="•"/>
              <a:tabLst>
                <a:tab pos="354965" algn="l"/>
                <a:tab pos="355600" algn="l"/>
              </a:tabLst>
            </a:pPr>
            <a:r>
              <a:rPr sz="2000" dirty="0">
                <a:latin typeface="Palladio Uralic"/>
                <a:cs typeface="Palladio Uralic"/>
              </a:rPr>
              <a:t>Captopril, Lisinopril, Enalapril, Ramipril,</a:t>
            </a:r>
            <a:r>
              <a:rPr sz="2000" spc="-80" dirty="0">
                <a:latin typeface="Palladio Uralic"/>
                <a:cs typeface="Palladio Uralic"/>
              </a:rPr>
              <a:t> </a:t>
            </a:r>
            <a:r>
              <a:rPr sz="2000" spc="-5" dirty="0">
                <a:latin typeface="Palladio Uralic"/>
                <a:cs typeface="Palladio Uralic"/>
              </a:rPr>
              <a:t>Quinapril.</a:t>
            </a:r>
            <a:endParaRPr sz="2000">
              <a:latin typeface="Palladio Uralic"/>
              <a:cs typeface="Palladio Uralic"/>
            </a:endParaRPr>
          </a:p>
          <a:p>
            <a:pPr marL="12700">
              <a:lnSpc>
                <a:spcPts val="2865"/>
              </a:lnSpc>
            </a:pPr>
            <a:r>
              <a:rPr sz="2400" b="1" u="heavy" spc="-5" dirty="0">
                <a:uFill>
                  <a:solidFill>
                    <a:srgbClr val="000000"/>
                  </a:solidFill>
                </a:uFill>
                <a:latin typeface="Palladio Uralic"/>
                <a:cs typeface="Palladio Uralic"/>
              </a:rPr>
              <a:t>Mode of action:</a:t>
            </a:r>
            <a:endParaRPr sz="2400">
              <a:latin typeface="Palladio Uralic"/>
              <a:cs typeface="Palladio Uralic"/>
            </a:endParaRPr>
          </a:p>
          <a:p>
            <a:pPr marL="355600" indent="-342900">
              <a:lnSpc>
                <a:spcPct val="100000"/>
              </a:lnSpc>
              <a:spcBef>
                <a:spcPts val="590"/>
              </a:spcBef>
              <a:buFont typeface="Arial"/>
              <a:buChar char="•"/>
              <a:tabLst>
                <a:tab pos="354965" algn="l"/>
                <a:tab pos="355600" algn="l"/>
                <a:tab pos="4779010" algn="l"/>
              </a:tabLst>
            </a:pPr>
            <a:r>
              <a:rPr sz="2400" spc="-5" dirty="0">
                <a:latin typeface="Carlito"/>
                <a:cs typeface="Carlito"/>
              </a:rPr>
              <a:t>Angiotensin</a:t>
            </a:r>
            <a:r>
              <a:rPr sz="2400" spc="-20" dirty="0">
                <a:latin typeface="Carlito"/>
                <a:cs typeface="Carlito"/>
              </a:rPr>
              <a:t> </a:t>
            </a:r>
            <a:r>
              <a:rPr sz="2400" dirty="0">
                <a:latin typeface="Carlito"/>
                <a:cs typeface="Carlito"/>
              </a:rPr>
              <a:t>1	</a:t>
            </a:r>
            <a:r>
              <a:rPr sz="2400" spc="-5" dirty="0">
                <a:latin typeface="Carlito"/>
                <a:cs typeface="Carlito"/>
              </a:rPr>
              <a:t>Angiotensin</a:t>
            </a:r>
            <a:r>
              <a:rPr sz="2400" spc="-80" dirty="0">
                <a:latin typeface="Carlito"/>
                <a:cs typeface="Carlito"/>
              </a:rPr>
              <a:t> </a:t>
            </a:r>
            <a:r>
              <a:rPr sz="2400" dirty="0">
                <a:latin typeface="Carlito"/>
                <a:cs typeface="Carlito"/>
              </a:rPr>
              <a:t>2</a:t>
            </a:r>
            <a:endParaRPr sz="2400">
              <a:latin typeface="Carlito"/>
              <a:cs typeface="Carlito"/>
            </a:endParaRP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355600" marR="5080" indent="-342900" algn="just">
              <a:lnSpc>
                <a:spcPct val="100000"/>
              </a:lnSpc>
              <a:spcBef>
                <a:spcPts val="100"/>
              </a:spcBef>
              <a:buFont typeface="Wingdings"/>
              <a:buChar char=""/>
              <a:tabLst>
                <a:tab pos="355600" algn="l"/>
              </a:tabLst>
            </a:pPr>
            <a:r>
              <a:rPr spc="-5" dirty="0"/>
              <a:t>Hences, they inhibit the generation of </a:t>
            </a:r>
            <a:r>
              <a:rPr dirty="0"/>
              <a:t>angiotensin 2,a </a:t>
            </a:r>
            <a:r>
              <a:rPr spc="-5" dirty="0"/>
              <a:t>potent  vasoconstrictor.</a:t>
            </a:r>
          </a:p>
          <a:p>
            <a:pPr marL="355600" marR="300355" indent="-342900" algn="just">
              <a:lnSpc>
                <a:spcPct val="100000"/>
              </a:lnSpc>
              <a:buFont typeface="Wingdings"/>
              <a:buChar char=""/>
              <a:tabLst>
                <a:tab pos="355600" algn="l"/>
              </a:tabLst>
            </a:pPr>
            <a:r>
              <a:rPr spc="-5" dirty="0"/>
              <a:t>They also inhibit the release of aldosterone &amp; vasopressin,  thereby inhibiting fluid </a:t>
            </a:r>
            <a:r>
              <a:rPr dirty="0"/>
              <a:t>and slat retention </a:t>
            </a:r>
            <a:r>
              <a:rPr spc="-5" dirty="0"/>
              <a:t>thus decreasing  the preload.</a:t>
            </a:r>
          </a:p>
          <a:p>
            <a:pPr marL="355600" marR="53975" indent="-342900" algn="just">
              <a:lnSpc>
                <a:spcPct val="100000"/>
              </a:lnSpc>
              <a:buFont typeface="Wingdings"/>
              <a:buChar char=""/>
              <a:tabLst>
                <a:tab pos="355600" algn="l"/>
              </a:tabLst>
            </a:pPr>
            <a:r>
              <a:rPr dirty="0"/>
              <a:t>Elevate </a:t>
            </a:r>
            <a:r>
              <a:rPr spc="-5" dirty="0"/>
              <a:t>the levels of bradykinin, vasodilator thus enhancing  renal &amp; cardiac perfusion.</a:t>
            </a:r>
          </a:p>
        </p:txBody>
      </p:sp>
      <p:grpSp>
        <p:nvGrpSpPr>
          <p:cNvPr id="6" name="object 6"/>
          <p:cNvGrpSpPr/>
          <p:nvPr/>
        </p:nvGrpSpPr>
        <p:grpSpPr>
          <a:xfrm>
            <a:off x="2426207" y="2273807"/>
            <a:ext cx="2616835" cy="699770"/>
            <a:chOff x="2426207" y="2273807"/>
            <a:chExt cx="2616835" cy="699770"/>
          </a:xfrm>
        </p:grpSpPr>
        <p:sp>
          <p:nvSpPr>
            <p:cNvPr id="7" name="object 7"/>
            <p:cNvSpPr/>
            <p:nvPr/>
          </p:nvSpPr>
          <p:spPr>
            <a:xfrm>
              <a:off x="2439161" y="2286761"/>
              <a:ext cx="2590800" cy="381000"/>
            </a:xfrm>
            <a:custGeom>
              <a:avLst/>
              <a:gdLst/>
              <a:ahLst/>
              <a:cxnLst/>
              <a:rect l="l" t="t" r="r" b="b"/>
              <a:pathLst>
                <a:path w="2590800" h="381000">
                  <a:moveTo>
                    <a:pt x="2400300" y="0"/>
                  </a:moveTo>
                  <a:lnTo>
                    <a:pt x="2400300" y="95250"/>
                  </a:lnTo>
                  <a:lnTo>
                    <a:pt x="0" y="95250"/>
                  </a:lnTo>
                  <a:lnTo>
                    <a:pt x="0" y="285750"/>
                  </a:lnTo>
                  <a:lnTo>
                    <a:pt x="2400300" y="285750"/>
                  </a:lnTo>
                  <a:lnTo>
                    <a:pt x="2400300" y="381000"/>
                  </a:lnTo>
                  <a:lnTo>
                    <a:pt x="2590800" y="190500"/>
                  </a:lnTo>
                  <a:lnTo>
                    <a:pt x="2400300" y="0"/>
                  </a:lnTo>
                  <a:close/>
                </a:path>
              </a:pathLst>
            </a:custGeom>
            <a:solidFill>
              <a:srgbClr val="4F81BC"/>
            </a:solidFill>
          </p:spPr>
          <p:txBody>
            <a:bodyPr wrap="square" lIns="0" tIns="0" rIns="0" bIns="0" rtlCol="0"/>
            <a:lstStyle/>
            <a:p>
              <a:endParaRPr/>
            </a:p>
          </p:txBody>
        </p:sp>
        <p:sp>
          <p:nvSpPr>
            <p:cNvPr id="8" name="object 8"/>
            <p:cNvSpPr/>
            <p:nvPr/>
          </p:nvSpPr>
          <p:spPr>
            <a:xfrm>
              <a:off x="2439161" y="2286761"/>
              <a:ext cx="2590800" cy="381000"/>
            </a:xfrm>
            <a:custGeom>
              <a:avLst/>
              <a:gdLst/>
              <a:ahLst/>
              <a:cxnLst/>
              <a:rect l="l" t="t" r="r" b="b"/>
              <a:pathLst>
                <a:path w="2590800" h="381000">
                  <a:moveTo>
                    <a:pt x="0" y="95250"/>
                  </a:moveTo>
                  <a:lnTo>
                    <a:pt x="2400300" y="95250"/>
                  </a:lnTo>
                  <a:lnTo>
                    <a:pt x="2400300" y="0"/>
                  </a:lnTo>
                  <a:lnTo>
                    <a:pt x="2590800" y="190500"/>
                  </a:lnTo>
                  <a:lnTo>
                    <a:pt x="2400300" y="381000"/>
                  </a:lnTo>
                  <a:lnTo>
                    <a:pt x="2400300" y="285750"/>
                  </a:lnTo>
                  <a:lnTo>
                    <a:pt x="0" y="285750"/>
                  </a:lnTo>
                  <a:lnTo>
                    <a:pt x="0" y="95250"/>
                  </a:lnTo>
                  <a:close/>
                </a:path>
              </a:pathLst>
            </a:custGeom>
            <a:ln w="25908">
              <a:solidFill>
                <a:srgbClr val="385D89"/>
              </a:solidFill>
            </a:ln>
          </p:spPr>
          <p:txBody>
            <a:bodyPr wrap="square" lIns="0" tIns="0" rIns="0" bIns="0" rtlCol="0"/>
            <a:lstStyle/>
            <a:p>
              <a:endParaRPr/>
            </a:p>
          </p:txBody>
        </p:sp>
        <p:sp>
          <p:nvSpPr>
            <p:cNvPr id="9" name="object 9"/>
            <p:cNvSpPr/>
            <p:nvPr/>
          </p:nvSpPr>
          <p:spPr>
            <a:xfrm>
              <a:off x="3757802" y="2744723"/>
              <a:ext cx="103377" cy="22860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3505961" y="2667761"/>
              <a:ext cx="485140" cy="228600"/>
            </a:xfrm>
            <a:custGeom>
              <a:avLst/>
              <a:gdLst/>
              <a:ahLst/>
              <a:cxnLst/>
              <a:rect l="l" t="t" r="r" b="b"/>
              <a:pathLst>
                <a:path w="485139" h="228600">
                  <a:moveTo>
                    <a:pt x="242315" y="0"/>
                  </a:moveTo>
                  <a:lnTo>
                    <a:pt x="0" y="114300"/>
                  </a:lnTo>
                  <a:lnTo>
                    <a:pt x="121158" y="114300"/>
                  </a:lnTo>
                  <a:lnTo>
                    <a:pt x="121158" y="228600"/>
                  </a:lnTo>
                  <a:lnTo>
                    <a:pt x="363474" y="228600"/>
                  </a:lnTo>
                  <a:lnTo>
                    <a:pt x="363474" y="114300"/>
                  </a:lnTo>
                  <a:lnTo>
                    <a:pt x="484632" y="114300"/>
                  </a:lnTo>
                  <a:lnTo>
                    <a:pt x="242315" y="0"/>
                  </a:lnTo>
                  <a:close/>
                </a:path>
              </a:pathLst>
            </a:custGeom>
            <a:solidFill>
              <a:srgbClr val="C0504D"/>
            </a:solidFill>
          </p:spPr>
          <p:txBody>
            <a:bodyPr wrap="square" lIns="0" tIns="0" rIns="0" bIns="0" rtlCol="0"/>
            <a:lstStyle/>
            <a:p>
              <a:endParaRPr/>
            </a:p>
          </p:txBody>
        </p:sp>
        <p:sp>
          <p:nvSpPr>
            <p:cNvPr id="11" name="object 11"/>
            <p:cNvSpPr/>
            <p:nvPr/>
          </p:nvSpPr>
          <p:spPr>
            <a:xfrm>
              <a:off x="3505961" y="2667761"/>
              <a:ext cx="485140" cy="228600"/>
            </a:xfrm>
            <a:custGeom>
              <a:avLst/>
              <a:gdLst/>
              <a:ahLst/>
              <a:cxnLst/>
              <a:rect l="l" t="t" r="r" b="b"/>
              <a:pathLst>
                <a:path w="485139" h="228600">
                  <a:moveTo>
                    <a:pt x="484632" y="114300"/>
                  </a:moveTo>
                  <a:lnTo>
                    <a:pt x="363474" y="114300"/>
                  </a:lnTo>
                  <a:lnTo>
                    <a:pt x="363474" y="228600"/>
                  </a:lnTo>
                  <a:lnTo>
                    <a:pt x="121158" y="228600"/>
                  </a:lnTo>
                  <a:lnTo>
                    <a:pt x="121158" y="114300"/>
                  </a:lnTo>
                  <a:lnTo>
                    <a:pt x="0" y="114300"/>
                  </a:lnTo>
                  <a:lnTo>
                    <a:pt x="242315" y="0"/>
                  </a:lnTo>
                  <a:lnTo>
                    <a:pt x="484632" y="114300"/>
                  </a:lnTo>
                  <a:close/>
                </a:path>
              </a:pathLst>
            </a:custGeom>
            <a:ln w="25908">
              <a:solidFill>
                <a:srgbClr val="385D89"/>
              </a:solidFill>
            </a:ln>
          </p:spPr>
          <p:txBody>
            <a:bodyPr wrap="square" lIns="0" tIns="0" rIns="0" bIns="0" rtlCol="0"/>
            <a:lstStyle/>
            <a:p>
              <a:endParaRPr/>
            </a:p>
          </p:txBody>
        </p:sp>
      </p:grpSp>
      <p:sp>
        <p:nvSpPr>
          <p:cNvPr id="12" name="object 12"/>
          <p:cNvSpPr txBox="1"/>
          <p:nvPr/>
        </p:nvSpPr>
        <p:spPr>
          <a:xfrm>
            <a:off x="3048000" y="3048000"/>
            <a:ext cx="1496695" cy="368935"/>
          </a:xfrm>
          <a:prstGeom prst="rect">
            <a:avLst/>
          </a:prstGeom>
          <a:solidFill>
            <a:srgbClr val="8063A1"/>
          </a:solidFill>
        </p:spPr>
        <p:txBody>
          <a:bodyPr vert="horz" wrap="square" lIns="0" tIns="31115" rIns="0" bIns="0" rtlCol="0">
            <a:spAutoFit/>
          </a:bodyPr>
          <a:lstStyle/>
          <a:p>
            <a:pPr marL="92075">
              <a:lnSpc>
                <a:spcPct val="100000"/>
              </a:lnSpc>
              <a:spcBef>
                <a:spcPts val="245"/>
              </a:spcBef>
            </a:pPr>
            <a:r>
              <a:rPr sz="1800" spc="-10" dirty="0">
                <a:latin typeface="Carlito"/>
                <a:cs typeface="Carlito"/>
              </a:rPr>
              <a:t>ACE</a:t>
            </a:r>
            <a:r>
              <a:rPr sz="1800" spc="-30" dirty="0">
                <a:latin typeface="Carlito"/>
                <a:cs typeface="Carlito"/>
              </a:rPr>
              <a:t> </a:t>
            </a:r>
            <a:r>
              <a:rPr sz="1800" spc="-10" dirty="0">
                <a:latin typeface="Carlito"/>
                <a:cs typeface="Carlito"/>
              </a:rPr>
              <a:t>Inhibitors</a:t>
            </a:r>
            <a:endParaRPr sz="1800">
              <a:latin typeface="Carlito"/>
              <a:cs typeface="Carlito"/>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69</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thophysiology of congestive heart fail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493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
          </a:xfrm>
          <a:custGeom>
            <a:avLst/>
            <a:gdLst/>
            <a:ahLst/>
            <a:cxnLst/>
            <a:rect l="l" t="t" r="r" b="b"/>
            <a:pathLst>
              <a:path w="9144000" h="685800">
                <a:moveTo>
                  <a:pt x="9144000" y="0"/>
                </a:moveTo>
                <a:lnTo>
                  <a:pt x="0" y="0"/>
                </a:lnTo>
                <a:lnTo>
                  <a:pt x="0" y="685800"/>
                </a:lnTo>
                <a:lnTo>
                  <a:pt x="9144000" y="685800"/>
                </a:lnTo>
                <a:lnTo>
                  <a:pt x="9144000" y="0"/>
                </a:lnTo>
                <a:close/>
              </a:path>
            </a:pathLst>
          </a:custGeom>
          <a:solidFill>
            <a:srgbClr val="30859C"/>
          </a:solidFill>
        </p:spPr>
        <p:txBody>
          <a:bodyPr wrap="square" lIns="0" tIns="0" rIns="0" bIns="0" rtlCol="0"/>
          <a:lstStyle/>
          <a:p>
            <a:endParaRPr/>
          </a:p>
        </p:txBody>
      </p:sp>
      <p:sp>
        <p:nvSpPr>
          <p:cNvPr id="3" name="object 3"/>
          <p:cNvSpPr txBox="1">
            <a:spLocks noGrp="1"/>
          </p:cNvSpPr>
          <p:nvPr>
            <p:ph type="title"/>
          </p:nvPr>
        </p:nvSpPr>
        <p:spPr>
          <a:xfrm>
            <a:off x="2284857" y="127203"/>
            <a:ext cx="4834890" cy="468630"/>
          </a:xfrm>
          <a:prstGeom prst="rect">
            <a:avLst/>
          </a:prstGeom>
        </p:spPr>
        <p:txBody>
          <a:bodyPr vert="horz" wrap="square" lIns="0" tIns="13335" rIns="0" bIns="0" rtlCol="0">
            <a:spAutoFit/>
          </a:bodyPr>
          <a:lstStyle/>
          <a:p>
            <a:pPr marL="12700">
              <a:lnSpc>
                <a:spcPct val="100000"/>
              </a:lnSpc>
              <a:spcBef>
                <a:spcPts val="105"/>
              </a:spcBef>
            </a:pPr>
            <a:r>
              <a:rPr sz="2900" dirty="0">
                <a:solidFill>
                  <a:srgbClr val="000000"/>
                </a:solidFill>
              </a:rPr>
              <a:t>Scope for ACE</a:t>
            </a:r>
            <a:r>
              <a:rPr sz="2900" spc="-60" dirty="0">
                <a:solidFill>
                  <a:srgbClr val="000000"/>
                </a:solidFill>
              </a:rPr>
              <a:t> </a:t>
            </a:r>
            <a:r>
              <a:rPr sz="2900" dirty="0">
                <a:solidFill>
                  <a:srgbClr val="000000"/>
                </a:solidFill>
              </a:rPr>
              <a:t>Inhibitors…..</a:t>
            </a:r>
            <a:endParaRPr sz="2900"/>
          </a:p>
        </p:txBody>
      </p:sp>
      <p:sp>
        <p:nvSpPr>
          <p:cNvPr id="4" name="object 4"/>
          <p:cNvSpPr/>
          <p:nvPr/>
        </p:nvSpPr>
        <p:spPr>
          <a:xfrm>
            <a:off x="2065391" y="706580"/>
            <a:ext cx="6993066" cy="613063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57200" y="1066800"/>
            <a:ext cx="1524000" cy="2862580"/>
          </a:xfrm>
          <a:prstGeom prst="rect">
            <a:avLst/>
          </a:prstGeom>
          <a:solidFill>
            <a:srgbClr val="4F81BC"/>
          </a:solidFill>
        </p:spPr>
        <p:txBody>
          <a:bodyPr vert="horz" wrap="square" lIns="0" tIns="30480" rIns="0" bIns="0" rtlCol="0">
            <a:spAutoFit/>
          </a:bodyPr>
          <a:lstStyle/>
          <a:p>
            <a:pPr marL="91440" marR="548640">
              <a:lnSpc>
                <a:spcPct val="100000"/>
              </a:lnSpc>
              <a:spcBef>
                <a:spcPts val="240"/>
              </a:spcBef>
            </a:pPr>
            <a:r>
              <a:rPr sz="1800" b="1" spc="-5" dirty="0">
                <a:latin typeface="Carlito"/>
                <a:cs typeface="Carlito"/>
              </a:rPr>
              <a:t>Drug  </a:t>
            </a:r>
            <a:r>
              <a:rPr sz="1800" b="1" spc="-30" dirty="0">
                <a:latin typeface="Carlito"/>
                <a:cs typeface="Carlito"/>
              </a:rPr>
              <a:t>r</a:t>
            </a:r>
            <a:r>
              <a:rPr sz="1800" b="1" dirty="0">
                <a:latin typeface="Carlito"/>
                <a:cs typeface="Carlito"/>
              </a:rPr>
              <a:t>eacti</a:t>
            </a:r>
            <a:r>
              <a:rPr sz="1800" b="1" spc="5" dirty="0">
                <a:latin typeface="Carlito"/>
                <a:cs typeface="Carlito"/>
              </a:rPr>
              <a:t>o</a:t>
            </a:r>
            <a:r>
              <a:rPr sz="1800" b="1" dirty="0">
                <a:latin typeface="Carlito"/>
                <a:cs typeface="Carlito"/>
              </a:rPr>
              <a:t>ns</a:t>
            </a:r>
            <a:endParaRPr sz="1800">
              <a:latin typeface="Carlito"/>
              <a:cs typeface="Carlito"/>
            </a:endParaRPr>
          </a:p>
          <a:p>
            <a:pPr marL="172085" indent="-81280">
              <a:lnSpc>
                <a:spcPct val="100000"/>
              </a:lnSpc>
              <a:buSzPct val="94444"/>
              <a:buFont typeface="Arial"/>
              <a:buChar char="•"/>
              <a:tabLst>
                <a:tab pos="172720" algn="l"/>
              </a:tabLst>
            </a:pPr>
            <a:r>
              <a:rPr sz="1800" spc="-5" dirty="0">
                <a:latin typeface="Carlito"/>
                <a:cs typeface="Carlito"/>
              </a:rPr>
              <a:t>Hypotension</a:t>
            </a:r>
            <a:endParaRPr sz="1800">
              <a:latin typeface="Carlito"/>
              <a:cs typeface="Carlito"/>
            </a:endParaRPr>
          </a:p>
          <a:p>
            <a:pPr marL="172085" indent="-81280">
              <a:lnSpc>
                <a:spcPct val="100000"/>
              </a:lnSpc>
              <a:spcBef>
                <a:spcPts val="5"/>
              </a:spcBef>
              <a:buSzPct val="94444"/>
              <a:buFont typeface="Arial"/>
              <a:buChar char="•"/>
              <a:tabLst>
                <a:tab pos="172720" algn="l"/>
              </a:tabLst>
            </a:pPr>
            <a:r>
              <a:rPr sz="1800" spc="-5" dirty="0">
                <a:latin typeface="Carlito"/>
                <a:cs typeface="Carlito"/>
              </a:rPr>
              <a:t>Dry</a:t>
            </a:r>
            <a:r>
              <a:rPr sz="1800" dirty="0">
                <a:latin typeface="Carlito"/>
                <a:cs typeface="Carlito"/>
              </a:rPr>
              <a:t> </a:t>
            </a:r>
            <a:r>
              <a:rPr sz="1800" spc="-10" dirty="0">
                <a:latin typeface="Carlito"/>
                <a:cs typeface="Carlito"/>
              </a:rPr>
              <a:t>cough</a:t>
            </a:r>
            <a:endParaRPr sz="1800">
              <a:latin typeface="Carlito"/>
              <a:cs typeface="Carlito"/>
            </a:endParaRPr>
          </a:p>
          <a:p>
            <a:pPr marL="91440" marR="339090">
              <a:lnSpc>
                <a:spcPct val="100000"/>
              </a:lnSpc>
              <a:buSzPct val="94444"/>
              <a:buFont typeface="Arial"/>
              <a:buChar char="•"/>
              <a:tabLst>
                <a:tab pos="172720" algn="l"/>
              </a:tabLst>
            </a:pPr>
            <a:r>
              <a:rPr sz="1800" spc="-10" dirty="0">
                <a:latin typeface="Carlito"/>
                <a:cs typeface="Carlito"/>
              </a:rPr>
              <a:t>Renal  </a:t>
            </a:r>
            <a:r>
              <a:rPr sz="1800" spc="-5" dirty="0">
                <a:latin typeface="Carlito"/>
                <a:cs typeface="Carlito"/>
              </a:rPr>
              <a:t>d</a:t>
            </a:r>
            <a:r>
              <a:rPr sz="1800" spc="-10" dirty="0">
                <a:latin typeface="Carlito"/>
                <a:cs typeface="Carlito"/>
              </a:rPr>
              <a:t>ys</a:t>
            </a:r>
            <a:r>
              <a:rPr sz="1800" spc="-5" dirty="0">
                <a:latin typeface="Carlito"/>
                <a:cs typeface="Carlito"/>
              </a:rPr>
              <a:t>f</a:t>
            </a:r>
            <a:r>
              <a:rPr sz="1800" dirty="0">
                <a:latin typeface="Carlito"/>
                <a:cs typeface="Carlito"/>
              </a:rPr>
              <a:t>u</a:t>
            </a:r>
            <a:r>
              <a:rPr sz="1800" spc="-5" dirty="0">
                <a:latin typeface="Carlito"/>
                <a:cs typeface="Carlito"/>
              </a:rPr>
              <a:t>nc</a:t>
            </a:r>
            <a:r>
              <a:rPr sz="1800" spc="-10" dirty="0">
                <a:latin typeface="Carlito"/>
                <a:cs typeface="Carlito"/>
              </a:rPr>
              <a:t>t</a:t>
            </a:r>
            <a:r>
              <a:rPr sz="1800" spc="-5" dirty="0">
                <a:latin typeface="Carlito"/>
                <a:cs typeface="Carlito"/>
              </a:rPr>
              <a:t>ion</a:t>
            </a:r>
            <a:endParaRPr sz="1800">
              <a:latin typeface="Carlito"/>
              <a:cs typeface="Carlito"/>
            </a:endParaRPr>
          </a:p>
          <a:p>
            <a:pPr marL="172085" indent="-81280">
              <a:lnSpc>
                <a:spcPct val="100000"/>
              </a:lnSpc>
              <a:buSzPct val="94444"/>
              <a:buFont typeface="Arial"/>
              <a:buChar char="•"/>
              <a:tabLst>
                <a:tab pos="172720" algn="l"/>
              </a:tabLst>
            </a:pPr>
            <a:r>
              <a:rPr sz="1800" spc="-10" dirty="0">
                <a:latin typeface="Carlito"/>
                <a:cs typeface="Carlito"/>
              </a:rPr>
              <a:t>Proteinuria</a:t>
            </a:r>
            <a:endParaRPr sz="1800">
              <a:latin typeface="Carlito"/>
              <a:cs typeface="Carlito"/>
            </a:endParaRPr>
          </a:p>
          <a:p>
            <a:pPr marL="172085" indent="-81280">
              <a:lnSpc>
                <a:spcPct val="100000"/>
              </a:lnSpc>
              <a:buSzPct val="94444"/>
              <a:buFont typeface="Arial"/>
              <a:buChar char="•"/>
              <a:tabLst>
                <a:tab pos="172720" algn="l"/>
              </a:tabLst>
            </a:pPr>
            <a:r>
              <a:rPr sz="1800" spc="-5" dirty="0">
                <a:latin typeface="Carlito"/>
                <a:cs typeface="Carlito"/>
              </a:rPr>
              <a:t>Dizziness</a:t>
            </a:r>
            <a:endParaRPr sz="1800">
              <a:latin typeface="Carlito"/>
              <a:cs typeface="Carlito"/>
            </a:endParaRPr>
          </a:p>
          <a:p>
            <a:pPr marL="172085" indent="-81280">
              <a:lnSpc>
                <a:spcPct val="100000"/>
              </a:lnSpc>
              <a:buSzPct val="94444"/>
              <a:buFont typeface="Arial"/>
              <a:buChar char="•"/>
              <a:tabLst>
                <a:tab pos="172720" algn="l"/>
              </a:tabLst>
            </a:pPr>
            <a:r>
              <a:rPr sz="1800" spc="-5" dirty="0">
                <a:latin typeface="Carlito"/>
                <a:cs typeface="Carlito"/>
              </a:rPr>
              <a:t>Joint pain</a:t>
            </a:r>
            <a:endParaRPr sz="1800">
              <a:latin typeface="Carlito"/>
              <a:cs typeface="Carlito"/>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70</a:t>
            </a:fld>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295400"/>
          </a:xfrm>
          <a:custGeom>
            <a:avLst/>
            <a:gdLst/>
            <a:ahLst/>
            <a:cxnLst/>
            <a:rect l="l" t="t" r="r" b="b"/>
            <a:pathLst>
              <a:path w="9144000" h="1295400">
                <a:moveTo>
                  <a:pt x="9144000" y="0"/>
                </a:moveTo>
                <a:lnTo>
                  <a:pt x="0" y="0"/>
                </a:lnTo>
                <a:lnTo>
                  <a:pt x="0" y="1295400"/>
                </a:lnTo>
                <a:lnTo>
                  <a:pt x="9144000" y="1295400"/>
                </a:lnTo>
                <a:lnTo>
                  <a:pt x="9144000" y="0"/>
                </a:lnTo>
                <a:close/>
              </a:path>
            </a:pathLst>
          </a:custGeom>
          <a:solidFill>
            <a:srgbClr val="9BBA58"/>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486150" marR="5080" indent="-3155315">
              <a:lnSpc>
                <a:spcPct val="100000"/>
              </a:lnSpc>
              <a:spcBef>
                <a:spcPts val="100"/>
              </a:spcBef>
            </a:pPr>
            <a:r>
              <a:rPr spc="-5" dirty="0"/>
              <a:t>Angiotensin Receptor </a:t>
            </a:r>
            <a:r>
              <a:rPr dirty="0"/>
              <a:t>AT-1 </a:t>
            </a:r>
            <a:r>
              <a:rPr spc="-5" dirty="0"/>
              <a:t>blockers  (ARB)</a:t>
            </a:r>
          </a:p>
        </p:txBody>
      </p:sp>
      <p:sp>
        <p:nvSpPr>
          <p:cNvPr id="4" name="object 4"/>
          <p:cNvSpPr/>
          <p:nvPr/>
        </p:nvSpPr>
        <p:spPr>
          <a:xfrm>
            <a:off x="150876" y="4003547"/>
            <a:ext cx="3089148" cy="271576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07340" y="1251864"/>
            <a:ext cx="8439150" cy="5272405"/>
          </a:xfrm>
          <a:prstGeom prst="rect">
            <a:avLst/>
          </a:prstGeom>
        </p:spPr>
        <p:txBody>
          <a:bodyPr vert="horz" wrap="square" lIns="0" tIns="43180" rIns="0" bIns="0" rtlCol="0">
            <a:spAutoFit/>
          </a:bodyPr>
          <a:lstStyle/>
          <a:p>
            <a:pPr marL="12700">
              <a:lnSpc>
                <a:spcPct val="100000"/>
              </a:lnSpc>
              <a:spcBef>
                <a:spcPts val="340"/>
              </a:spcBef>
            </a:pPr>
            <a:r>
              <a:rPr sz="1900" spc="-5" dirty="0">
                <a:solidFill>
                  <a:srgbClr val="E36C09"/>
                </a:solidFill>
                <a:latin typeface="Palladio Uralic"/>
                <a:cs typeface="Palladio Uralic"/>
              </a:rPr>
              <a:t>Losartan</a:t>
            </a:r>
            <a:r>
              <a:rPr sz="1900" spc="5" dirty="0">
                <a:solidFill>
                  <a:srgbClr val="E36C09"/>
                </a:solidFill>
                <a:latin typeface="Palladio Uralic"/>
                <a:cs typeface="Palladio Uralic"/>
              </a:rPr>
              <a:t> </a:t>
            </a:r>
            <a:r>
              <a:rPr sz="1900" spc="-5" dirty="0">
                <a:solidFill>
                  <a:srgbClr val="E36C09"/>
                </a:solidFill>
                <a:latin typeface="Palladio Uralic"/>
                <a:cs typeface="Palladio Uralic"/>
              </a:rPr>
              <a:t>,candesartan,valsartan</a:t>
            </a:r>
            <a:endParaRPr sz="1900">
              <a:latin typeface="Palladio Uralic"/>
              <a:cs typeface="Palladio Uralic"/>
            </a:endParaRPr>
          </a:p>
          <a:p>
            <a:pPr marL="355600" indent="-342900">
              <a:lnSpc>
                <a:spcPts val="2165"/>
              </a:lnSpc>
              <a:spcBef>
                <a:spcPts val="240"/>
              </a:spcBef>
              <a:buFont typeface="Arial"/>
              <a:buChar char="•"/>
              <a:tabLst>
                <a:tab pos="354965" algn="l"/>
                <a:tab pos="355600" algn="l"/>
              </a:tabLst>
            </a:pPr>
            <a:r>
              <a:rPr sz="1900" spc="-10" dirty="0">
                <a:latin typeface="Carlito"/>
                <a:cs typeface="Carlito"/>
              </a:rPr>
              <a:t>Angiotensin </a:t>
            </a:r>
            <a:r>
              <a:rPr sz="1900" spc="-5" dirty="0">
                <a:latin typeface="Carlito"/>
                <a:cs typeface="Carlito"/>
              </a:rPr>
              <a:t>2 ,a </a:t>
            </a:r>
            <a:r>
              <a:rPr sz="1900" spc="-10" dirty="0">
                <a:latin typeface="Carlito"/>
                <a:cs typeface="Carlito"/>
              </a:rPr>
              <a:t>vasocontrictor </a:t>
            </a:r>
            <a:r>
              <a:rPr sz="1900" spc="-5" dirty="0">
                <a:latin typeface="Carlito"/>
                <a:cs typeface="Carlito"/>
              </a:rPr>
              <a:t>is </a:t>
            </a:r>
            <a:r>
              <a:rPr sz="1900" spc="-10" dirty="0">
                <a:latin typeface="Carlito"/>
                <a:cs typeface="Carlito"/>
              </a:rPr>
              <a:t>concerned </a:t>
            </a:r>
            <a:r>
              <a:rPr sz="1900" spc="-5" dirty="0">
                <a:latin typeface="Carlito"/>
                <a:cs typeface="Carlito"/>
              </a:rPr>
              <a:t>with </a:t>
            </a:r>
            <a:r>
              <a:rPr sz="1900" spc="-10" dirty="0">
                <a:latin typeface="Carlito"/>
                <a:cs typeface="Carlito"/>
              </a:rPr>
              <a:t>ventricular </a:t>
            </a:r>
            <a:r>
              <a:rPr sz="1900" spc="-5" dirty="0">
                <a:latin typeface="Carlito"/>
                <a:cs typeface="Carlito"/>
              </a:rPr>
              <a:t>remodelling and</a:t>
            </a:r>
            <a:r>
              <a:rPr sz="1900" spc="245" dirty="0">
                <a:latin typeface="Carlito"/>
                <a:cs typeface="Carlito"/>
              </a:rPr>
              <a:t> </a:t>
            </a:r>
            <a:r>
              <a:rPr sz="1900" spc="-10" dirty="0">
                <a:latin typeface="Carlito"/>
                <a:cs typeface="Carlito"/>
              </a:rPr>
              <a:t>fluid</a:t>
            </a:r>
            <a:endParaRPr sz="1900">
              <a:latin typeface="Carlito"/>
              <a:cs typeface="Carlito"/>
            </a:endParaRPr>
          </a:p>
          <a:p>
            <a:pPr marL="355600">
              <a:lnSpc>
                <a:spcPts val="2165"/>
              </a:lnSpc>
            </a:pPr>
            <a:r>
              <a:rPr sz="1900" spc="-15" dirty="0">
                <a:latin typeface="Carlito"/>
                <a:cs typeface="Carlito"/>
              </a:rPr>
              <a:t>retention.</a:t>
            </a:r>
            <a:endParaRPr sz="1900">
              <a:latin typeface="Carlito"/>
              <a:cs typeface="Carlito"/>
            </a:endParaRPr>
          </a:p>
          <a:p>
            <a:pPr marL="355600" indent="-342900">
              <a:lnSpc>
                <a:spcPct val="100000"/>
              </a:lnSpc>
              <a:spcBef>
                <a:spcPts val="229"/>
              </a:spcBef>
              <a:buFont typeface="Arial"/>
              <a:buChar char="•"/>
              <a:tabLst>
                <a:tab pos="354965" algn="l"/>
                <a:tab pos="355600" algn="l"/>
              </a:tabLst>
            </a:pPr>
            <a:r>
              <a:rPr sz="1900" spc="-5" dirty="0">
                <a:latin typeface="Carlito"/>
                <a:cs typeface="Carlito"/>
              </a:rPr>
              <a:t>These </a:t>
            </a:r>
            <a:r>
              <a:rPr sz="1900" spc="-10" dirty="0">
                <a:latin typeface="Carlito"/>
                <a:cs typeface="Carlito"/>
              </a:rPr>
              <a:t>drugs </a:t>
            </a:r>
            <a:r>
              <a:rPr sz="1900" spc="-5" dirty="0">
                <a:latin typeface="Carlito"/>
                <a:cs typeface="Carlito"/>
              </a:rPr>
              <a:t>inhibit the </a:t>
            </a:r>
            <a:r>
              <a:rPr sz="1900" spc="-10" dirty="0">
                <a:latin typeface="Carlito"/>
                <a:cs typeface="Carlito"/>
              </a:rPr>
              <a:t>binding </a:t>
            </a:r>
            <a:r>
              <a:rPr sz="1900" spc="-5" dirty="0">
                <a:latin typeface="Carlito"/>
                <a:cs typeface="Carlito"/>
              </a:rPr>
              <a:t>of angiotensin 2 </a:t>
            </a:r>
            <a:r>
              <a:rPr sz="1900" spc="-15" dirty="0">
                <a:latin typeface="Carlito"/>
                <a:cs typeface="Carlito"/>
              </a:rPr>
              <a:t>to </a:t>
            </a:r>
            <a:r>
              <a:rPr sz="1900" spc="-5" dirty="0">
                <a:latin typeface="Carlito"/>
                <a:cs typeface="Carlito"/>
              </a:rPr>
              <a:t>its </a:t>
            </a:r>
            <a:r>
              <a:rPr sz="1900" spc="-55" dirty="0">
                <a:latin typeface="Carlito"/>
                <a:cs typeface="Carlito"/>
              </a:rPr>
              <a:t>AT₁</a:t>
            </a:r>
            <a:r>
              <a:rPr sz="1900" spc="170" dirty="0">
                <a:latin typeface="Carlito"/>
                <a:cs typeface="Carlito"/>
              </a:rPr>
              <a:t> </a:t>
            </a:r>
            <a:r>
              <a:rPr sz="1900" spc="-35" dirty="0">
                <a:latin typeface="Carlito"/>
                <a:cs typeface="Carlito"/>
              </a:rPr>
              <a:t>receptor.</a:t>
            </a:r>
            <a:endParaRPr sz="1900">
              <a:latin typeface="Carlito"/>
              <a:cs typeface="Carlito"/>
            </a:endParaRPr>
          </a:p>
          <a:p>
            <a:pPr marL="355600" indent="-342900">
              <a:lnSpc>
                <a:spcPct val="100000"/>
              </a:lnSpc>
              <a:spcBef>
                <a:spcPts val="229"/>
              </a:spcBef>
              <a:buFont typeface="Arial"/>
              <a:buChar char="•"/>
              <a:tabLst>
                <a:tab pos="354965" algn="l"/>
                <a:tab pos="355600" algn="l"/>
              </a:tabLst>
            </a:pPr>
            <a:r>
              <a:rPr sz="1900" spc="-10" dirty="0">
                <a:latin typeface="Carlito"/>
                <a:cs typeface="Carlito"/>
              </a:rPr>
              <a:t>Thus </a:t>
            </a:r>
            <a:r>
              <a:rPr sz="1900" spc="-5" dirty="0">
                <a:latin typeface="Carlito"/>
                <a:cs typeface="Carlito"/>
              </a:rPr>
              <a:t>they </a:t>
            </a:r>
            <a:r>
              <a:rPr sz="1900" spc="-10" dirty="0">
                <a:latin typeface="Carlito"/>
                <a:cs typeface="Carlito"/>
              </a:rPr>
              <a:t>preclude </a:t>
            </a:r>
            <a:r>
              <a:rPr sz="1900" spc="-5" dirty="0">
                <a:latin typeface="Carlito"/>
                <a:cs typeface="Carlito"/>
              </a:rPr>
              <a:t>the a </a:t>
            </a:r>
            <a:r>
              <a:rPr sz="1900" spc="-20" dirty="0">
                <a:latin typeface="Carlito"/>
                <a:cs typeface="Carlito"/>
              </a:rPr>
              <a:t>bove </a:t>
            </a:r>
            <a:r>
              <a:rPr sz="1900" spc="-10" dirty="0">
                <a:latin typeface="Carlito"/>
                <a:cs typeface="Carlito"/>
              </a:rPr>
              <a:t>mentioned </a:t>
            </a:r>
            <a:r>
              <a:rPr sz="1900" spc="-20" dirty="0">
                <a:latin typeface="Carlito"/>
                <a:cs typeface="Carlito"/>
              </a:rPr>
              <a:t>effects </a:t>
            </a:r>
            <a:r>
              <a:rPr sz="1900" spc="-10" dirty="0">
                <a:latin typeface="Carlito"/>
                <a:cs typeface="Carlito"/>
              </a:rPr>
              <a:t>of </a:t>
            </a:r>
            <a:r>
              <a:rPr sz="1900" spc="-5" dirty="0">
                <a:latin typeface="Carlito"/>
                <a:cs typeface="Carlito"/>
              </a:rPr>
              <a:t>angiotensin</a:t>
            </a:r>
            <a:r>
              <a:rPr sz="1900" spc="270" dirty="0">
                <a:latin typeface="Carlito"/>
                <a:cs typeface="Carlito"/>
              </a:rPr>
              <a:t> </a:t>
            </a:r>
            <a:r>
              <a:rPr sz="1900" spc="-10" dirty="0">
                <a:latin typeface="Carlito"/>
                <a:cs typeface="Carlito"/>
              </a:rPr>
              <a:t>2.</a:t>
            </a:r>
            <a:endParaRPr sz="1900">
              <a:latin typeface="Carlito"/>
              <a:cs typeface="Carlito"/>
            </a:endParaRPr>
          </a:p>
          <a:p>
            <a:pPr marL="355600" indent="-342900">
              <a:lnSpc>
                <a:spcPts val="2165"/>
              </a:lnSpc>
              <a:spcBef>
                <a:spcPts val="225"/>
              </a:spcBef>
              <a:buFont typeface="Arial"/>
              <a:buChar char="•"/>
              <a:tabLst>
                <a:tab pos="354965" algn="l"/>
                <a:tab pos="355600" algn="l"/>
              </a:tabLst>
            </a:pPr>
            <a:r>
              <a:rPr sz="1900" spc="-5" dirty="0">
                <a:latin typeface="Carlito"/>
                <a:cs typeface="Carlito"/>
              </a:rPr>
              <a:t>These </a:t>
            </a:r>
            <a:r>
              <a:rPr sz="1900" spc="-10" dirty="0">
                <a:latin typeface="Carlito"/>
                <a:cs typeface="Carlito"/>
              </a:rPr>
              <a:t>agents </a:t>
            </a:r>
            <a:r>
              <a:rPr sz="1900" spc="-5" dirty="0">
                <a:latin typeface="Carlito"/>
                <a:cs typeface="Carlito"/>
              </a:rPr>
              <a:t>do </a:t>
            </a:r>
            <a:r>
              <a:rPr sz="1900" spc="-10" dirty="0">
                <a:latin typeface="Carlito"/>
                <a:cs typeface="Carlito"/>
              </a:rPr>
              <a:t>not </a:t>
            </a:r>
            <a:r>
              <a:rPr sz="1900" spc="-20" dirty="0">
                <a:latin typeface="Carlito"/>
                <a:cs typeface="Carlito"/>
              </a:rPr>
              <a:t>exert </a:t>
            </a:r>
            <a:r>
              <a:rPr sz="1900" spc="-15" dirty="0">
                <a:latin typeface="Carlito"/>
                <a:cs typeface="Carlito"/>
              </a:rPr>
              <a:t>any </a:t>
            </a:r>
            <a:r>
              <a:rPr sz="1900" spc="-5" dirty="0">
                <a:latin typeface="Carlito"/>
                <a:cs typeface="Carlito"/>
              </a:rPr>
              <a:t>action on </a:t>
            </a:r>
            <a:r>
              <a:rPr sz="1900" spc="-10" dirty="0">
                <a:latin typeface="Carlito"/>
                <a:cs typeface="Carlito"/>
              </a:rPr>
              <a:t>bradykinin </a:t>
            </a:r>
            <a:r>
              <a:rPr sz="1900" spc="-5" dirty="0">
                <a:latin typeface="Carlito"/>
                <a:cs typeface="Carlito"/>
              </a:rPr>
              <a:t>and thus do </a:t>
            </a:r>
            <a:r>
              <a:rPr sz="1900" spc="-10" dirty="0">
                <a:latin typeface="Carlito"/>
                <a:cs typeface="Carlito"/>
              </a:rPr>
              <a:t>not</a:t>
            </a:r>
            <a:r>
              <a:rPr sz="1900" spc="175" dirty="0">
                <a:latin typeface="Carlito"/>
                <a:cs typeface="Carlito"/>
              </a:rPr>
              <a:t> </a:t>
            </a:r>
            <a:r>
              <a:rPr sz="1900" spc="-15" dirty="0">
                <a:latin typeface="Carlito"/>
                <a:cs typeface="Carlito"/>
              </a:rPr>
              <a:t>produce</a:t>
            </a:r>
            <a:endParaRPr sz="1900">
              <a:latin typeface="Carlito"/>
              <a:cs typeface="Carlito"/>
            </a:endParaRPr>
          </a:p>
          <a:p>
            <a:pPr marL="355600">
              <a:lnSpc>
                <a:spcPts val="2165"/>
              </a:lnSpc>
            </a:pPr>
            <a:r>
              <a:rPr sz="1900" spc="-10" dirty="0">
                <a:latin typeface="Carlito"/>
                <a:cs typeface="Carlito"/>
              </a:rPr>
              <a:t>cough.</a:t>
            </a:r>
            <a:endParaRPr sz="1900">
              <a:latin typeface="Carlito"/>
              <a:cs typeface="Carlito"/>
            </a:endParaRPr>
          </a:p>
          <a:p>
            <a:pPr marL="355600" indent="-342900">
              <a:lnSpc>
                <a:spcPct val="100000"/>
              </a:lnSpc>
              <a:spcBef>
                <a:spcPts val="229"/>
              </a:spcBef>
              <a:buFont typeface="Arial"/>
              <a:buChar char="•"/>
              <a:tabLst>
                <a:tab pos="354965" algn="l"/>
                <a:tab pos="355600" algn="l"/>
              </a:tabLst>
            </a:pPr>
            <a:r>
              <a:rPr sz="1900" spc="-10" dirty="0">
                <a:latin typeface="Carlito"/>
                <a:cs typeface="Carlito"/>
              </a:rPr>
              <a:t>Has comparable </a:t>
            </a:r>
            <a:r>
              <a:rPr sz="1900" spc="-20" dirty="0">
                <a:latin typeface="Carlito"/>
                <a:cs typeface="Carlito"/>
              </a:rPr>
              <a:t>effect </a:t>
            </a:r>
            <a:r>
              <a:rPr sz="1900" spc="-15" dirty="0">
                <a:latin typeface="Carlito"/>
                <a:cs typeface="Carlito"/>
              </a:rPr>
              <a:t>to ACE</a:t>
            </a:r>
            <a:r>
              <a:rPr sz="1900" spc="40" dirty="0">
                <a:latin typeface="Carlito"/>
                <a:cs typeface="Carlito"/>
              </a:rPr>
              <a:t> </a:t>
            </a:r>
            <a:r>
              <a:rPr sz="1900" spc="-5" dirty="0">
                <a:latin typeface="Carlito"/>
                <a:cs typeface="Carlito"/>
              </a:rPr>
              <a:t>I</a:t>
            </a:r>
            <a:endParaRPr sz="1900">
              <a:latin typeface="Carlito"/>
              <a:cs typeface="Carlito"/>
            </a:endParaRPr>
          </a:p>
          <a:p>
            <a:pPr marL="355600" indent="-342900">
              <a:lnSpc>
                <a:spcPct val="100000"/>
              </a:lnSpc>
              <a:spcBef>
                <a:spcPts val="229"/>
              </a:spcBef>
              <a:buFont typeface="Arial"/>
              <a:buChar char="•"/>
              <a:tabLst>
                <a:tab pos="354965" algn="l"/>
                <a:tab pos="355600" algn="l"/>
              </a:tabLst>
            </a:pPr>
            <a:r>
              <a:rPr sz="1900" spc="-10" dirty="0">
                <a:latin typeface="Carlito"/>
                <a:cs typeface="Carlito"/>
              </a:rPr>
              <a:t>Can </a:t>
            </a:r>
            <a:r>
              <a:rPr sz="1900" spc="-5" dirty="0">
                <a:latin typeface="Carlito"/>
                <a:cs typeface="Carlito"/>
              </a:rPr>
              <a:t>be used in certain </a:t>
            </a:r>
            <a:r>
              <a:rPr sz="1900" spc="-10" dirty="0">
                <a:latin typeface="Carlito"/>
                <a:cs typeface="Carlito"/>
              </a:rPr>
              <a:t>conditions </a:t>
            </a:r>
            <a:r>
              <a:rPr sz="1900" spc="-5" dirty="0">
                <a:latin typeface="Carlito"/>
                <a:cs typeface="Carlito"/>
              </a:rPr>
              <a:t>when </a:t>
            </a:r>
            <a:r>
              <a:rPr sz="1900" spc="-15" dirty="0">
                <a:latin typeface="Carlito"/>
                <a:cs typeface="Carlito"/>
              </a:rPr>
              <a:t>ACE </a:t>
            </a:r>
            <a:r>
              <a:rPr sz="1900" spc="-5" dirty="0">
                <a:latin typeface="Carlito"/>
                <a:cs typeface="Carlito"/>
              </a:rPr>
              <a:t>I </a:t>
            </a:r>
            <a:r>
              <a:rPr sz="1900" spc="-15" dirty="0">
                <a:latin typeface="Carlito"/>
                <a:cs typeface="Carlito"/>
              </a:rPr>
              <a:t>are</a:t>
            </a:r>
            <a:r>
              <a:rPr sz="1900" spc="90" dirty="0">
                <a:latin typeface="Carlito"/>
                <a:cs typeface="Carlito"/>
              </a:rPr>
              <a:t> </a:t>
            </a:r>
            <a:r>
              <a:rPr sz="1900" spc="-15" dirty="0">
                <a:latin typeface="Carlito"/>
                <a:cs typeface="Carlito"/>
              </a:rPr>
              <a:t>contraindicated</a:t>
            </a:r>
            <a:endParaRPr sz="1900">
              <a:latin typeface="Carlito"/>
              <a:cs typeface="Carlito"/>
            </a:endParaRPr>
          </a:p>
          <a:p>
            <a:pPr marL="12700">
              <a:lnSpc>
                <a:spcPct val="100000"/>
              </a:lnSpc>
              <a:spcBef>
                <a:spcPts val="420"/>
              </a:spcBef>
            </a:pPr>
            <a:r>
              <a:rPr sz="1600" b="1" spc="-10" dirty="0">
                <a:latin typeface="Carlito"/>
                <a:cs typeface="Carlito"/>
              </a:rPr>
              <a:t>Adverse drug</a:t>
            </a:r>
            <a:r>
              <a:rPr sz="1600" b="1" spc="65" dirty="0">
                <a:latin typeface="Carlito"/>
                <a:cs typeface="Carlito"/>
              </a:rPr>
              <a:t> </a:t>
            </a:r>
            <a:r>
              <a:rPr sz="1600" b="1" spc="-5" dirty="0">
                <a:latin typeface="Carlito"/>
                <a:cs typeface="Carlito"/>
              </a:rPr>
              <a:t>reactions</a:t>
            </a:r>
            <a:endParaRPr sz="1600">
              <a:latin typeface="Carlito"/>
              <a:cs typeface="Carlito"/>
            </a:endParaRPr>
          </a:p>
          <a:p>
            <a:pPr marL="83820" indent="-71755">
              <a:lnSpc>
                <a:spcPct val="100000"/>
              </a:lnSpc>
              <a:buSzPct val="93750"/>
              <a:buFont typeface="Arial"/>
              <a:buChar char="•"/>
              <a:tabLst>
                <a:tab pos="84455" algn="l"/>
              </a:tabLst>
            </a:pPr>
            <a:r>
              <a:rPr sz="1600" spc="-5" dirty="0">
                <a:latin typeface="Carlito"/>
                <a:cs typeface="Carlito"/>
              </a:rPr>
              <a:t>Hypotension</a:t>
            </a:r>
            <a:endParaRPr sz="1600">
              <a:latin typeface="Carlito"/>
              <a:cs typeface="Carlito"/>
            </a:endParaRPr>
          </a:p>
          <a:p>
            <a:pPr marL="83820" indent="-71755">
              <a:lnSpc>
                <a:spcPct val="100000"/>
              </a:lnSpc>
              <a:buSzPct val="93750"/>
              <a:buFont typeface="Arial"/>
              <a:buChar char="•"/>
              <a:tabLst>
                <a:tab pos="84455" algn="l"/>
              </a:tabLst>
            </a:pPr>
            <a:r>
              <a:rPr sz="1600" spc="-5" dirty="0">
                <a:latin typeface="Carlito"/>
                <a:cs typeface="Carlito"/>
              </a:rPr>
              <a:t>Impariment of </a:t>
            </a:r>
            <a:r>
              <a:rPr sz="1600" spc="-10" dirty="0">
                <a:latin typeface="Carlito"/>
                <a:cs typeface="Carlito"/>
              </a:rPr>
              <a:t>renal</a:t>
            </a:r>
            <a:r>
              <a:rPr sz="1600" spc="20" dirty="0">
                <a:latin typeface="Carlito"/>
                <a:cs typeface="Carlito"/>
              </a:rPr>
              <a:t> </a:t>
            </a:r>
            <a:r>
              <a:rPr sz="1600" spc="-5" dirty="0">
                <a:latin typeface="Carlito"/>
                <a:cs typeface="Carlito"/>
              </a:rPr>
              <a:t>functioning</a:t>
            </a:r>
            <a:endParaRPr sz="1600">
              <a:latin typeface="Carlito"/>
              <a:cs typeface="Carlito"/>
            </a:endParaRPr>
          </a:p>
          <a:p>
            <a:pPr marL="12700">
              <a:lnSpc>
                <a:spcPct val="100000"/>
              </a:lnSpc>
            </a:pPr>
            <a:r>
              <a:rPr sz="1600" i="1" u="heavy" spc="-10" dirty="0">
                <a:uFill>
                  <a:solidFill>
                    <a:srgbClr val="000000"/>
                  </a:solidFill>
                </a:uFill>
                <a:latin typeface="Carlito"/>
                <a:cs typeface="Carlito"/>
              </a:rPr>
              <a:t>Dose</a:t>
            </a:r>
            <a:endParaRPr sz="1600">
              <a:latin typeface="Carlito"/>
              <a:cs typeface="Carlito"/>
            </a:endParaRPr>
          </a:p>
          <a:p>
            <a:pPr marL="193675" indent="-181610">
              <a:lnSpc>
                <a:spcPct val="100000"/>
              </a:lnSpc>
              <a:buSzPct val="93750"/>
              <a:buFont typeface="Wingdings"/>
              <a:buChar char=""/>
              <a:tabLst>
                <a:tab pos="194310" algn="l"/>
              </a:tabLst>
            </a:pPr>
            <a:r>
              <a:rPr sz="1600" b="1" spc="-10" dirty="0">
                <a:latin typeface="Carlito"/>
                <a:cs typeface="Carlito"/>
              </a:rPr>
              <a:t>Candesartan</a:t>
            </a:r>
            <a:endParaRPr sz="1600">
              <a:latin typeface="Carlito"/>
              <a:cs typeface="Carlito"/>
            </a:endParaRPr>
          </a:p>
          <a:p>
            <a:pPr marL="83820" indent="-71755">
              <a:lnSpc>
                <a:spcPct val="100000"/>
              </a:lnSpc>
              <a:buSzPct val="93750"/>
              <a:buFont typeface="Arial"/>
              <a:buChar char="•"/>
              <a:tabLst>
                <a:tab pos="84455" algn="l"/>
              </a:tabLst>
            </a:pPr>
            <a:r>
              <a:rPr sz="1600" spc="-5" dirty="0">
                <a:latin typeface="Carlito"/>
                <a:cs typeface="Carlito"/>
              </a:rPr>
              <a:t>Initial:</a:t>
            </a:r>
            <a:r>
              <a:rPr sz="1600" spc="-20" dirty="0">
                <a:latin typeface="Carlito"/>
                <a:cs typeface="Carlito"/>
              </a:rPr>
              <a:t> </a:t>
            </a:r>
            <a:r>
              <a:rPr sz="1600" spc="-5" dirty="0">
                <a:latin typeface="Carlito"/>
                <a:cs typeface="Carlito"/>
              </a:rPr>
              <a:t>4-8mg</a:t>
            </a:r>
            <a:endParaRPr sz="1600">
              <a:latin typeface="Carlito"/>
              <a:cs typeface="Carlito"/>
            </a:endParaRPr>
          </a:p>
          <a:p>
            <a:pPr marL="83820" indent="-71755">
              <a:lnSpc>
                <a:spcPct val="100000"/>
              </a:lnSpc>
              <a:buSzPct val="93750"/>
              <a:buFont typeface="Arial"/>
              <a:buChar char="•"/>
              <a:tabLst>
                <a:tab pos="84455" algn="l"/>
              </a:tabLst>
            </a:pPr>
            <a:r>
              <a:rPr sz="1600" spc="-25" dirty="0">
                <a:latin typeface="Carlito"/>
                <a:cs typeface="Carlito"/>
              </a:rPr>
              <a:t>Targeted </a:t>
            </a:r>
            <a:r>
              <a:rPr sz="1600" spc="-10" dirty="0">
                <a:latin typeface="Carlito"/>
                <a:cs typeface="Carlito"/>
              </a:rPr>
              <a:t>dose</a:t>
            </a:r>
            <a:r>
              <a:rPr sz="1600" spc="40" dirty="0">
                <a:latin typeface="Carlito"/>
                <a:cs typeface="Carlito"/>
              </a:rPr>
              <a:t> </a:t>
            </a:r>
            <a:r>
              <a:rPr sz="1600" spc="-5" dirty="0">
                <a:latin typeface="Carlito"/>
                <a:cs typeface="Carlito"/>
              </a:rPr>
              <a:t>-32mg</a:t>
            </a:r>
            <a:endParaRPr sz="1600">
              <a:latin typeface="Carlito"/>
              <a:cs typeface="Carlito"/>
            </a:endParaRPr>
          </a:p>
          <a:p>
            <a:pPr marL="193675" indent="-181610">
              <a:lnSpc>
                <a:spcPct val="100000"/>
              </a:lnSpc>
              <a:buSzPct val="93750"/>
              <a:buFont typeface="Wingdings"/>
              <a:buChar char=""/>
              <a:tabLst>
                <a:tab pos="194310" algn="l"/>
              </a:tabLst>
            </a:pPr>
            <a:r>
              <a:rPr sz="1600" b="1" spc="-15" dirty="0">
                <a:latin typeface="Carlito"/>
                <a:cs typeface="Carlito"/>
              </a:rPr>
              <a:t>Valsartan</a:t>
            </a:r>
            <a:endParaRPr sz="1600">
              <a:latin typeface="Carlito"/>
              <a:cs typeface="Carlito"/>
            </a:endParaRPr>
          </a:p>
          <a:p>
            <a:pPr marL="83820" indent="-71755">
              <a:lnSpc>
                <a:spcPct val="100000"/>
              </a:lnSpc>
              <a:buSzPct val="93750"/>
              <a:buFont typeface="Arial"/>
              <a:buChar char="•"/>
              <a:tabLst>
                <a:tab pos="84455" algn="l"/>
              </a:tabLst>
            </a:pPr>
            <a:r>
              <a:rPr sz="1600" spc="-5" dirty="0">
                <a:latin typeface="Carlito"/>
                <a:cs typeface="Carlito"/>
              </a:rPr>
              <a:t>Initial:40mg</a:t>
            </a:r>
            <a:endParaRPr sz="1600">
              <a:latin typeface="Carlito"/>
              <a:cs typeface="Carlito"/>
            </a:endParaRPr>
          </a:p>
          <a:p>
            <a:pPr marL="83820" indent="-71755">
              <a:lnSpc>
                <a:spcPct val="100000"/>
              </a:lnSpc>
              <a:buSzPct val="93750"/>
              <a:buFont typeface="Arial"/>
              <a:buChar char="•"/>
              <a:tabLst>
                <a:tab pos="84455" algn="l"/>
              </a:tabLst>
            </a:pPr>
            <a:r>
              <a:rPr sz="1600" spc="-25" dirty="0">
                <a:latin typeface="Carlito"/>
                <a:cs typeface="Carlito"/>
              </a:rPr>
              <a:t>Targeted </a:t>
            </a:r>
            <a:r>
              <a:rPr sz="1600" spc="-10" dirty="0">
                <a:latin typeface="Carlito"/>
                <a:cs typeface="Carlito"/>
              </a:rPr>
              <a:t>dose</a:t>
            </a:r>
            <a:r>
              <a:rPr sz="1600" spc="35" dirty="0">
                <a:latin typeface="Carlito"/>
                <a:cs typeface="Carlito"/>
              </a:rPr>
              <a:t> </a:t>
            </a:r>
            <a:r>
              <a:rPr sz="1600" spc="-10" dirty="0">
                <a:latin typeface="Carlito"/>
                <a:cs typeface="Carlito"/>
              </a:rPr>
              <a:t>-160mg</a:t>
            </a:r>
            <a:endParaRPr sz="1600">
              <a:latin typeface="Carlito"/>
              <a:cs typeface="Carlito"/>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71</a:t>
            </a:fld>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72</a:t>
            </a:fld>
            <a:endParaRPr dirty="0"/>
          </a:p>
        </p:txBody>
      </p:sp>
      <p:sp>
        <p:nvSpPr>
          <p:cNvPr id="2" name="object 2"/>
          <p:cNvSpPr txBox="1"/>
          <p:nvPr/>
        </p:nvSpPr>
        <p:spPr>
          <a:xfrm>
            <a:off x="231140" y="794359"/>
            <a:ext cx="5232400" cy="2830195"/>
          </a:xfrm>
          <a:prstGeom prst="rect">
            <a:avLst/>
          </a:prstGeom>
        </p:spPr>
        <p:txBody>
          <a:bodyPr vert="horz" wrap="square" lIns="0" tIns="73660" rIns="0" bIns="0" rtlCol="0">
            <a:spAutoFit/>
          </a:bodyPr>
          <a:lstStyle/>
          <a:p>
            <a:pPr marL="12700">
              <a:lnSpc>
                <a:spcPct val="100000"/>
              </a:lnSpc>
              <a:spcBef>
                <a:spcPts val="580"/>
              </a:spcBef>
            </a:pPr>
            <a:r>
              <a:rPr sz="2000" b="1" spc="-5" dirty="0">
                <a:solidFill>
                  <a:srgbClr val="FF0000"/>
                </a:solidFill>
                <a:latin typeface="Carlito"/>
                <a:cs typeface="Carlito"/>
              </a:rPr>
              <a:t>ACE-Inhibitors </a:t>
            </a:r>
            <a:r>
              <a:rPr sz="2000" b="1" dirty="0">
                <a:solidFill>
                  <a:srgbClr val="FF0000"/>
                </a:solidFill>
                <a:latin typeface="Carlito"/>
                <a:cs typeface="Carlito"/>
              </a:rPr>
              <a:t>and ARB</a:t>
            </a:r>
            <a:r>
              <a:rPr sz="2000" b="1" spc="-65" dirty="0">
                <a:solidFill>
                  <a:srgbClr val="FF0000"/>
                </a:solidFill>
                <a:latin typeface="Carlito"/>
                <a:cs typeface="Carlito"/>
              </a:rPr>
              <a:t> </a:t>
            </a:r>
            <a:r>
              <a:rPr sz="2000" b="1" spc="-10" dirty="0">
                <a:solidFill>
                  <a:srgbClr val="FF0000"/>
                </a:solidFill>
                <a:latin typeface="Carlito"/>
                <a:cs typeface="Carlito"/>
              </a:rPr>
              <a:t>effects</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spc="-10" dirty="0">
                <a:latin typeface="Carlito"/>
                <a:cs typeface="Carlito"/>
              </a:rPr>
              <a:t>Vasodilation</a:t>
            </a:r>
            <a:endParaRPr sz="2000">
              <a:latin typeface="Carlito"/>
              <a:cs typeface="Carlito"/>
            </a:endParaRPr>
          </a:p>
          <a:p>
            <a:pPr>
              <a:lnSpc>
                <a:spcPct val="100000"/>
              </a:lnSpc>
              <a:spcBef>
                <a:spcPts val="5"/>
              </a:spcBef>
              <a:buFont typeface="Arial"/>
              <a:buChar char="•"/>
            </a:pPr>
            <a:endParaRPr sz="2750">
              <a:latin typeface="Carlito"/>
              <a:cs typeface="Carlito"/>
            </a:endParaRPr>
          </a:p>
          <a:p>
            <a:pPr marL="355600" indent="-342900">
              <a:lnSpc>
                <a:spcPct val="100000"/>
              </a:lnSpc>
              <a:buFont typeface="Arial"/>
              <a:buChar char="•"/>
              <a:tabLst>
                <a:tab pos="354965" algn="l"/>
                <a:tab pos="355600" algn="l"/>
              </a:tabLst>
            </a:pPr>
            <a:r>
              <a:rPr sz="2000" spc="-5" dirty="0">
                <a:latin typeface="Carlito"/>
                <a:cs typeface="Carlito"/>
              </a:rPr>
              <a:t>Decreased fluid </a:t>
            </a:r>
            <a:r>
              <a:rPr sz="2000" spc="-10" dirty="0">
                <a:latin typeface="Carlito"/>
                <a:cs typeface="Carlito"/>
              </a:rPr>
              <a:t>retention </a:t>
            </a:r>
            <a:r>
              <a:rPr sz="2000" spc="-5" dirty="0">
                <a:latin typeface="Carlito"/>
                <a:cs typeface="Carlito"/>
              </a:rPr>
              <a:t>(afterload </a:t>
            </a:r>
            <a:r>
              <a:rPr sz="2000" dirty="0">
                <a:latin typeface="Carlito"/>
                <a:cs typeface="Carlito"/>
              </a:rPr>
              <a:t>&amp;</a:t>
            </a:r>
            <a:r>
              <a:rPr sz="2000" spc="25" dirty="0">
                <a:latin typeface="Carlito"/>
                <a:cs typeface="Carlito"/>
              </a:rPr>
              <a:t> </a:t>
            </a:r>
            <a:r>
              <a:rPr sz="2000" spc="-10" dirty="0">
                <a:latin typeface="Carlito"/>
                <a:cs typeface="Carlito"/>
              </a:rPr>
              <a:t>preload)</a:t>
            </a:r>
            <a:endParaRPr sz="2000">
              <a:latin typeface="Carlito"/>
              <a:cs typeface="Carlito"/>
            </a:endParaRPr>
          </a:p>
          <a:p>
            <a:pPr>
              <a:lnSpc>
                <a:spcPct val="100000"/>
              </a:lnSpc>
              <a:spcBef>
                <a:spcPts val="10"/>
              </a:spcBef>
              <a:buFont typeface="Arial"/>
              <a:buChar char="•"/>
            </a:pPr>
            <a:endParaRPr sz="2350">
              <a:latin typeface="Carlito"/>
              <a:cs typeface="Carlito"/>
            </a:endParaRPr>
          </a:p>
          <a:p>
            <a:pPr marL="355600" indent="-342900">
              <a:lnSpc>
                <a:spcPct val="100000"/>
              </a:lnSpc>
              <a:buFont typeface="Arial"/>
              <a:buChar char="•"/>
              <a:tabLst>
                <a:tab pos="354965" algn="l"/>
                <a:tab pos="355600" algn="l"/>
              </a:tabLst>
            </a:pPr>
            <a:r>
              <a:rPr sz="2000" spc="-5" dirty="0">
                <a:latin typeface="Carlito"/>
                <a:cs typeface="Carlito"/>
              </a:rPr>
              <a:t>Reduction </a:t>
            </a:r>
            <a:r>
              <a:rPr sz="2000" dirty="0">
                <a:latin typeface="Carlito"/>
                <a:cs typeface="Carlito"/>
              </a:rPr>
              <a:t>in </a:t>
            </a:r>
            <a:r>
              <a:rPr sz="2000" spc="-10" dirty="0">
                <a:latin typeface="Carlito"/>
                <a:cs typeface="Carlito"/>
              </a:rPr>
              <a:t>aldosterone </a:t>
            </a:r>
            <a:r>
              <a:rPr sz="2000" spc="-5" dirty="0">
                <a:latin typeface="Carlito"/>
                <a:cs typeface="Carlito"/>
              </a:rPr>
              <a:t>secretion</a:t>
            </a:r>
            <a:endParaRPr sz="2000">
              <a:latin typeface="Carlito"/>
              <a:cs typeface="Carlito"/>
            </a:endParaRPr>
          </a:p>
          <a:p>
            <a:pPr>
              <a:lnSpc>
                <a:spcPct val="100000"/>
              </a:lnSpc>
              <a:spcBef>
                <a:spcPts val="10"/>
              </a:spcBef>
              <a:buFont typeface="Arial"/>
              <a:buChar char="•"/>
            </a:pPr>
            <a:endParaRPr sz="2350">
              <a:latin typeface="Carlito"/>
              <a:cs typeface="Carlito"/>
            </a:endParaRPr>
          </a:p>
          <a:p>
            <a:pPr marL="355600" indent="-342900">
              <a:lnSpc>
                <a:spcPct val="100000"/>
              </a:lnSpc>
              <a:buFont typeface="Arial"/>
              <a:buChar char="•"/>
              <a:tabLst>
                <a:tab pos="354965" algn="l"/>
                <a:tab pos="355600" algn="l"/>
              </a:tabLst>
            </a:pPr>
            <a:r>
              <a:rPr sz="2000" dirty="0">
                <a:latin typeface="Carlito"/>
                <a:cs typeface="Carlito"/>
              </a:rPr>
              <a:t>Inhibition of </a:t>
            </a:r>
            <a:r>
              <a:rPr sz="2000" spc="-10" dirty="0">
                <a:latin typeface="Carlito"/>
                <a:cs typeface="Carlito"/>
              </a:rPr>
              <a:t>cardiac </a:t>
            </a:r>
            <a:r>
              <a:rPr sz="2000" dirty="0">
                <a:latin typeface="Carlito"/>
                <a:cs typeface="Carlito"/>
              </a:rPr>
              <a:t>and </a:t>
            </a:r>
            <a:r>
              <a:rPr sz="2000" spc="-5" dirty="0">
                <a:latin typeface="Carlito"/>
                <a:cs typeface="Carlito"/>
              </a:rPr>
              <a:t>vascular</a:t>
            </a:r>
            <a:r>
              <a:rPr sz="2000" spc="-45" dirty="0">
                <a:latin typeface="Carlito"/>
                <a:cs typeface="Carlito"/>
              </a:rPr>
              <a:t> </a:t>
            </a:r>
            <a:r>
              <a:rPr sz="2000" spc="-5" dirty="0">
                <a:latin typeface="Carlito"/>
                <a:cs typeface="Carlito"/>
              </a:rPr>
              <a:t>remodeling</a:t>
            </a:r>
            <a:endParaRPr sz="2000">
              <a:latin typeface="Carlito"/>
              <a:cs typeface="Carlito"/>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91600" cy="685800"/>
          </a:xfrm>
          <a:custGeom>
            <a:avLst/>
            <a:gdLst/>
            <a:ahLst/>
            <a:cxnLst/>
            <a:rect l="l" t="t" r="r" b="b"/>
            <a:pathLst>
              <a:path w="8991600" h="685800">
                <a:moveTo>
                  <a:pt x="8991600" y="0"/>
                </a:moveTo>
                <a:lnTo>
                  <a:pt x="0" y="0"/>
                </a:lnTo>
                <a:lnTo>
                  <a:pt x="0" y="685800"/>
                </a:lnTo>
                <a:lnTo>
                  <a:pt x="8991600" y="685800"/>
                </a:lnTo>
                <a:lnTo>
                  <a:pt x="8991600" y="0"/>
                </a:lnTo>
                <a:close/>
              </a:path>
            </a:pathLst>
          </a:custGeom>
          <a:solidFill>
            <a:srgbClr val="B7DEE8"/>
          </a:solidFill>
        </p:spPr>
        <p:txBody>
          <a:bodyPr wrap="square" lIns="0" tIns="0" rIns="0" bIns="0" rtlCol="0"/>
          <a:lstStyle/>
          <a:p>
            <a:endParaRPr/>
          </a:p>
        </p:txBody>
      </p:sp>
      <p:sp>
        <p:nvSpPr>
          <p:cNvPr id="3" name="object 3"/>
          <p:cNvSpPr txBox="1">
            <a:spLocks noGrp="1"/>
          </p:cNvSpPr>
          <p:nvPr>
            <p:ph type="title"/>
          </p:nvPr>
        </p:nvSpPr>
        <p:spPr>
          <a:xfrm>
            <a:off x="3566921" y="26619"/>
            <a:ext cx="1859280" cy="574675"/>
          </a:xfrm>
          <a:prstGeom prst="rect">
            <a:avLst/>
          </a:prstGeom>
        </p:spPr>
        <p:txBody>
          <a:bodyPr vert="horz" wrap="square" lIns="0" tIns="12700" rIns="0" bIns="0" rtlCol="0">
            <a:spAutoFit/>
          </a:bodyPr>
          <a:lstStyle/>
          <a:p>
            <a:pPr marL="12700">
              <a:lnSpc>
                <a:spcPct val="100000"/>
              </a:lnSpc>
              <a:spcBef>
                <a:spcPts val="100"/>
              </a:spcBef>
            </a:pPr>
            <a:r>
              <a:rPr dirty="0">
                <a:latin typeface="Carlito"/>
                <a:cs typeface="Carlito"/>
              </a:rPr>
              <a:t>Ino</a:t>
            </a:r>
            <a:r>
              <a:rPr spc="-10" dirty="0">
                <a:latin typeface="Carlito"/>
                <a:cs typeface="Carlito"/>
              </a:rPr>
              <a:t>t</a:t>
            </a:r>
            <a:r>
              <a:rPr spc="-45" dirty="0">
                <a:latin typeface="Carlito"/>
                <a:cs typeface="Carlito"/>
              </a:rPr>
              <a:t>r</a:t>
            </a:r>
            <a:r>
              <a:rPr dirty="0">
                <a:latin typeface="Carlito"/>
                <a:cs typeface="Carlito"/>
              </a:rPr>
              <a:t>opes</a:t>
            </a:r>
          </a:p>
        </p:txBody>
      </p:sp>
      <p:sp>
        <p:nvSpPr>
          <p:cNvPr id="4" name="object 4"/>
          <p:cNvSpPr txBox="1"/>
          <p:nvPr/>
        </p:nvSpPr>
        <p:spPr>
          <a:xfrm>
            <a:off x="40640" y="664820"/>
            <a:ext cx="4194810" cy="1307465"/>
          </a:xfrm>
          <a:prstGeom prst="rect">
            <a:avLst/>
          </a:prstGeom>
        </p:spPr>
        <p:txBody>
          <a:bodyPr vert="horz" wrap="square" lIns="0" tIns="55244" rIns="0" bIns="0" rtlCol="0">
            <a:spAutoFit/>
          </a:bodyPr>
          <a:lstStyle/>
          <a:p>
            <a:pPr marL="393700" indent="-342900">
              <a:lnSpc>
                <a:spcPct val="100000"/>
              </a:lnSpc>
              <a:spcBef>
                <a:spcPts val="434"/>
              </a:spcBef>
              <a:buFont typeface="Arial"/>
              <a:buChar char="•"/>
              <a:tabLst>
                <a:tab pos="393065" algn="l"/>
                <a:tab pos="393700" algn="l"/>
              </a:tabLst>
            </a:pPr>
            <a:r>
              <a:rPr sz="1400" spc="-10" dirty="0">
                <a:latin typeface="Carlito"/>
                <a:cs typeface="Carlito"/>
              </a:rPr>
              <a:t>Increase force </a:t>
            </a:r>
            <a:r>
              <a:rPr sz="1400" spc="-5" dirty="0">
                <a:latin typeface="Carlito"/>
                <a:cs typeface="Carlito"/>
              </a:rPr>
              <a:t>of</a:t>
            </a:r>
            <a:r>
              <a:rPr sz="1400" spc="-10" dirty="0">
                <a:latin typeface="Carlito"/>
                <a:cs typeface="Carlito"/>
              </a:rPr>
              <a:t> contraction</a:t>
            </a:r>
            <a:endParaRPr sz="1400">
              <a:latin typeface="Carlito"/>
              <a:cs typeface="Carlito"/>
            </a:endParaRPr>
          </a:p>
          <a:p>
            <a:pPr marL="393700" indent="-342900">
              <a:lnSpc>
                <a:spcPct val="100000"/>
              </a:lnSpc>
              <a:spcBef>
                <a:spcPts val="335"/>
              </a:spcBef>
              <a:buFont typeface="Arial"/>
              <a:buChar char="•"/>
              <a:tabLst>
                <a:tab pos="393065" algn="l"/>
                <a:tab pos="393700" algn="l"/>
              </a:tabLst>
            </a:pPr>
            <a:r>
              <a:rPr sz="1400" dirty="0">
                <a:latin typeface="Carlito"/>
                <a:cs typeface="Carlito"/>
              </a:rPr>
              <a:t>All </a:t>
            </a:r>
            <a:r>
              <a:rPr sz="1400" spc="-5" dirty="0">
                <a:latin typeface="Carlito"/>
                <a:cs typeface="Carlito"/>
              </a:rPr>
              <a:t>increase intracellular </a:t>
            </a:r>
            <a:r>
              <a:rPr sz="1400" spc="-10" dirty="0">
                <a:latin typeface="Carlito"/>
                <a:cs typeface="Carlito"/>
              </a:rPr>
              <a:t>cardiac </a:t>
            </a:r>
            <a:r>
              <a:rPr sz="1400" spc="10" dirty="0">
                <a:latin typeface="Carlito"/>
                <a:cs typeface="Carlito"/>
              </a:rPr>
              <a:t>Ca</a:t>
            </a:r>
            <a:r>
              <a:rPr sz="1350" spc="15" baseline="24691" dirty="0">
                <a:latin typeface="Carlito"/>
                <a:cs typeface="Carlito"/>
              </a:rPr>
              <a:t>++</a:t>
            </a:r>
            <a:r>
              <a:rPr sz="1350" spc="75" baseline="24691" dirty="0">
                <a:latin typeface="Carlito"/>
                <a:cs typeface="Carlito"/>
              </a:rPr>
              <a:t> </a:t>
            </a:r>
            <a:r>
              <a:rPr sz="1400" spc="-10" dirty="0">
                <a:latin typeface="Carlito"/>
                <a:cs typeface="Carlito"/>
              </a:rPr>
              <a:t>concentration</a:t>
            </a:r>
            <a:endParaRPr sz="1400">
              <a:latin typeface="Carlito"/>
              <a:cs typeface="Carlito"/>
            </a:endParaRPr>
          </a:p>
          <a:p>
            <a:pPr marL="393700" indent="-342900">
              <a:lnSpc>
                <a:spcPct val="100000"/>
              </a:lnSpc>
              <a:spcBef>
                <a:spcPts val="335"/>
              </a:spcBef>
              <a:buFont typeface="Arial"/>
              <a:buChar char="•"/>
              <a:tabLst>
                <a:tab pos="393065" algn="l"/>
                <a:tab pos="393700" algn="l"/>
              </a:tabLst>
            </a:pPr>
            <a:r>
              <a:rPr sz="1400" spc="-5" dirty="0">
                <a:latin typeface="Carlito"/>
                <a:cs typeface="Carlito"/>
              </a:rPr>
              <a:t>Eg:</a:t>
            </a:r>
            <a:endParaRPr sz="1400">
              <a:latin typeface="Carlito"/>
              <a:cs typeface="Carlito"/>
            </a:endParaRPr>
          </a:p>
          <a:p>
            <a:pPr marL="794385" lvl="1" indent="-287020">
              <a:lnSpc>
                <a:spcPct val="100000"/>
              </a:lnSpc>
              <a:spcBef>
                <a:spcPts val="335"/>
              </a:spcBef>
              <a:buFont typeface="Arial"/>
              <a:buChar char="–"/>
              <a:tabLst>
                <a:tab pos="794385" algn="l"/>
                <a:tab pos="795020" algn="l"/>
              </a:tabLst>
            </a:pPr>
            <a:r>
              <a:rPr sz="1400" spc="-5" dirty="0">
                <a:latin typeface="Carlito"/>
                <a:cs typeface="Carlito"/>
              </a:rPr>
              <a:t>Digitalis </a:t>
            </a:r>
            <a:r>
              <a:rPr sz="1400" spc="-10" dirty="0">
                <a:latin typeface="Carlito"/>
                <a:cs typeface="Carlito"/>
              </a:rPr>
              <a:t>(cardiac</a:t>
            </a:r>
            <a:r>
              <a:rPr sz="1400" spc="5" dirty="0">
                <a:latin typeface="Carlito"/>
                <a:cs typeface="Carlito"/>
              </a:rPr>
              <a:t> </a:t>
            </a:r>
            <a:r>
              <a:rPr sz="1400" spc="-5" dirty="0">
                <a:latin typeface="Carlito"/>
                <a:cs typeface="Carlito"/>
              </a:rPr>
              <a:t>glycoside)</a:t>
            </a:r>
            <a:endParaRPr sz="1400">
              <a:latin typeface="Carlito"/>
              <a:cs typeface="Carlito"/>
            </a:endParaRPr>
          </a:p>
          <a:p>
            <a:pPr marL="794385" lvl="1" indent="-287020">
              <a:lnSpc>
                <a:spcPct val="100000"/>
              </a:lnSpc>
              <a:spcBef>
                <a:spcPts val="350"/>
              </a:spcBef>
              <a:buFont typeface="Arial"/>
              <a:buChar char="–"/>
              <a:tabLst>
                <a:tab pos="794385" algn="l"/>
                <a:tab pos="795020" algn="l"/>
              </a:tabLst>
            </a:pPr>
            <a:r>
              <a:rPr sz="1400" spc="-5" dirty="0">
                <a:latin typeface="Carlito"/>
                <a:cs typeface="Carlito"/>
              </a:rPr>
              <a:t>Dobutamine </a:t>
            </a:r>
            <a:r>
              <a:rPr sz="1400" dirty="0">
                <a:latin typeface="Carlito"/>
                <a:cs typeface="Carlito"/>
              </a:rPr>
              <a:t>(</a:t>
            </a:r>
            <a:r>
              <a:rPr sz="1400" dirty="0">
                <a:latin typeface="Arial"/>
                <a:cs typeface="Arial"/>
              </a:rPr>
              <a:t>β-adrenergic recepter</a:t>
            </a:r>
            <a:r>
              <a:rPr sz="1400" spc="-120" dirty="0">
                <a:latin typeface="Arial"/>
                <a:cs typeface="Arial"/>
              </a:rPr>
              <a:t> </a:t>
            </a:r>
            <a:r>
              <a:rPr sz="1400" dirty="0">
                <a:latin typeface="Arial"/>
                <a:cs typeface="Arial"/>
              </a:rPr>
              <a:t>agonist)</a:t>
            </a:r>
            <a:endParaRPr sz="1400">
              <a:latin typeface="Arial"/>
              <a:cs typeface="Arial"/>
            </a:endParaRPr>
          </a:p>
        </p:txBody>
      </p:sp>
      <p:sp>
        <p:nvSpPr>
          <p:cNvPr id="5" name="object 5"/>
          <p:cNvSpPr txBox="1"/>
          <p:nvPr/>
        </p:nvSpPr>
        <p:spPr>
          <a:xfrm>
            <a:off x="548640" y="2017013"/>
            <a:ext cx="2098040" cy="206375"/>
          </a:xfrm>
          <a:prstGeom prst="rect">
            <a:avLst/>
          </a:prstGeom>
        </p:spPr>
        <p:txBody>
          <a:bodyPr vert="horz" wrap="square" lIns="0" tIns="0" rIns="0" bIns="0" rtlCol="0">
            <a:spAutoFit/>
          </a:bodyPr>
          <a:lstStyle/>
          <a:p>
            <a:pPr>
              <a:lnSpc>
                <a:spcPts val="1550"/>
              </a:lnSpc>
              <a:tabLst>
                <a:tab pos="286385" algn="l"/>
              </a:tabLst>
            </a:pPr>
            <a:r>
              <a:rPr sz="1400" dirty="0">
                <a:latin typeface="Arial"/>
                <a:cs typeface="Arial"/>
              </a:rPr>
              <a:t>–	</a:t>
            </a:r>
            <a:r>
              <a:rPr sz="1400" dirty="0">
                <a:latin typeface="Carlito"/>
                <a:cs typeface="Carlito"/>
              </a:rPr>
              <a:t>Amrinone </a:t>
            </a:r>
            <a:r>
              <a:rPr sz="1400" spc="-5" dirty="0">
                <a:latin typeface="Carlito"/>
                <a:cs typeface="Carlito"/>
              </a:rPr>
              <a:t>(PDE</a:t>
            </a:r>
            <a:r>
              <a:rPr sz="1400" spc="-80" dirty="0">
                <a:latin typeface="Carlito"/>
                <a:cs typeface="Carlito"/>
              </a:rPr>
              <a:t> </a:t>
            </a:r>
            <a:r>
              <a:rPr sz="1400" spc="-5" dirty="0">
                <a:latin typeface="Carlito"/>
                <a:cs typeface="Carlito"/>
              </a:rPr>
              <a:t>inhibitor)</a:t>
            </a:r>
            <a:endParaRPr sz="1400">
              <a:latin typeface="Carlito"/>
              <a:cs typeface="Carlito"/>
            </a:endParaRPr>
          </a:p>
        </p:txBody>
      </p:sp>
      <p:grpSp>
        <p:nvGrpSpPr>
          <p:cNvPr id="6" name="object 6"/>
          <p:cNvGrpSpPr/>
          <p:nvPr/>
        </p:nvGrpSpPr>
        <p:grpSpPr>
          <a:xfrm>
            <a:off x="0" y="2057400"/>
            <a:ext cx="8991600" cy="4800600"/>
            <a:chOff x="0" y="2057400"/>
            <a:chExt cx="8991600" cy="4800600"/>
          </a:xfrm>
        </p:grpSpPr>
        <p:sp>
          <p:nvSpPr>
            <p:cNvPr id="7" name="object 7"/>
            <p:cNvSpPr/>
            <p:nvPr/>
          </p:nvSpPr>
          <p:spPr>
            <a:xfrm>
              <a:off x="0" y="2057400"/>
              <a:ext cx="8991600" cy="307238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0" y="4876799"/>
              <a:ext cx="8839200" cy="1981198"/>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73</a:t>
            </a:fld>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397" y="31191"/>
            <a:ext cx="8218170" cy="635000"/>
          </a:xfrm>
          <a:prstGeom prst="rect">
            <a:avLst/>
          </a:prstGeom>
        </p:spPr>
        <p:txBody>
          <a:bodyPr vert="horz" wrap="square" lIns="0" tIns="12065" rIns="0" bIns="0" rtlCol="0">
            <a:spAutoFit/>
          </a:bodyPr>
          <a:lstStyle/>
          <a:p>
            <a:pPr marL="12700">
              <a:lnSpc>
                <a:spcPct val="100000"/>
              </a:lnSpc>
              <a:spcBef>
                <a:spcPts val="95"/>
              </a:spcBef>
            </a:pPr>
            <a:r>
              <a:rPr dirty="0">
                <a:solidFill>
                  <a:srgbClr val="FF0000"/>
                </a:solidFill>
              </a:rPr>
              <a:t>Cardiac glycosides : </a:t>
            </a:r>
            <a:r>
              <a:rPr dirty="0">
                <a:solidFill>
                  <a:srgbClr val="938953"/>
                </a:solidFill>
              </a:rPr>
              <a:t>Digoxin</a:t>
            </a:r>
            <a:r>
              <a:rPr spc="-105" dirty="0">
                <a:solidFill>
                  <a:srgbClr val="938953"/>
                </a:solidFill>
              </a:rPr>
              <a:t> </a:t>
            </a:r>
            <a:r>
              <a:rPr spc="-30" dirty="0">
                <a:solidFill>
                  <a:srgbClr val="938953"/>
                </a:solidFill>
              </a:rPr>
              <a:t>(</a:t>
            </a:r>
            <a:r>
              <a:rPr spc="-30" dirty="0">
                <a:solidFill>
                  <a:srgbClr val="000000"/>
                </a:solidFill>
                <a:latin typeface="Carlito"/>
                <a:cs typeface="Carlito"/>
              </a:rPr>
              <a:t>DIGITALIS</a:t>
            </a:r>
            <a:r>
              <a:rPr sz="4000" spc="-30" dirty="0">
                <a:solidFill>
                  <a:srgbClr val="000000"/>
                </a:solidFill>
                <a:latin typeface="Carlito"/>
                <a:cs typeface="Carlito"/>
              </a:rPr>
              <a:t>)</a:t>
            </a:r>
            <a:endParaRPr sz="4000">
              <a:latin typeface="Carlito"/>
              <a:cs typeface="Carlito"/>
            </a:endParaRPr>
          </a:p>
        </p:txBody>
      </p:sp>
      <p:sp>
        <p:nvSpPr>
          <p:cNvPr id="3" name="object 3"/>
          <p:cNvSpPr/>
          <p:nvPr/>
        </p:nvSpPr>
        <p:spPr>
          <a:xfrm>
            <a:off x="5486400" y="762000"/>
            <a:ext cx="3657600" cy="5867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7940" y="672439"/>
            <a:ext cx="5437505" cy="5436870"/>
          </a:xfrm>
          <a:prstGeom prst="rect">
            <a:avLst/>
          </a:prstGeom>
        </p:spPr>
        <p:txBody>
          <a:bodyPr vert="horz" wrap="square" lIns="0" tIns="96520" rIns="0" bIns="0" rtlCol="0">
            <a:spAutoFit/>
          </a:bodyPr>
          <a:lstStyle/>
          <a:p>
            <a:pPr marL="406400" indent="-342900">
              <a:lnSpc>
                <a:spcPct val="100000"/>
              </a:lnSpc>
              <a:spcBef>
                <a:spcPts val="760"/>
              </a:spcBef>
              <a:buFont typeface="Wingdings"/>
              <a:buChar char=""/>
              <a:tabLst>
                <a:tab pos="406400" algn="l"/>
              </a:tabLst>
            </a:pPr>
            <a:r>
              <a:rPr sz="3000" baseline="-5555" dirty="0">
                <a:latin typeface="Carlito"/>
                <a:cs typeface="Carlito"/>
              </a:rPr>
              <a:t>It inhibits the </a:t>
            </a:r>
            <a:r>
              <a:rPr sz="1800" dirty="0">
                <a:solidFill>
                  <a:srgbClr val="333333"/>
                </a:solidFill>
                <a:latin typeface="Times New Roman"/>
                <a:cs typeface="Times New Roman"/>
              </a:rPr>
              <a:t>inhibit </a:t>
            </a:r>
            <a:r>
              <a:rPr sz="1800" spc="-5" dirty="0">
                <a:solidFill>
                  <a:srgbClr val="333333"/>
                </a:solidFill>
                <a:latin typeface="Times New Roman"/>
                <a:cs typeface="Times New Roman"/>
              </a:rPr>
              <a:t>Na </a:t>
            </a:r>
            <a:r>
              <a:rPr sz="1800" spc="-7" baseline="25462" dirty="0">
                <a:solidFill>
                  <a:srgbClr val="333333"/>
                </a:solidFill>
                <a:latin typeface="Times New Roman"/>
                <a:cs typeface="Times New Roman"/>
              </a:rPr>
              <a:t>+</a:t>
            </a:r>
            <a:r>
              <a:rPr sz="1800" spc="-5" dirty="0">
                <a:solidFill>
                  <a:srgbClr val="333333"/>
                </a:solidFill>
                <a:latin typeface="Times New Roman"/>
                <a:cs typeface="Times New Roman"/>
              </a:rPr>
              <a:t>,K </a:t>
            </a:r>
            <a:r>
              <a:rPr sz="1800" baseline="25462" dirty="0">
                <a:solidFill>
                  <a:srgbClr val="333333"/>
                </a:solidFill>
                <a:latin typeface="Times New Roman"/>
                <a:cs typeface="Times New Roman"/>
              </a:rPr>
              <a:t>+ </a:t>
            </a:r>
            <a:r>
              <a:rPr sz="1800" spc="-40" dirty="0">
                <a:solidFill>
                  <a:srgbClr val="333333"/>
                </a:solidFill>
                <a:latin typeface="Times New Roman"/>
                <a:cs typeface="Times New Roman"/>
              </a:rPr>
              <a:t>ATPase </a:t>
            </a:r>
            <a:r>
              <a:rPr sz="1800" dirty="0">
                <a:solidFill>
                  <a:srgbClr val="333333"/>
                </a:solidFill>
                <a:latin typeface="Times New Roman"/>
                <a:cs typeface="Times New Roman"/>
              </a:rPr>
              <a:t>, </a:t>
            </a:r>
            <a:r>
              <a:rPr sz="1800" spc="-5" dirty="0">
                <a:solidFill>
                  <a:srgbClr val="333333"/>
                </a:solidFill>
                <a:latin typeface="Times New Roman"/>
                <a:cs typeface="Times New Roman"/>
              </a:rPr>
              <a:t>pump</a:t>
            </a:r>
            <a:r>
              <a:rPr sz="1800" spc="70" dirty="0">
                <a:solidFill>
                  <a:srgbClr val="333333"/>
                </a:solidFill>
                <a:latin typeface="Times New Roman"/>
                <a:cs typeface="Times New Roman"/>
              </a:rPr>
              <a:t> </a:t>
            </a:r>
            <a:r>
              <a:rPr sz="1800" dirty="0">
                <a:solidFill>
                  <a:srgbClr val="333333"/>
                </a:solidFill>
                <a:latin typeface="Times New Roman"/>
                <a:cs typeface="Times New Roman"/>
              </a:rPr>
              <a:t>which</a:t>
            </a:r>
            <a:endParaRPr sz="1800">
              <a:latin typeface="Times New Roman"/>
              <a:cs typeface="Times New Roman"/>
            </a:endParaRPr>
          </a:p>
          <a:p>
            <a:pPr marL="406400" indent="-342900">
              <a:lnSpc>
                <a:spcPct val="100000"/>
              </a:lnSpc>
              <a:spcBef>
                <a:spcPts val="660"/>
              </a:spcBef>
              <a:buFont typeface="Wingdings"/>
              <a:buChar char=""/>
              <a:tabLst>
                <a:tab pos="405765" algn="l"/>
                <a:tab pos="406400" algn="l"/>
              </a:tabLst>
            </a:pPr>
            <a:r>
              <a:rPr sz="2000" dirty="0">
                <a:latin typeface="Carlito"/>
                <a:cs typeface="Carlito"/>
              </a:rPr>
              <a:t>Functions in the </a:t>
            </a:r>
            <a:r>
              <a:rPr sz="2000" spc="-10" dirty="0">
                <a:latin typeface="Carlito"/>
                <a:cs typeface="Carlito"/>
              </a:rPr>
              <a:t>exchange </a:t>
            </a:r>
            <a:r>
              <a:rPr sz="2000" spc="-5" dirty="0">
                <a:latin typeface="Carlito"/>
                <a:cs typeface="Carlito"/>
              </a:rPr>
              <a:t>of </a:t>
            </a:r>
            <a:r>
              <a:rPr sz="2000" dirty="0">
                <a:latin typeface="Carlito"/>
                <a:cs typeface="Carlito"/>
              </a:rPr>
              <a:t>Na⁺ </a:t>
            </a:r>
            <a:r>
              <a:rPr sz="2000" spc="-15" dirty="0">
                <a:latin typeface="Carlito"/>
                <a:cs typeface="Carlito"/>
              </a:rPr>
              <a:t>for </a:t>
            </a:r>
            <a:r>
              <a:rPr sz="2000" dirty="0">
                <a:latin typeface="Carlito"/>
                <a:cs typeface="Carlito"/>
              </a:rPr>
              <a:t>k⁺</a:t>
            </a:r>
            <a:r>
              <a:rPr sz="2000" spc="375" dirty="0">
                <a:latin typeface="Carlito"/>
                <a:cs typeface="Carlito"/>
              </a:rPr>
              <a:t> </a:t>
            </a:r>
            <a:r>
              <a:rPr sz="2000" dirty="0">
                <a:latin typeface="Carlito"/>
                <a:cs typeface="Carlito"/>
              </a:rPr>
              <a:t>ions.</a:t>
            </a:r>
            <a:endParaRPr sz="2000">
              <a:latin typeface="Carlito"/>
              <a:cs typeface="Carlito"/>
            </a:endParaRPr>
          </a:p>
          <a:p>
            <a:pPr marL="406400" indent="-342900">
              <a:lnSpc>
                <a:spcPct val="100000"/>
              </a:lnSpc>
              <a:spcBef>
                <a:spcPts val="480"/>
              </a:spcBef>
              <a:buFont typeface="Wingdings"/>
              <a:buChar char=""/>
              <a:tabLst>
                <a:tab pos="405765" algn="l"/>
                <a:tab pos="406400" algn="l"/>
              </a:tabLst>
            </a:pPr>
            <a:r>
              <a:rPr sz="2000" dirty="0">
                <a:latin typeface="Carlito"/>
                <a:cs typeface="Carlito"/>
              </a:rPr>
              <a:t>Such </a:t>
            </a:r>
            <a:r>
              <a:rPr sz="2000" spc="-10" dirty="0">
                <a:latin typeface="Carlito"/>
                <a:cs typeface="Carlito"/>
              </a:rPr>
              <a:t>blockage </a:t>
            </a:r>
            <a:r>
              <a:rPr sz="2000" spc="-5" dirty="0">
                <a:latin typeface="Carlito"/>
                <a:cs typeface="Carlito"/>
              </a:rPr>
              <a:t>results </a:t>
            </a:r>
            <a:r>
              <a:rPr sz="2000" dirty="0">
                <a:latin typeface="Carlito"/>
                <a:cs typeface="Carlito"/>
              </a:rPr>
              <a:t>in </a:t>
            </a:r>
            <a:r>
              <a:rPr sz="2000" spc="-10" dirty="0">
                <a:latin typeface="Carlito"/>
                <a:cs typeface="Carlito"/>
              </a:rPr>
              <a:t>intracellular</a:t>
            </a:r>
            <a:endParaRPr sz="2000">
              <a:latin typeface="Carlito"/>
              <a:cs typeface="Carlito"/>
            </a:endParaRPr>
          </a:p>
          <a:p>
            <a:pPr marL="406400">
              <a:lnSpc>
                <a:spcPct val="100000"/>
              </a:lnSpc>
            </a:pPr>
            <a:r>
              <a:rPr sz="2000" spc="-5" dirty="0">
                <a:latin typeface="Carlito"/>
                <a:cs typeface="Carlito"/>
              </a:rPr>
              <a:t>accumulation </a:t>
            </a:r>
            <a:r>
              <a:rPr sz="2000" dirty="0">
                <a:latin typeface="Carlito"/>
                <a:cs typeface="Carlito"/>
              </a:rPr>
              <a:t>of Na⁺ ions</a:t>
            </a:r>
            <a:r>
              <a:rPr sz="2000" spc="-35" dirty="0">
                <a:latin typeface="Carlito"/>
                <a:cs typeface="Carlito"/>
              </a:rPr>
              <a:t> </a:t>
            </a:r>
            <a:r>
              <a:rPr sz="2000" dirty="0">
                <a:latin typeface="Carlito"/>
                <a:cs typeface="Carlito"/>
              </a:rPr>
              <a:t>.</a:t>
            </a:r>
            <a:endParaRPr sz="2000">
              <a:latin typeface="Carlito"/>
              <a:cs typeface="Carlito"/>
            </a:endParaRPr>
          </a:p>
          <a:p>
            <a:pPr marL="406400" marR="349885" indent="-342900">
              <a:lnSpc>
                <a:spcPct val="100000"/>
              </a:lnSpc>
              <a:spcBef>
                <a:spcPts val="480"/>
              </a:spcBef>
              <a:buFont typeface="Wingdings"/>
              <a:buChar char=""/>
              <a:tabLst>
                <a:tab pos="405765" algn="l"/>
                <a:tab pos="406400" algn="l"/>
              </a:tabLst>
            </a:pPr>
            <a:r>
              <a:rPr sz="2000" spc="-5" dirty="0">
                <a:latin typeface="Carlito"/>
                <a:cs typeface="Carlito"/>
              </a:rPr>
              <a:t>These </a:t>
            </a:r>
            <a:r>
              <a:rPr sz="2000" dirty="0">
                <a:latin typeface="Carlito"/>
                <a:cs typeface="Carlito"/>
              </a:rPr>
              <a:t>ions </a:t>
            </a:r>
            <a:r>
              <a:rPr sz="2000" spc="-10" dirty="0">
                <a:latin typeface="Carlito"/>
                <a:cs typeface="Carlito"/>
              </a:rPr>
              <a:t>are </a:t>
            </a:r>
            <a:r>
              <a:rPr sz="2000" dirty="0">
                <a:latin typeface="Carlito"/>
                <a:cs typeface="Carlito"/>
              </a:rPr>
              <a:t>then </a:t>
            </a:r>
            <a:r>
              <a:rPr sz="2000" spc="-10" dirty="0">
                <a:latin typeface="Carlito"/>
                <a:cs typeface="Carlito"/>
              </a:rPr>
              <a:t>exchanged </a:t>
            </a:r>
            <a:r>
              <a:rPr sz="2000" spc="-5" dirty="0">
                <a:latin typeface="Carlito"/>
                <a:cs typeface="Carlito"/>
              </a:rPr>
              <a:t>with Ca₂⁺ </a:t>
            </a:r>
            <a:r>
              <a:rPr sz="2000" dirty="0">
                <a:latin typeface="Carlito"/>
                <a:cs typeface="Carlito"/>
              </a:rPr>
              <a:t>ions  </a:t>
            </a:r>
            <a:r>
              <a:rPr sz="2000" spc="-5" dirty="0">
                <a:latin typeface="Carlito"/>
                <a:cs typeface="Carlito"/>
              </a:rPr>
              <a:t>through </a:t>
            </a:r>
            <a:r>
              <a:rPr sz="2000" dirty="0">
                <a:latin typeface="Carlito"/>
                <a:cs typeface="Carlito"/>
              </a:rPr>
              <a:t>Na⁺ - </a:t>
            </a:r>
            <a:r>
              <a:rPr sz="2000" spc="-5" dirty="0">
                <a:latin typeface="Carlito"/>
                <a:cs typeface="Carlito"/>
              </a:rPr>
              <a:t>Ca₂⁺ </a:t>
            </a:r>
            <a:r>
              <a:rPr sz="2000" spc="-10" dirty="0">
                <a:latin typeface="Carlito"/>
                <a:cs typeface="Carlito"/>
              </a:rPr>
              <a:t>exchange</a:t>
            </a:r>
            <a:r>
              <a:rPr sz="2000" spc="-80" dirty="0">
                <a:latin typeface="Carlito"/>
                <a:cs typeface="Carlito"/>
              </a:rPr>
              <a:t> </a:t>
            </a:r>
            <a:r>
              <a:rPr sz="2000" dirty="0">
                <a:latin typeface="Carlito"/>
                <a:cs typeface="Carlito"/>
              </a:rPr>
              <a:t>carries.</a:t>
            </a:r>
            <a:endParaRPr sz="2000">
              <a:latin typeface="Carlito"/>
              <a:cs typeface="Carlito"/>
            </a:endParaRPr>
          </a:p>
          <a:p>
            <a:pPr marL="406400" marR="184150" indent="-342900">
              <a:lnSpc>
                <a:spcPct val="100000"/>
              </a:lnSpc>
              <a:spcBef>
                <a:spcPts val="480"/>
              </a:spcBef>
              <a:buFont typeface="Wingdings"/>
              <a:buChar char=""/>
              <a:tabLst>
                <a:tab pos="405765" algn="l"/>
                <a:tab pos="406400" algn="l"/>
              </a:tabLst>
            </a:pPr>
            <a:r>
              <a:rPr sz="2000" spc="-5" dirty="0">
                <a:latin typeface="Carlito"/>
                <a:cs typeface="Carlito"/>
              </a:rPr>
              <a:t>These ca₂⁺ </a:t>
            </a:r>
            <a:r>
              <a:rPr sz="2000" dirty="0">
                <a:latin typeface="Carlito"/>
                <a:cs typeface="Carlito"/>
              </a:rPr>
              <a:t>ions </a:t>
            </a:r>
            <a:r>
              <a:rPr sz="2000" spc="-5" dirty="0">
                <a:latin typeface="Carlito"/>
                <a:cs typeface="Carlito"/>
              </a:rPr>
              <a:t>increase </a:t>
            </a:r>
            <a:r>
              <a:rPr sz="2000" dirty="0">
                <a:latin typeface="Carlito"/>
                <a:cs typeface="Carlito"/>
              </a:rPr>
              <a:t>the </a:t>
            </a:r>
            <a:r>
              <a:rPr sz="2000" spc="-5" dirty="0">
                <a:latin typeface="Carlito"/>
                <a:cs typeface="Carlito"/>
              </a:rPr>
              <a:t>contractility of </a:t>
            </a:r>
            <a:r>
              <a:rPr sz="2000" dirty="0">
                <a:latin typeface="Carlito"/>
                <a:cs typeface="Carlito"/>
              </a:rPr>
              <a:t>the  </a:t>
            </a:r>
            <a:r>
              <a:rPr sz="2000" spc="-15" dirty="0">
                <a:latin typeface="Carlito"/>
                <a:cs typeface="Carlito"/>
              </a:rPr>
              <a:t>myocardium </a:t>
            </a:r>
            <a:r>
              <a:rPr sz="2000" spc="-5" dirty="0">
                <a:latin typeface="Carlito"/>
                <a:cs typeface="Carlito"/>
              </a:rPr>
              <a:t>which </a:t>
            </a:r>
            <a:r>
              <a:rPr sz="2000" dirty="0">
                <a:latin typeface="Carlito"/>
                <a:cs typeface="Carlito"/>
              </a:rPr>
              <a:t>is </a:t>
            </a:r>
            <a:r>
              <a:rPr sz="2000" spc="-5" dirty="0">
                <a:latin typeface="Carlito"/>
                <a:cs typeface="Carlito"/>
              </a:rPr>
              <a:t>beneficial </a:t>
            </a:r>
            <a:r>
              <a:rPr sz="2000" spc="-10" dirty="0">
                <a:latin typeface="Carlito"/>
                <a:cs typeface="Carlito"/>
              </a:rPr>
              <a:t>to </a:t>
            </a:r>
            <a:r>
              <a:rPr sz="2000" dirty="0">
                <a:latin typeface="Carlito"/>
                <a:cs typeface="Carlito"/>
              </a:rPr>
              <a:t>the </a:t>
            </a:r>
            <a:r>
              <a:rPr sz="2000" spc="-10" dirty="0">
                <a:latin typeface="Carlito"/>
                <a:cs typeface="Carlito"/>
              </a:rPr>
              <a:t>failing  </a:t>
            </a:r>
            <a:r>
              <a:rPr sz="2000" spc="-5" dirty="0">
                <a:latin typeface="Carlito"/>
                <a:cs typeface="Carlito"/>
              </a:rPr>
              <a:t>heart.</a:t>
            </a:r>
            <a:endParaRPr sz="2000">
              <a:latin typeface="Carlito"/>
              <a:cs typeface="Carlito"/>
            </a:endParaRPr>
          </a:p>
          <a:p>
            <a:pPr marL="406400" marR="158115" indent="-342900">
              <a:lnSpc>
                <a:spcPct val="100000"/>
              </a:lnSpc>
              <a:spcBef>
                <a:spcPts val="484"/>
              </a:spcBef>
              <a:buFont typeface="Wingdings"/>
              <a:buChar char=""/>
              <a:tabLst>
                <a:tab pos="406400" algn="l"/>
              </a:tabLst>
            </a:pPr>
            <a:r>
              <a:rPr sz="2000" spc="-10" dirty="0">
                <a:latin typeface="Carlito"/>
                <a:cs typeface="Carlito"/>
              </a:rPr>
              <a:t>Digoxin </a:t>
            </a:r>
            <a:r>
              <a:rPr sz="2000" dirty="0">
                <a:latin typeface="Carlito"/>
                <a:cs typeface="Carlito"/>
              </a:rPr>
              <a:t>enhances the </a:t>
            </a:r>
            <a:r>
              <a:rPr sz="2000" spc="-5" dirty="0">
                <a:latin typeface="Carlito"/>
                <a:cs typeface="Carlito"/>
              </a:rPr>
              <a:t>cholinergic activity </a:t>
            </a:r>
            <a:r>
              <a:rPr sz="2000" dirty="0">
                <a:latin typeface="Carlito"/>
                <a:cs typeface="Carlito"/>
              </a:rPr>
              <a:t>which  </a:t>
            </a:r>
            <a:r>
              <a:rPr sz="2000" spc="-5" dirty="0">
                <a:latin typeface="Carlito"/>
                <a:cs typeface="Carlito"/>
              </a:rPr>
              <a:t>reduces </a:t>
            </a:r>
            <a:r>
              <a:rPr sz="2000" dirty="0">
                <a:latin typeface="Carlito"/>
                <a:cs typeface="Carlito"/>
              </a:rPr>
              <a:t>the </a:t>
            </a:r>
            <a:r>
              <a:rPr sz="2000" spc="-5" dirty="0">
                <a:latin typeface="Carlito"/>
                <a:cs typeface="Carlito"/>
              </a:rPr>
              <a:t>HR </a:t>
            </a:r>
            <a:r>
              <a:rPr sz="2000" dirty="0">
                <a:latin typeface="Carlito"/>
                <a:cs typeface="Carlito"/>
              </a:rPr>
              <a:t>and </a:t>
            </a:r>
            <a:r>
              <a:rPr sz="2000" spc="-40" dirty="0">
                <a:latin typeface="Carlito"/>
                <a:cs typeface="Carlito"/>
              </a:rPr>
              <a:t>AV </a:t>
            </a:r>
            <a:r>
              <a:rPr sz="2000" spc="-5" dirty="0">
                <a:latin typeface="Carlito"/>
                <a:cs typeface="Carlito"/>
              </a:rPr>
              <a:t>conduction</a:t>
            </a:r>
            <a:r>
              <a:rPr sz="2000" spc="-20" dirty="0">
                <a:latin typeface="Carlito"/>
                <a:cs typeface="Carlito"/>
              </a:rPr>
              <a:t> </a:t>
            </a:r>
            <a:r>
              <a:rPr sz="2000" dirty="0">
                <a:latin typeface="Carlito"/>
                <a:cs typeface="Carlito"/>
              </a:rPr>
              <a:t>.</a:t>
            </a:r>
            <a:endParaRPr sz="2000">
              <a:latin typeface="Carlito"/>
              <a:cs typeface="Carlito"/>
            </a:endParaRPr>
          </a:p>
          <a:p>
            <a:pPr marL="406400" marR="140335" indent="-342900">
              <a:lnSpc>
                <a:spcPct val="100000"/>
              </a:lnSpc>
              <a:spcBef>
                <a:spcPts val="480"/>
              </a:spcBef>
              <a:buFont typeface="Wingdings"/>
              <a:buChar char=""/>
              <a:tabLst>
                <a:tab pos="405765" algn="l"/>
                <a:tab pos="406400" algn="l"/>
              </a:tabLst>
            </a:pPr>
            <a:r>
              <a:rPr sz="2000" dirty="0">
                <a:latin typeface="Carlito"/>
                <a:cs typeface="Carlito"/>
              </a:rPr>
              <a:t>Due </a:t>
            </a:r>
            <a:r>
              <a:rPr sz="2000" spc="-15" dirty="0">
                <a:latin typeface="Carlito"/>
                <a:cs typeface="Carlito"/>
              </a:rPr>
              <a:t>to </a:t>
            </a:r>
            <a:r>
              <a:rPr sz="2000" dirty="0">
                <a:latin typeface="Carlito"/>
                <a:cs typeface="Carlito"/>
              </a:rPr>
              <a:t>this the </a:t>
            </a:r>
            <a:r>
              <a:rPr sz="2000" spc="-5" dirty="0">
                <a:latin typeface="Carlito"/>
                <a:cs typeface="Carlito"/>
              </a:rPr>
              <a:t>time </a:t>
            </a:r>
            <a:r>
              <a:rPr sz="2000" spc="-10" dirty="0">
                <a:latin typeface="Carlito"/>
                <a:cs typeface="Carlito"/>
              </a:rPr>
              <a:t>required </a:t>
            </a:r>
            <a:r>
              <a:rPr sz="2000" spc="-15" dirty="0">
                <a:latin typeface="Carlito"/>
                <a:cs typeface="Carlito"/>
              </a:rPr>
              <a:t>for </a:t>
            </a:r>
            <a:r>
              <a:rPr sz="2000" spc="-10" dirty="0">
                <a:latin typeface="Carlito"/>
                <a:cs typeface="Carlito"/>
              </a:rPr>
              <a:t>diastolic filling  </a:t>
            </a:r>
            <a:r>
              <a:rPr sz="2000" spc="-5" dirty="0">
                <a:latin typeface="Carlito"/>
                <a:cs typeface="Carlito"/>
              </a:rPr>
              <a:t>gets </a:t>
            </a:r>
            <a:r>
              <a:rPr sz="2000" dirty="0">
                <a:latin typeface="Carlito"/>
                <a:cs typeface="Carlito"/>
              </a:rPr>
              <a:t>enhanced </a:t>
            </a:r>
            <a:r>
              <a:rPr sz="2000" spc="-5" dirty="0">
                <a:latin typeface="Carlito"/>
                <a:cs typeface="Carlito"/>
              </a:rPr>
              <a:t>while </a:t>
            </a:r>
            <a:r>
              <a:rPr sz="2000" dirty="0">
                <a:latin typeface="Carlito"/>
                <a:cs typeface="Carlito"/>
              </a:rPr>
              <a:t>the </a:t>
            </a:r>
            <a:r>
              <a:rPr sz="2000" spc="-15" dirty="0">
                <a:latin typeface="Carlito"/>
                <a:cs typeface="Carlito"/>
              </a:rPr>
              <a:t>myocardial </a:t>
            </a:r>
            <a:r>
              <a:rPr sz="2000" spc="-5" dirty="0">
                <a:latin typeface="Carlito"/>
                <a:cs typeface="Carlito"/>
              </a:rPr>
              <a:t>o2  consumption </a:t>
            </a:r>
            <a:r>
              <a:rPr sz="2000" dirty="0">
                <a:latin typeface="Carlito"/>
                <a:cs typeface="Carlito"/>
              </a:rPr>
              <a:t>is</a:t>
            </a:r>
            <a:r>
              <a:rPr sz="2000" spc="-15" dirty="0">
                <a:latin typeface="Carlito"/>
                <a:cs typeface="Carlito"/>
              </a:rPr>
              <a:t> </a:t>
            </a:r>
            <a:r>
              <a:rPr sz="2000" spc="-10" dirty="0">
                <a:latin typeface="Carlito"/>
                <a:cs typeface="Carlito"/>
              </a:rPr>
              <a:t>retarted.</a:t>
            </a:r>
            <a:endParaRPr sz="2000">
              <a:latin typeface="Carlito"/>
              <a:cs typeface="Carlito"/>
            </a:endParaRPr>
          </a:p>
          <a:p>
            <a:pPr marL="406400" marR="607060" indent="-342900">
              <a:lnSpc>
                <a:spcPct val="100000"/>
              </a:lnSpc>
              <a:spcBef>
                <a:spcPts val="480"/>
              </a:spcBef>
              <a:buFont typeface="Wingdings"/>
              <a:buChar char=""/>
              <a:tabLst>
                <a:tab pos="406400" algn="l"/>
              </a:tabLst>
            </a:pPr>
            <a:r>
              <a:rPr sz="2000" spc="-5" dirty="0">
                <a:latin typeface="Carlito"/>
                <a:cs typeface="Carlito"/>
              </a:rPr>
              <a:t>The sympathetic outflow comprising renin,  </a:t>
            </a:r>
            <a:r>
              <a:rPr sz="2000" spc="-10" dirty="0">
                <a:latin typeface="Carlito"/>
                <a:cs typeface="Carlito"/>
              </a:rPr>
              <a:t>aldosterone </a:t>
            </a:r>
            <a:r>
              <a:rPr sz="2000" dirty="0">
                <a:latin typeface="Carlito"/>
                <a:cs typeface="Carlito"/>
              </a:rPr>
              <a:t>is also </a:t>
            </a:r>
            <a:r>
              <a:rPr sz="2000" spc="-5" dirty="0">
                <a:latin typeface="Carlito"/>
                <a:cs typeface="Carlito"/>
              </a:rPr>
              <a:t>decreased by</a:t>
            </a:r>
            <a:r>
              <a:rPr sz="2000" spc="-10" dirty="0">
                <a:latin typeface="Carlito"/>
                <a:cs typeface="Carlito"/>
              </a:rPr>
              <a:t> dioxin</a:t>
            </a:r>
            <a:endParaRPr sz="20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74</a:t>
            </a:fld>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
          </a:xfrm>
          <a:custGeom>
            <a:avLst/>
            <a:gdLst/>
            <a:ahLst/>
            <a:cxnLst/>
            <a:rect l="l" t="t" r="r" b="b"/>
            <a:pathLst>
              <a:path w="9144000" h="685800">
                <a:moveTo>
                  <a:pt x="9144000" y="0"/>
                </a:moveTo>
                <a:lnTo>
                  <a:pt x="0" y="0"/>
                </a:lnTo>
                <a:lnTo>
                  <a:pt x="0" y="685800"/>
                </a:lnTo>
                <a:lnTo>
                  <a:pt x="9144000" y="685800"/>
                </a:lnTo>
                <a:lnTo>
                  <a:pt x="9144000" y="0"/>
                </a:lnTo>
                <a:close/>
              </a:path>
            </a:pathLst>
          </a:custGeom>
          <a:solidFill>
            <a:srgbClr val="4F81BC"/>
          </a:solidFill>
        </p:spPr>
        <p:txBody>
          <a:bodyPr wrap="square" lIns="0" tIns="0" rIns="0" bIns="0" rtlCol="0"/>
          <a:lstStyle/>
          <a:p>
            <a:endParaRPr/>
          </a:p>
        </p:txBody>
      </p:sp>
      <p:sp>
        <p:nvSpPr>
          <p:cNvPr id="3" name="object 3"/>
          <p:cNvSpPr txBox="1">
            <a:spLocks noGrp="1"/>
          </p:cNvSpPr>
          <p:nvPr>
            <p:ph type="title"/>
          </p:nvPr>
        </p:nvSpPr>
        <p:spPr>
          <a:xfrm>
            <a:off x="3556253" y="93675"/>
            <a:ext cx="203073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0000"/>
                </a:solidFill>
                <a:latin typeface="Carlito"/>
                <a:cs typeface="Carlito"/>
              </a:rPr>
              <a:t>Drug</a:t>
            </a:r>
            <a:r>
              <a:rPr sz="2800" spc="-75" dirty="0">
                <a:solidFill>
                  <a:srgbClr val="000000"/>
                </a:solidFill>
                <a:latin typeface="Carlito"/>
                <a:cs typeface="Carlito"/>
              </a:rPr>
              <a:t> </a:t>
            </a:r>
            <a:r>
              <a:rPr sz="2800" spc="-10" dirty="0">
                <a:solidFill>
                  <a:srgbClr val="000000"/>
                </a:solidFill>
                <a:latin typeface="Carlito"/>
                <a:cs typeface="Carlito"/>
              </a:rPr>
              <a:t>reaction</a:t>
            </a:r>
            <a:endParaRPr sz="2800">
              <a:latin typeface="Carlito"/>
              <a:cs typeface="Carlito"/>
            </a:endParaRPr>
          </a:p>
        </p:txBody>
      </p:sp>
      <p:sp>
        <p:nvSpPr>
          <p:cNvPr id="4" name="object 4"/>
          <p:cNvSpPr txBox="1"/>
          <p:nvPr/>
        </p:nvSpPr>
        <p:spPr>
          <a:xfrm>
            <a:off x="307340" y="794359"/>
            <a:ext cx="3251200" cy="4805680"/>
          </a:xfrm>
          <a:prstGeom prst="rect">
            <a:avLst/>
          </a:prstGeom>
        </p:spPr>
        <p:txBody>
          <a:bodyPr vert="horz" wrap="square" lIns="0" tIns="73660" rIns="0" bIns="0" rtlCol="0">
            <a:spAutoFit/>
          </a:bodyPr>
          <a:lstStyle/>
          <a:p>
            <a:pPr marL="355600" indent="-342900">
              <a:lnSpc>
                <a:spcPct val="100000"/>
              </a:lnSpc>
              <a:spcBef>
                <a:spcPts val="580"/>
              </a:spcBef>
              <a:buFont typeface="Arial"/>
              <a:buChar char="•"/>
              <a:tabLst>
                <a:tab pos="354965" algn="l"/>
                <a:tab pos="355600" algn="l"/>
              </a:tabLst>
            </a:pPr>
            <a:r>
              <a:rPr sz="2000" spc="-10" dirty="0">
                <a:latin typeface="Carlito"/>
                <a:cs typeface="Carlito"/>
              </a:rPr>
              <a:t>Bradycardia</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dirty="0">
                <a:latin typeface="Carlito"/>
                <a:cs typeface="Carlito"/>
              </a:rPr>
              <a:t>Nausea</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spc="-15" dirty="0">
                <a:latin typeface="Carlito"/>
                <a:cs typeface="Carlito"/>
              </a:rPr>
              <a:t>Vomiting</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Visual</a:t>
            </a:r>
            <a:r>
              <a:rPr sz="2000" dirty="0">
                <a:latin typeface="Carlito"/>
                <a:cs typeface="Carlito"/>
              </a:rPr>
              <a:t> </a:t>
            </a:r>
            <a:r>
              <a:rPr sz="2000" spc="-5" dirty="0">
                <a:latin typeface="Carlito"/>
                <a:cs typeface="Carlito"/>
              </a:rPr>
              <a:t>disturbances</a:t>
            </a:r>
            <a:endParaRPr sz="2000">
              <a:latin typeface="Carlito"/>
              <a:cs typeface="Carlito"/>
            </a:endParaRPr>
          </a:p>
          <a:p>
            <a:pPr marL="355600" marR="5080" indent="-342900">
              <a:lnSpc>
                <a:spcPct val="100000"/>
              </a:lnSpc>
              <a:spcBef>
                <a:spcPts val="480"/>
              </a:spcBef>
              <a:buFont typeface="Arial"/>
              <a:buChar char="•"/>
              <a:tabLst>
                <a:tab pos="354965" algn="l"/>
                <a:tab pos="355600" algn="l"/>
              </a:tabLst>
            </a:pPr>
            <a:r>
              <a:rPr sz="2000" dirty="0">
                <a:latin typeface="Carlito"/>
                <a:cs typeface="Carlito"/>
              </a:rPr>
              <a:t>Non </a:t>
            </a:r>
            <a:r>
              <a:rPr sz="2000" spc="-15" dirty="0">
                <a:latin typeface="Carlito"/>
                <a:cs typeface="Carlito"/>
              </a:rPr>
              <a:t>paroxysomal </a:t>
            </a:r>
            <a:r>
              <a:rPr sz="2000" dirty="0">
                <a:latin typeface="Carlito"/>
                <a:cs typeface="Carlito"/>
              </a:rPr>
              <a:t>junctional  </a:t>
            </a:r>
            <a:r>
              <a:rPr sz="2000" spc="-15" dirty="0">
                <a:latin typeface="Carlito"/>
                <a:cs typeface="Carlito"/>
              </a:rPr>
              <a:t>tachycardia</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spc="-10" dirty="0">
                <a:latin typeface="Carlito"/>
                <a:cs typeface="Carlito"/>
              </a:rPr>
              <a:t>Supraventricular</a:t>
            </a:r>
            <a:endParaRPr sz="2000">
              <a:latin typeface="Carlito"/>
              <a:cs typeface="Carlito"/>
            </a:endParaRPr>
          </a:p>
          <a:p>
            <a:pPr marL="355600">
              <a:lnSpc>
                <a:spcPct val="100000"/>
              </a:lnSpc>
            </a:pPr>
            <a:r>
              <a:rPr sz="2000" spc="-10" dirty="0">
                <a:latin typeface="Carlito"/>
                <a:cs typeface="Carlito"/>
              </a:rPr>
              <a:t>tachycardia</a:t>
            </a:r>
            <a:endParaRPr sz="2000">
              <a:latin typeface="Carlito"/>
              <a:cs typeface="Carlito"/>
            </a:endParaRPr>
          </a:p>
          <a:p>
            <a:pPr marL="355600" indent="-342900">
              <a:lnSpc>
                <a:spcPct val="100000"/>
              </a:lnSpc>
              <a:spcBef>
                <a:spcPts val="484"/>
              </a:spcBef>
              <a:buFont typeface="Arial"/>
              <a:buChar char="•"/>
              <a:tabLst>
                <a:tab pos="354965" algn="l"/>
                <a:tab pos="355600" algn="l"/>
              </a:tabLst>
            </a:pPr>
            <a:r>
              <a:rPr sz="2000" spc="-15" dirty="0">
                <a:latin typeface="Carlito"/>
                <a:cs typeface="Carlito"/>
              </a:rPr>
              <a:t>Sexual</a:t>
            </a:r>
            <a:r>
              <a:rPr sz="2000" spc="5" dirty="0">
                <a:latin typeface="Carlito"/>
                <a:cs typeface="Carlito"/>
              </a:rPr>
              <a:t> </a:t>
            </a:r>
            <a:r>
              <a:rPr sz="2000" spc="-5" dirty="0">
                <a:latin typeface="Carlito"/>
                <a:cs typeface="Carlito"/>
              </a:rPr>
              <a:t>dysfunction</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spc="-5" dirty="0">
                <a:latin typeface="Carlito"/>
                <a:cs typeface="Carlito"/>
              </a:rPr>
              <a:t>Neuralgic</a:t>
            </a:r>
            <a:r>
              <a:rPr sz="2000" spc="-15" dirty="0">
                <a:latin typeface="Carlito"/>
                <a:cs typeface="Carlito"/>
              </a:rPr>
              <a:t> </a:t>
            </a:r>
            <a:r>
              <a:rPr sz="2000" spc="-5" dirty="0">
                <a:latin typeface="Carlito"/>
                <a:cs typeface="Carlito"/>
              </a:rPr>
              <a:t>pain</a:t>
            </a:r>
            <a:endParaRPr sz="2000">
              <a:latin typeface="Carlito"/>
              <a:cs typeface="Carlito"/>
            </a:endParaRPr>
          </a:p>
          <a:p>
            <a:pPr marL="12700">
              <a:lnSpc>
                <a:spcPct val="100000"/>
              </a:lnSpc>
              <a:spcBef>
                <a:spcPts val="615"/>
              </a:spcBef>
            </a:pPr>
            <a:r>
              <a:rPr sz="2800" b="1" spc="-10" dirty="0">
                <a:latin typeface="Carlito"/>
                <a:cs typeface="Carlito"/>
              </a:rPr>
              <a:t>USES:</a:t>
            </a:r>
            <a:endParaRPr sz="2800">
              <a:latin typeface="Carlito"/>
              <a:cs typeface="Carlito"/>
            </a:endParaRPr>
          </a:p>
          <a:p>
            <a:pPr marL="355600" indent="-342900">
              <a:lnSpc>
                <a:spcPct val="100000"/>
              </a:lnSpc>
              <a:spcBef>
                <a:spcPts val="540"/>
              </a:spcBef>
              <a:buFont typeface="Arial"/>
              <a:buChar char="•"/>
              <a:tabLst>
                <a:tab pos="354965" algn="l"/>
                <a:tab pos="355600" algn="l"/>
              </a:tabLst>
            </a:pPr>
            <a:r>
              <a:rPr sz="2000" spc="-10" dirty="0">
                <a:latin typeface="Carlito"/>
                <a:cs typeface="Carlito"/>
              </a:rPr>
              <a:t>For</a:t>
            </a:r>
            <a:r>
              <a:rPr sz="2000" spc="-15" dirty="0">
                <a:latin typeface="Carlito"/>
                <a:cs typeface="Carlito"/>
              </a:rPr>
              <a:t> </a:t>
            </a:r>
            <a:r>
              <a:rPr sz="2000" spc="-10" dirty="0">
                <a:latin typeface="Carlito"/>
                <a:cs typeface="Carlito"/>
              </a:rPr>
              <a:t>tachyarrhythmias</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spc="-10" dirty="0">
                <a:latin typeface="Carlito"/>
                <a:cs typeface="Carlito"/>
              </a:rPr>
              <a:t>For </a:t>
            </a:r>
            <a:r>
              <a:rPr sz="2000" spc="-5" dirty="0">
                <a:latin typeface="Carlito"/>
                <a:cs typeface="Carlito"/>
              </a:rPr>
              <a:t>ventricular</a:t>
            </a:r>
            <a:r>
              <a:rPr sz="2000" spc="-15" dirty="0">
                <a:latin typeface="Carlito"/>
                <a:cs typeface="Carlito"/>
              </a:rPr>
              <a:t> </a:t>
            </a:r>
            <a:r>
              <a:rPr sz="2000" spc="-5" dirty="0">
                <a:latin typeface="Carlito"/>
                <a:cs typeface="Carlito"/>
              </a:rPr>
              <a:t>arrhythmias</a:t>
            </a:r>
            <a:endParaRPr sz="2000">
              <a:latin typeface="Carlito"/>
              <a:cs typeface="Carlito"/>
            </a:endParaRPr>
          </a:p>
        </p:txBody>
      </p:sp>
      <p:sp>
        <p:nvSpPr>
          <p:cNvPr id="5" name="object 5"/>
          <p:cNvSpPr/>
          <p:nvPr/>
        </p:nvSpPr>
        <p:spPr>
          <a:xfrm>
            <a:off x="3657600" y="762000"/>
            <a:ext cx="5334000" cy="5934456"/>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75</a:t>
            </a:fld>
            <a:endParaRP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620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C0504D"/>
          </a:solidFill>
        </p:spPr>
        <p:txBody>
          <a:bodyPr wrap="square" lIns="0" tIns="0" rIns="0" bIns="0" rtlCol="0"/>
          <a:lstStyle/>
          <a:p>
            <a:endParaRPr/>
          </a:p>
        </p:txBody>
      </p:sp>
      <p:sp>
        <p:nvSpPr>
          <p:cNvPr id="3" name="object 3"/>
          <p:cNvSpPr txBox="1"/>
          <p:nvPr/>
        </p:nvSpPr>
        <p:spPr>
          <a:xfrm>
            <a:off x="3493770" y="641349"/>
            <a:ext cx="2157730"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Carlito"/>
                <a:cs typeface="Carlito"/>
              </a:rPr>
              <a:t>Dop</a:t>
            </a:r>
            <a:r>
              <a:rPr sz="4000" spc="5" dirty="0">
                <a:latin typeface="Carlito"/>
                <a:cs typeface="Carlito"/>
              </a:rPr>
              <a:t>a</a:t>
            </a:r>
            <a:r>
              <a:rPr sz="4000" spc="-5" dirty="0">
                <a:latin typeface="Carlito"/>
                <a:cs typeface="Carlito"/>
              </a:rPr>
              <a:t>mine</a:t>
            </a:r>
            <a:endParaRPr sz="4000">
              <a:latin typeface="Carlito"/>
              <a:cs typeface="Carlito"/>
            </a:endParaRPr>
          </a:p>
        </p:txBody>
      </p:sp>
      <p:sp>
        <p:nvSpPr>
          <p:cNvPr id="4" name="object 4"/>
          <p:cNvSpPr txBox="1"/>
          <p:nvPr/>
        </p:nvSpPr>
        <p:spPr>
          <a:xfrm>
            <a:off x="307340" y="1409445"/>
            <a:ext cx="7461250" cy="636270"/>
          </a:xfrm>
          <a:prstGeom prst="rect">
            <a:avLst/>
          </a:prstGeom>
        </p:spPr>
        <p:txBody>
          <a:bodyPr vert="horz" wrap="square" lIns="0" tIns="13335" rIns="0" bIns="0" rtlCol="0">
            <a:spAutoFit/>
          </a:bodyPr>
          <a:lstStyle/>
          <a:p>
            <a:pPr marL="355600" indent="-342900">
              <a:lnSpc>
                <a:spcPct val="100000"/>
              </a:lnSpc>
              <a:spcBef>
                <a:spcPts val="105"/>
              </a:spcBef>
              <a:buFont typeface="Arial"/>
              <a:buChar char="•"/>
              <a:tabLst>
                <a:tab pos="354965" algn="l"/>
                <a:tab pos="355600" algn="l"/>
              </a:tabLst>
            </a:pPr>
            <a:r>
              <a:rPr sz="2000" spc="-5" dirty="0">
                <a:latin typeface="Carlito"/>
                <a:cs typeface="Carlito"/>
              </a:rPr>
              <a:t>Dopamine </a:t>
            </a:r>
            <a:r>
              <a:rPr sz="2000" dirty="0">
                <a:latin typeface="Carlito"/>
                <a:cs typeface="Carlito"/>
              </a:rPr>
              <a:t>acts </a:t>
            </a:r>
            <a:r>
              <a:rPr sz="2000" spc="-15" dirty="0">
                <a:latin typeface="Carlito"/>
                <a:cs typeface="Carlito"/>
              </a:rPr>
              <a:t>at </a:t>
            </a:r>
            <a:r>
              <a:rPr sz="2000" dirty="0">
                <a:latin typeface="Carlito"/>
                <a:cs typeface="Carlito"/>
              </a:rPr>
              <a:t>a </a:t>
            </a:r>
            <a:r>
              <a:rPr sz="2000" spc="-10" dirty="0">
                <a:latin typeface="Carlito"/>
                <a:cs typeface="Carlito"/>
              </a:rPr>
              <a:t>variety </a:t>
            </a:r>
            <a:r>
              <a:rPr sz="2000" spc="-5" dirty="0">
                <a:latin typeface="Carlito"/>
                <a:cs typeface="Carlito"/>
              </a:rPr>
              <a:t>of </a:t>
            </a:r>
            <a:r>
              <a:rPr sz="2000" spc="-15" dirty="0">
                <a:latin typeface="Carlito"/>
                <a:cs typeface="Carlito"/>
              </a:rPr>
              <a:t>receptors </a:t>
            </a:r>
            <a:r>
              <a:rPr sz="2000" spc="-5" dirty="0">
                <a:latin typeface="Carlito"/>
                <a:cs typeface="Carlito"/>
              </a:rPr>
              <a:t>(dose</a:t>
            </a:r>
            <a:r>
              <a:rPr sz="2000" spc="60" dirty="0">
                <a:latin typeface="Carlito"/>
                <a:cs typeface="Carlito"/>
              </a:rPr>
              <a:t> </a:t>
            </a:r>
            <a:r>
              <a:rPr sz="2000" spc="-5" dirty="0">
                <a:latin typeface="Carlito"/>
                <a:cs typeface="Carlito"/>
              </a:rPr>
              <a:t>dependant)</a:t>
            </a:r>
            <a:endParaRPr sz="2000">
              <a:latin typeface="Carlito"/>
              <a:cs typeface="Carlito"/>
            </a:endParaRPr>
          </a:p>
          <a:p>
            <a:pPr marL="355600" indent="-342900">
              <a:lnSpc>
                <a:spcPct val="100000"/>
              </a:lnSpc>
              <a:buFont typeface="Arial"/>
              <a:buChar char="•"/>
              <a:tabLst>
                <a:tab pos="354965" algn="l"/>
                <a:tab pos="355600" algn="l"/>
              </a:tabLst>
            </a:pPr>
            <a:r>
              <a:rPr sz="2000" dirty="0">
                <a:latin typeface="Carlito"/>
                <a:cs typeface="Carlito"/>
              </a:rPr>
              <a:t>Rapid </a:t>
            </a:r>
            <a:r>
              <a:rPr sz="2000" spc="-5" dirty="0">
                <a:latin typeface="Carlito"/>
                <a:cs typeface="Carlito"/>
              </a:rPr>
              <a:t>elimination- can only </a:t>
            </a:r>
            <a:r>
              <a:rPr sz="2000" dirty="0">
                <a:latin typeface="Carlito"/>
                <a:cs typeface="Carlito"/>
              </a:rPr>
              <a:t>be </a:t>
            </a:r>
            <a:r>
              <a:rPr sz="2000" spc="-10" dirty="0">
                <a:latin typeface="Carlito"/>
                <a:cs typeface="Carlito"/>
              </a:rPr>
              <a:t>administered </a:t>
            </a:r>
            <a:r>
              <a:rPr sz="2000" dirty="0">
                <a:latin typeface="Carlito"/>
                <a:cs typeface="Carlito"/>
              </a:rPr>
              <a:t>as a </a:t>
            </a:r>
            <a:r>
              <a:rPr sz="2000" spc="-5" dirty="0">
                <a:latin typeface="Carlito"/>
                <a:cs typeface="Carlito"/>
              </a:rPr>
              <a:t>continuous</a:t>
            </a:r>
            <a:r>
              <a:rPr sz="2000" spc="40" dirty="0">
                <a:latin typeface="Carlito"/>
                <a:cs typeface="Carlito"/>
              </a:rPr>
              <a:t> </a:t>
            </a:r>
            <a:r>
              <a:rPr sz="2000" spc="-5" dirty="0">
                <a:latin typeface="Carlito"/>
                <a:cs typeface="Carlito"/>
              </a:rPr>
              <a:t>infusion</a:t>
            </a:r>
            <a:endParaRPr sz="2000">
              <a:latin typeface="Carlito"/>
              <a:cs typeface="Carlito"/>
            </a:endParaRPr>
          </a:p>
        </p:txBody>
      </p:sp>
      <p:sp>
        <p:nvSpPr>
          <p:cNvPr id="5" name="object 5"/>
          <p:cNvSpPr txBox="1"/>
          <p:nvPr/>
        </p:nvSpPr>
        <p:spPr>
          <a:xfrm>
            <a:off x="383540" y="3979545"/>
            <a:ext cx="7427595" cy="1550670"/>
          </a:xfrm>
          <a:prstGeom prst="rect">
            <a:avLst/>
          </a:prstGeom>
        </p:spPr>
        <p:txBody>
          <a:bodyPr vert="horz" wrap="square" lIns="0" tIns="12700" rIns="0" bIns="0" rtlCol="0">
            <a:spAutoFit/>
          </a:bodyPr>
          <a:lstStyle/>
          <a:p>
            <a:pPr marL="12700" marR="5080">
              <a:lnSpc>
                <a:spcPct val="100000"/>
              </a:lnSpc>
              <a:spcBef>
                <a:spcPts val="100"/>
              </a:spcBef>
              <a:buSzPct val="95000"/>
              <a:buFont typeface="Arial"/>
              <a:buChar char="•"/>
              <a:tabLst>
                <a:tab pos="102870" algn="l"/>
              </a:tabLst>
            </a:pPr>
            <a:r>
              <a:rPr sz="2000" spc="-10" dirty="0">
                <a:latin typeface="Carlito"/>
                <a:cs typeface="Carlito"/>
              </a:rPr>
              <a:t>Stimulates </a:t>
            </a:r>
            <a:r>
              <a:rPr sz="2000" spc="-5" dirty="0">
                <a:latin typeface="Carlito"/>
                <a:cs typeface="Carlito"/>
              </a:rPr>
              <a:t>beta-adrenergic </a:t>
            </a:r>
            <a:r>
              <a:rPr sz="2000" spc="-15" dirty="0">
                <a:latin typeface="Carlito"/>
                <a:cs typeface="Carlito"/>
              </a:rPr>
              <a:t>receptors </a:t>
            </a:r>
            <a:r>
              <a:rPr sz="2000" dirty="0">
                <a:latin typeface="Carlito"/>
                <a:cs typeface="Carlito"/>
              </a:rPr>
              <a:t>and </a:t>
            </a:r>
            <a:r>
              <a:rPr sz="2000" spc="-5" dirty="0">
                <a:latin typeface="Carlito"/>
                <a:cs typeface="Carlito"/>
              </a:rPr>
              <a:t>produces </a:t>
            </a:r>
            <a:r>
              <a:rPr sz="2000" dirty="0">
                <a:latin typeface="Carlito"/>
                <a:cs typeface="Carlito"/>
              </a:rPr>
              <a:t>a </a:t>
            </a:r>
            <a:r>
              <a:rPr sz="2000" spc="-5" dirty="0">
                <a:latin typeface="Carlito"/>
                <a:cs typeface="Carlito"/>
              </a:rPr>
              <a:t>positive inotropic  response.</a:t>
            </a:r>
            <a:endParaRPr sz="2000">
              <a:latin typeface="Carlito"/>
              <a:cs typeface="Carlito"/>
            </a:endParaRPr>
          </a:p>
          <a:p>
            <a:pPr>
              <a:lnSpc>
                <a:spcPct val="100000"/>
              </a:lnSpc>
              <a:spcBef>
                <a:spcPts val="25"/>
              </a:spcBef>
              <a:buFont typeface="Arial"/>
              <a:buChar char="•"/>
            </a:pPr>
            <a:endParaRPr sz="1950">
              <a:latin typeface="Carlito"/>
              <a:cs typeface="Carlito"/>
            </a:endParaRPr>
          </a:p>
          <a:p>
            <a:pPr marL="12700" marR="876300">
              <a:lnSpc>
                <a:spcPct val="100000"/>
              </a:lnSpc>
              <a:buSzPct val="95000"/>
              <a:buFont typeface="Arial"/>
              <a:buChar char="•"/>
              <a:tabLst>
                <a:tab pos="102870" algn="l"/>
              </a:tabLst>
            </a:pPr>
            <a:r>
              <a:rPr sz="2000" spc="-10" dirty="0">
                <a:latin typeface="Carlito"/>
                <a:cs typeface="Carlito"/>
              </a:rPr>
              <a:t>Unlike </a:t>
            </a:r>
            <a:r>
              <a:rPr sz="2000" dirty="0">
                <a:latin typeface="Carlito"/>
                <a:cs typeface="Carlito"/>
              </a:rPr>
              <a:t>the </a:t>
            </a:r>
            <a:r>
              <a:rPr sz="2000" spc="-5" dirty="0">
                <a:latin typeface="Carlito"/>
                <a:cs typeface="Carlito"/>
              </a:rPr>
              <a:t>vasoconstriction seen with high doses of dopamine,  dobutamine produces </a:t>
            </a:r>
            <a:r>
              <a:rPr sz="2000" dirty="0">
                <a:latin typeface="Carlito"/>
                <a:cs typeface="Carlito"/>
              </a:rPr>
              <a:t>a </a:t>
            </a:r>
            <a:r>
              <a:rPr sz="2000" spc="-5" dirty="0">
                <a:latin typeface="Carlito"/>
                <a:cs typeface="Carlito"/>
              </a:rPr>
              <a:t>mild </a:t>
            </a:r>
            <a:r>
              <a:rPr sz="2000" spc="-10" dirty="0">
                <a:latin typeface="Carlito"/>
                <a:cs typeface="Carlito"/>
              </a:rPr>
              <a:t>vasodilatation</a:t>
            </a:r>
            <a:endParaRPr sz="2000">
              <a:latin typeface="Carlito"/>
              <a:cs typeface="Carlito"/>
            </a:endParaRPr>
          </a:p>
        </p:txBody>
      </p:sp>
      <p:sp>
        <p:nvSpPr>
          <p:cNvPr id="6" name="object 6"/>
          <p:cNvSpPr/>
          <p:nvPr/>
        </p:nvSpPr>
        <p:spPr>
          <a:xfrm>
            <a:off x="0" y="0"/>
            <a:ext cx="9144000" cy="609600"/>
          </a:xfrm>
          <a:custGeom>
            <a:avLst/>
            <a:gdLst/>
            <a:ahLst/>
            <a:cxnLst/>
            <a:rect l="l" t="t" r="r" b="b"/>
            <a:pathLst>
              <a:path w="9144000" h="609600">
                <a:moveTo>
                  <a:pt x="9144000" y="0"/>
                </a:moveTo>
                <a:lnTo>
                  <a:pt x="0" y="0"/>
                </a:lnTo>
                <a:lnTo>
                  <a:pt x="0" y="609600"/>
                </a:lnTo>
                <a:lnTo>
                  <a:pt x="9144000" y="609600"/>
                </a:lnTo>
                <a:lnTo>
                  <a:pt x="9144000" y="0"/>
                </a:lnTo>
                <a:close/>
              </a:path>
            </a:pathLst>
          </a:custGeom>
          <a:solidFill>
            <a:srgbClr val="C3D59B"/>
          </a:solidFill>
        </p:spPr>
        <p:txBody>
          <a:bodyPr wrap="square" lIns="0" tIns="0" rIns="0" bIns="0" rtlCol="0"/>
          <a:lstStyle/>
          <a:p>
            <a:endParaRPr/>
          </a:p>
        </p:txBody>
      </p:sp>
      <p:sp>
        <p:nvSpPr>
          <p:cNvPr id="7" name="object 7"/>
          <p:cNvSpPr txBox="1">
            <a:spLocks noGrp="1"/>
          </p:cNvSpPr>
          <p:nvPr>
            <p:ph type="title"/>
          </p:nvPr>
        </p:nvSpPr>
        <p:spPr>
          <a:xfrm>
            <a:off x="2910077" y="0"/>
            <a:ext cx="3324225" cy="436880"/>
          </a:xfrm>
          <a:prstGeom prst="rect">
            <a:avLst/>
          </a:prstGeom>
        </p:spPr>
        <p:txBody>
          <a:bodyPr vert="horz" wrap="square" lIns="0" tIns="12700" rIns="0" bIns="0" rtlCol="0">
            <a:spAutoFit/>
          </a:bodyPr>
          <a:lstStyle/>
          <a:p>
            <a:pPr marL="12700">
              <a:lnSpc>
                <a:spcPct val="100000"/>
              </a:lnSpc>
              <a:spcBef>
                <a:spcPts val="100"/>
              </a:spcBef>
              <a:tabLst>
                <a:tab pos="353695" algn="l"/>
              </a:tabLst>
            </a:pPr>
            <a:r>
              <a:rPr sz="2700" i="1" dirty="0">
                <a:latin typeface="Carlito"/>
                <a:cs typeface="Carlito"/>
              </a:rPr>
              <a:t>β	</a:t>
            </a:r>
            <a:r>
              <a:rPr sz="2700" i="1" spc="-5" dirty="0">
                <a:latin typeface="Carlito"/>
                <a:cs typeface="Carlito"/>
              </a:rPr>
              <a:t>-Adrenergic</a:t>
            </a:r>
            <a:r>
              <a:rPr sz="2700" i="1" spc="-50" dirty="0">
                <a:latin typeface="Carlito"/>
                <a:cs typeface="Carlito"/>
              </a:rPr>
              <a:t> </a:t>
            </a:r>
            <a:r>
              <a:rPr sz="2700" i="1" spc="-5" dirty="0">
                <a:latin typeface="Carlito"/>
                <a:cs typeface="Carlito"/>
              </a:rPr>
              <a:t>Agonists</a:t>
            </a:r>
            <a:endParaRPr sz="2700">
              <a:latin typeface="Carlito"/>
              <a:cs typeface="Carlito"/>
            </a:endParaRPr>
          </a:p>
        </p:txBody>
      </p:sp>
      <p:sp>
        <p:nvSpPr>
          <p:cNvPr id="8" name="object 8"/>
          <p:cNvSpPr/>
          <p:nvPr/>
        </p:nvSpPr>
        <p:spPr>
          <a:xfrm>
            <a:off x="0" y="3581400"/>
            <a:ext cx="9144000" cy="457200"/>
          </a:xfrm>
          <a:custGeom>
            <a:avLst/>
            <a:gdLst/>
            <a:ahLst/>
            <a:cxnLst/>
            <a:rect l="l" t="t" r="r" b="b"/>
            <a:pathLst>
              <a:path w="9144000" h="457200">
                <a:moveTo>
                  <a:pt x="9144000" y="0"/>
                </a:moveTo>
                <a:lnTo>
                  <a:pt x="0" y="0"/>
                </a:lnTo>
                <a:lnTo>
                  <a:pt x="0" y="457200"/>
                </a:lnTo>
                <a:lnTo>
                  <a:pt x="9144000" y="457200"/>
                </a:lnTo>
                <a:lnTo>
                  <a:pt x="9144000" y="0"/>
                </a:lnTo>
                <a:close/>
              </a:path>
            </a:pathLst>
          </a:custGeom>
          <a:solidFill>
            <a:srgbClr val="4F81BC"/>
          </a:solidFill>
        </p:spPr>
        <p:txBody>
          <a:bodyPr wrap="square" lIns="0" tIns="0" rIns="0" bIns="0" rtlCol="0"/>
          <a:lstStyle/>
          <a:p>
            <a:endParaRPr/>
          </a:p>
        </p:txBody>
      </p:sp>
      <p:sp>
        <p:nvSpPr>
          <p:cNvPr id="9" name="object 9"/>
          <p:cNvSpPr txBox="1"/>
          <p:nvPr/>
        </p:nvSpPr>
        <p:spPr>
          <a:xfrm>
            <a:off x="3277361" y="3461384"/>
            <a:ext cx="2587625" cy="635000"/>
          </a:xfrm>
          <a:prstGeom prst="rect">
            <a:avLst/>
          </a:prstGeom>
        </p:spPr>
        <p:txBody>
          <a:bodyPr vert="horz" wrap="square" lIns="0" tIns="12065" rIns="0" bIns="0" rtlCol="0">
            <a:spAutoFit/>
          </a:bodyPr>
          <a:lstStyle/>
          <a:p>
            <a:pPr marL="12700">
              <a:lnSpc>
                <a:spcPct val="100000"/>
              </a:lnSpc>
              <a:spcBef>
                <a:spcPts val="95"/>
              </a:spcBef>
            </a:pPr>
            <a:r>
              <a:rPr sz="4000" spc="-10" dirty="0">
                <a:latin typeface="Carlito"/>
                <a:cs typeface="Carlito"/>
              </a:rPr>
              <a:t>Dobutamine</a:t>
            </a:r>
            <a:endParaRPr sz="4000">
              <a:latin typeface="Carlito"/>
              <a:cs typeface="Carlito"/>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76</a:t>
            </a:fld>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705600"/>
            <a:chOff x="0" y="0"/>
            <a:chExt cx="9144000" cy="6705600"/>
          </a:xfrm>
        </p:grpSpPr>
        <p:sp>
          <p:nvSpPr>
            <p:cNvPr id="3" name="object 3"/>
            <p:cNvSpPr/>
            <p:nvPr/>
          </p:nvSpPr>
          <p:spPr>
            <a:xfrm>
              <a:off x="0" y="762000"/>
              <a:ext cx="9144000" cy="5943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9144000" cy="762000"/>
            </a:xfrm>
            <a:custGeom>
              <a:avLst/>
              <a:gdLst/>
              <a:ahLst/>
              <a:cxnLst/>
              <a:rect l="l" t="t" r="r" b="b"/>
              <a:pathLst>
                <a:path w="9144000" h="762000">
                  <a:moveTo>
                    <a:pt x="9144000" y="0"/>
                  </a:moveTo>
                  <a:lnTo>
                    <a:pt x="0" y="0"/>
                  </a:lnTo>
                  <a:lnTo>
                    <a:pt x="0" y="762000"/>
                  </a:lnTo>
                  <a:lnTo>
                    <a:pt x="9144000" y="762000"/>
                  </a:lnTo>
                  <a:lnTo>
                    <a:pt x="9144000" y="0"/>
                  </a:lnTo>
                  <a:close/>
                </a:path>
              </a:pathLst>
            </a:custGeom>
            <a:solidFill>
              <a:srgbClr val="D6E3BC"/>
            </a:solidFill>
          </p:spPr>
          <p:txBody>
            <a:bodyPr wrap="square" lIns="0" tIns="0" rIns="0" bIns="0" rtlCol="0"/>
            <a:lstStyle/>
            <a:p>
              <a:endParaRPr/>
            </a:p>
          </p:txBody>
        </p:sp>
      </p:grpSp>
      <p:sp>
        <p:nvSpPr>
          <p:cNvPr id="5" name="object 5"/>
          <p:cNvSpPr txBox="1">
            <a:spLocks noGrp="1"/>
          </p:cNvSpPr>
          <p:nvPr>
            <p:ph type="title"/>
          </p:nvPr>
        </p:nvSpPr>
        <p:spPr>
          <a:xfrm>
            <a:off x="2065401" y="0"/>
            <a:ext cx="5017135" cy="697230"/>
          </a:xfrm>
          <a:prstGeom prst="rect">
            <a:avLst/>
          </a:prstGeom>
        </p:spPr>
        <p:txBody>
          <a:bodyPr vert="horz" wrap="square" lIns="0" tIns="13335" rIns="0" bIns="0" rtlCol="0">
            <a:spAutoFit/>
          </a:bodyPr>
          <a:lstStyle/>
          <a:p>
            <a:pPr marL="12700">
              <a:lnSpc>
                <a:spcPct val="100000"/>
              </a:lnSpc>
              <a:spcBef>
                <a:spcPts val="105"/>
              </a:spcBef>
              <a:tabLst>
                <a:tab pos="569595" algn="l"/>
              </a:tabLst>
            </a:pPr>
            <a:r>
              <a:rPr sz="4400" i="1" dirty="0">
                <a:solidFill>
                  <a:srgbClr val="000000"/>
                </a:solidFill>
                <a:latin typeface="Carlito"/>
                <a:cs typeface="Carlito"/>
              </a:rPr>
              <a:t>β	Adrenergic</a:t>
            </a:r>
            <a:r>
              <a:rPr sz="4400" i="1" spc="-70" dirty="0">
                <a:solidFill>
                  <a:srgbClr val="000000"/>
                </a:solidFill>
                <a:latin typeface="Carlito"/>
                <a:cs typeface="Carlito"/>
              </a:rPr>
              <a:t> </a:t>
            </a:r>
            <a:r>
              <a:rPr sz="4400" i="1" spc="-5" dirty="0">
                <a:solidFill>
                  <a:srgbClr val="000000"/>
                </a:solidFill>
                <a:latin typeface="Carlito"/>
                <a:cs typeface="Carlito"/>
              </a:rPr>
              <a:t>Agonist</a:t>
            </a:r>
            <a:endParaRPr sz="4400">
              <a:latin typeface="Carlito"/>
              <a:cs typeface="Carlito"/>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77</a:t>
            </a:fld>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
          </a:xfrm>
          <a:custGeom>
            <a:avLst/>
            <a:gdLst/>
            <a:ahLst/>
            <a:cxnLst/>
            <a:rect l="l" t="t" r="r" b="b"/>
            <a:pathLst>
              <a:path w="9144000" h="685800">
                <a:moveTo>
                  <a:pt x="9144000" y="0"/>
                </a:moveTo>
                <a:lnTo>
                  <a:pt x="0" y="0"/>
                </a:lnTo>
                <a:lnTo>
                  <a:pt x="0" y="685800"/>
                </a:lnTo>
                <a:lnTo>
                  <a:pt x="9144000" y="685800"/>
                </a:lnTo>
                <a:lnTo>
                  <a:pt x="9144000" y="0"/>
                </a:lnTo>
                <a:close/>
              </a:path>
            </a:pathLst>
          </a:custGeom>
          <a:solidFill>
            <a:srgbClr val="9BBA58"/>
          </a:solidFill>
        </p:spPr>
        <p:txBody>
          <a:bodyPr wrap="square" lIns="0" tIns="0" rIns="0" bIns="0" rtlCol="0"/>
          <a:lstStyle/>
          <a:p>
            <a:endParaRPr/>
          </a:p>
        </p:txBody>
      </p:sp>
      <p:sp>
        <p:nvSpPr>
          <p:cNvPr id="3" name="object 3"/>
          <p:cNvSpPr txBox="1">
            <a:spLocks noGrp="1"/>
          </p:cNvSpPr>
          <p:nvPr>
            <p:ph type="title"/>
          </p:nvPr>
        </p:nvSpPr>
        <p:spPr>
          <a:xfrm>
            <a:off x="2766822" y="0"/>
            <a:ext cx="3681729" cy="757555"/>
          </a:xfrm>
          <a:prstGeom prst="rect">
            <a:avLst/>
          </a:prstGeom>
        </p:spPr>
        <p:txBody>
          <a:bodyPr vert="horz" wrap="square" lIns="0" tIns="12700" rIns="0" bIns="0" rtlCol="0">
            <a:spAutoFit/>
          </a:bodyPr>
          <a:lstStyle/>
          <a:p>
            <a:pPr marR="62865" algn="ctr">
              <a:lnSpc>
                <a:spcPct val="100000"/>
              </a:lnSpc>
              <a:spcBef>
                <a:spcPts val="100"/>
              </a:spcBef>
            </a:pPr>
            <a:r>
              <a:rPr sz="2400" spc="-5" dirty="0">
                <a:solidFill>
                  <a:srgbClr val="000000"/>
                </a:solidFill>
                <a:latin typeface="Carlito"/>
                <a:cs typeface="Carlito"/>
              </a:rPr>
              <a:t>BIPYRIDINES</a:t>
            </a:r>
            <a:endParaRPr sz="2400">
              <a:latin typeface="Carlito"/>
              <a:cs typeface="Carlito"/>
            </a:endParaRPr>
          </a:p>
          <a:p>
            <a:pPr algn="ctr">
              <a:lnSpc>
                <a:spcPct val="100000"/>
              </a:lnSpc>
              <a:tabLst>
                <a:tab pos="2484120" algn="l"/>
              </a:tabLst>
            </a:pPr>
            <a:r>
              <a:rPr sz="2400" b="0" spc="-10" dirty="0">
                <a:solidFill>
                  <a:srgbClr val="000000"/>
                </a:solidFill>
                <a:latin typeface="Carlito"/>
                <a:cs typeface="Carlito"/>
              </a:rPr>
              <a:t>phosphodiesterase	inhibitors</a:t>
            </a:r>
            <a:endParaRPr sz="2400">
              <a:latin typeface="Carlito"/>
              <a:cs typeface="Carlito"/>
            </a:endParaRPr>
          </a:p>
        </p:txBody>
      </p:sp>
      <p:grpSp>
        <p:nvGrpSpPr>
          <p:cNvPr id="4" name="object 4"/>
          <p:cNvGrpSpPr/>
          <p:nvPr/>
        </p:nvGrpSpPr>
        <p:grpSpPr>
          <a:xfrm>
            <a:off x="140144" y="902144"/>
            <a:ext cx="8560435" cy="1550035"/>
            <a:chOff x="140144" y="902144"/>
            <a:chExt cx="8560435" cy="1550035"/>
          </a:xfrm>
        </p:grpSpPr>
        <p:sp>
          <p:nvSpPr>
            <p:cNvPr id="5" name="object 5"/>
            <p:cNvSpPr/>
            <p:nvPr/>
          </p:nvSpPr>
          <p:spPr>
            <a:xfrm>
              <a:off x="153161" y="915162"/>
              <a:ext cx="8534400" cy="1524000"/>
            </a:xfrm>
            <a:custGeom>
              <a:avLst/>
              <a:gdLst/>
              <a:ahLst/>
              <a:cxnLst/>
              <a:rect l="l" t="t" r="r" b="b"/>
              <a:pathLst>
                <a:path w="8534400" h="1524000">
                  <a:moveTo>
                    <a:pt x="0" y="1524000"/>
                  </a:moveTo>
                  <a:lnTo>
                    <a:pt x="8534400" y="1524000"/>
                  </a:lnTo>
                  <a:lnTo>
                    <a:pt x="8534400" y="0"/>
                  </a:lnTo>
                  <a:lnTo>
                    <a:pt x="0" y="0"/>
                  </a:lnTo>
                  <a:lnTo>
                    <a:pt x="0" y="1524000"/>
                  </a:lnTo>
                  <a:close/>
                </a:path>
              </a:pathLst>
            </a:custGeom>
            <a:ln w="25908">
              <a:solidFill>
                <a:srgbClr val="F79546"/>
              </a:solidFill>
            </a:ln>
          </p:spPr>
          <p:txBody>
            <a:bodyPr wrap="square" lIns="0" tIns="0" rIns="0" bIns="0" rtlCol="0"/>
            <a:lstStyle/>
            <a:p>
              <a:endParaRPr/>
            </a:p>
          </p:txBody>
        </p:sp>
        <p:sp>
          <p:nvSpPr>
            <p:cNvPr id="6" name="object 6"/>
            <p:cNvSpPr/>
            <p:nvPr/>
          </p:nvSpPr>
          <p:spPr>
            <a:xfrm>
              <a:off x="6223380" y="1754886"/>
              <a:ext cx="574675" cy="363220"/>
            </a:xfrm>
            <a:custGeom>
              <a:avLst/>
              <a:gdLst/>
              <a:ahLst/>
              <a:cxnLst/>
              <a:rect l="l" t="t" r="r" b="b"/>
              <a:pathLst>
                <a:path w="574675" h="363219">
                  <a:moveTo>
                    <a:pt x="522986" y="0"/>
                  </a:moveTo>
                  <a:lnTo>
                    <a:pt x="131318" y="127635"/>
                  </a:lnTo>
                  <a:lnTo>
                    <a:pt x="105791" y="49149"/>
                  </a:lnTo>
                  <a:lnTo>
                    <a:pt x="0" y="257301"/>
                  </a:lnTo>
                  <a:lnTo>
                    <a:pt x="208153" y="363092"/>
                  </a:lnTo>
                  <a:lnTo>
                    <a:pt x="182499" y="284606"/>
                  </a:lnTo>
                  <a:lnTo>
                    <a:pt x="574167" y="156972"/>
                  </a:lnTo>
                  <a:lnTo>
                    <a:pt x="522986" y="0"/>
                  </a:lnTo>
                  <a:close/>
                </a:path>
              </a:pathLst>
            </a:custGeom>
            <a:solidFill>
              <a:srgbClr val="4F81BC"/>
            </a:solidFill>
          </p:spPr>
          <p:txBody>
            <a:bodyPr wrap="square" lIns="0" tIns="0" rIns="0" bIns="0" rtlCol="0"/>
            <a:lstStyle/>
            <a:p>
              <a:endParaRPr/>
            </a:p>
          </p:txBody>
        </p:sp>
        <p:sp>
          <p:nvSpPr>
            <p:cNvPr id="7" name="object 7"/>
            <p:cNvSpPr/>
            <p:nvPr/>
          </p:nvSpPr>
          <p:spPr>
            <a:xfrm>
              <a:off x="6223380" y="1754886"/>
              <a:ext cx="574675" cy="363220"/>
            </a:xfrm>
            <a:custGeom>
              <a:avLst/>
              <a:gdLst/>
              <a:ahLst/>
              <a:cxnLst/>
              <a:rect l="l" t="t" r="r" b="b"/>
              <a:pathLst>
                <a:path w="574675" h="363219">
                  <a:moveTo>
                    <a:pt x="105791" y="49149"/>
                  </a:moveTo>
                  <a:lnTo>
                    <a:pt x="131318" y="127635"/>
                  </a:lnTo>
                  <a:lnTo>
                    <a:pt x="522986" y="0"/>
                  </a:lnTo>
                  <a:lnTo>
                    <a:pt x="574167" y="156972"/>
                  </a:lnTo>
                  <a:lnTo>
                    <a:pt x="182499" y="284606"/>
                  </a:lnTo>
                  <a:lnTo>
                    <a:pt x="208153" y="363092"/>
                  </a:lnTo>
                  <a:lnTo>
                    <a:pt x="0" y="257301"/>
                  </a:lnTo>
                  <a:lnTo>
                    <a:pt x="105791" y="49149"/>
                  </a:lnTo>
                  <a:close/>
                </a:path>
              </a:pathLst>
            </a:custGeom>
            <a:ln w="25400">
              <a:solidFill>
                <a:srgbClr val="385D89"/>
              </a:solidFill>
            </a:ln>
          </p:spPr>
          <p:txBody>
            <a:bodyPr wrap="square" lIns="0" tIns="0" rIns="0" bIns="0" rtlCol="0"/>
            <a:lstStyle/>
            <a:p>
              <a:endParaRPr/>
            </a:p>
          </p:txBody>
        </p:sp>
      </p:grpSp>
      <p:sp>
        <p:nvSpPr>
          <p:cNvPr id="8" name="object 8"/>
          <p:cNvSpPr txBox="1"/>
          <p:nvPr/>
        </p:nvSpPr>
        <p:spPr>
          <a:xfrm>
            <a:off x="231140" y="877570"/>
            <a:ext cx="5240655" cy="1520190"/>
          </a:xfrm>
          <a:prstGeom prst="rect">
            <a:avLst/>
          </a:prstGeom>
        </p:spPr>
        <p:txBody>
          <a:bodyPr vert="horz" wrap="square" lIns="0" tIns="67310" rIns="0" bIns="0" rtlCol="0">
            <a:spAutoFit/>
          </a:bodyPr>
          <a:lstStyle/>
          <a:p>
            <a:pPr marL="355600" indent="-342900">
              <a:lnSpc>
                <a:spcPct val="100000"/>
              </a:lnSpc>
              <a:spcBef>
                <a:spcPts val="530"/>
              </a:spcBef>
              <a:buFont typeface="Arial"/>
              <a:buChar char="•"/>
              <a:tabLst>
                <a:tab pos="354965" algn="l"/>
                <a:tab pos="355600" algn="l"/>
              </a:tabLst>
            </a:pPr>
            <a:r>
              <a:rPr sz="1800" spc="-30" dirty="0">
                <a:latin typeface="Carlito"/>
                <a:cs typeface="Carlito"/>
              </a:rPr>
              <a:t>Targets </a:t>
            </a:r>
            <a:r>
              <a:rPr sz="1800" spc="-5" dirty="0">
                <a:latin typeface="Carlito"/>
                <a:cs typeface="Carlito"/>
              </a:rPr>
              <a:t>PDE </a:t>
            </a:r>
            <a:r>
              <a:rPr sz="1800" dirty="0">
                <a:latin typeface="Carlito"/>
                <a:cs typeface="Carlito"/>
              </a:rPr>
              <a:t>-3 </a:t>
            </a:r>
            <a:r>
              <a:rPr sz="1800" spc="-10" dirty="0">
                <a:latin typeface="Carlito"/>
                <a:cs typeface="Carlito"/>
              </a:rPr>
              <a:t>(found </a:t>
            </a:r>
            <a:r>
              <a:rPr sz="1800" spc="-5" dirty="0">
                <a:latin typeface="Carlito"/>
                <a:cs typeface="Carlito"/>
              </a:rPr>
              <a:t>in </a:t>
            </a:r>
            <a:r>
              <a:rPr sz="1800" spc="-10" dirty="0">
                <a:latin typeface="Carlito"/>
                <a:cs typeface="Carlito"/>
              </a:rPr>
              <a:t>cardiac </a:t>
            </a:r>
            <a:r>
              <a:rPr sz="1800" dirty="0">
                <a:latin typeface="Carlito"/>
                <a:cs typeface="Carlito"/>
              </a:rPr>
              <a:t>and </a:t>
            </a:r>
            <a:r>
              <a:rPr sz="1800" spc="-5" dirty="0">
                <a:latin typeface="Carlito"/>
                <a:cs typeface="Carlito"/>
              </a:rPr>
              <a:t>smooth</a:t>
            </a:r>
            <a:r>
              <a:rPr sz="1800" spc="85" dirty="0">
                <a:latin typeface="Carlito"/>
                <a:cs typeface="Carlito"/>
              </a:rPr>
              <a:t> </a:t>
            </a:r>
            <a:r>
              <a:rPr sz="1800" spc="-5" dirty="0">
                <a:latin typeface="Carlito"/>
                <a:cs typeface="Carlito"/>
              </a:rPr>
              <a:t>muscle)</a:t>
            </a:r>
            <a:endParaRPr sz="1800">
              <a:latin typeface="Carlito"/>
              <a:cs typeface="Carlito"/>
            </a:endParaRPr>
          </a:p>
          <a:p>
            <a:pPr marL="355600" indent="-342900">
              <a:lnSpc>
                <a:spcPct val="100000"/>
              </a:lnSpc>
              <a:spcBef>
                <a:spcPts val="430"/>
              </a:spcBef>
              <a:buFont typeface="Arial"/>
              <a:buChar char="•"/>
              <a:tabLst>
                <a:tab pos="354965" algn="l"/>
                <a:tab pos="355600" algn="l"/>
              </a:tabLst>
            </a:pPr>
            <a:r>
              <a:rPr sz="1800" b="1" dirty="0">
                <a:latin typeface="Carlito"/>
                <a:cs typeface="Carlito"/>
              </a:rPr>
              <a:t>Ex. </a:t>
            </a:r>
            <a:r>
              <a:rPr sz="1800" b="1" spc="-5" dirty="0">
                <a:latin typeface="Carlito"/>
                <a:cs typeface="Carlito"/>
              </a:rPr>
              <a:t>Inamrinone </a:t>
            </a:r>
            <a:r>
              <a:rPr sz="1800" b="1" dirty="0">
                <a:latin typeface="Carlito"/>
                <a:cs typeface="Carlito"/>
              </a:rPr>
              <a:t>,</a:t>
            </a:r>
            <a:r>
              <a:rPr sz="1800" b="1" spc="-30" dirty="0">
                <a:latin typeface="Carlito"/>
                <a:cs typeface="Carlito"/>
              </a:rPr>
              <a:t> </a:t>
            </a:r>
            <a:r>
              <a:rPr sz="1800" b="1" spc="-5" dirty="0">
                <a:latin typeface="Carlito"/>
                <a:cs typeface="Carlito"/>
              </a:rPr>
              <a:t>milrinone</a:t>
            </a:r>
            <a:endParaRPr sz="1800">
              <a:latin typeface="Carlito"/>
              <a:cs typeface="Carlito"/>
            </a:endParaRPr>
          </a:p>
          <a:p>
            <a:pPr marL="525145" marR="3095625" algn="ctr">
              <a:lnSpc>
                <a:spcPct val="100000"/>
              </a:lnSpc>
              <a:spcBef>
                <a:spcPts val="1300"/>
              </a:spcBef>
            </a:pPr>
            <a:r>
              <a:rPr sz="1100" dirty="0">
                <a:latin typeface="Carlito"/>
                <a:cs typeface="Carlito"/>
              </a:rPr>
              <a:t>alter the intracellular  movements of calcium by  </a:t>
            </a:r>
            <a:r>
              <a:rPr sz="1100" spc="-5" dirty="0">
                <a:latin typeface="Carlito"/>
                <a:cs typeface="Carlito"/>
              </a:rPr>
              <a:t>influencing </a:t>
            </a:r>
            <a:r>
              <a:rPr sz="1100" dirty="0">
                <a:latin typeface="Carlito"/>
                <a:cs typeface="Carlito"/>
              </a:rPr>
              <a:t>the</a:t>
            </a:r>
            <a:r>
              <a:rPr sz="1100" spc="-45" dirty="0">
                <a:latin typeface="Carlito"/>
                <a:cs typeface="Carlito"/>
              </a:rPr>
              <a:t> </a:t>
            </a:r>
            <a:r>
              <a:rPr sz="1100" spc="-5" dirty="0">
                <a:latin typeface="Carlito"/>
                <a:cs typeface="Carlito"/>
              </a:rPr>
              <a:t>sarcoplasmic  </a:t>
            </a:r>
            <a:r>
              <a:rPr sz="1100" dirty="0">
                <a:latin typeface="Carlito"/>
                <a:cs typeface="Carlito"/>
              </a:rPr>
              <a:t>reticulum</a:t>
            </a:r>
            <a:endParaRPr sz="1100">
              <a:latin typeface="Carlito"/>
              <a:cs typeface="Carlito"/>
            </a:endParaRPr>
          </a:p>
        </p:txBody>
      </p:sp>
      <p:sp>
        <p:nvSpPr>
          <p:cNvPr id="9" name="object 9"/>
          <p:cNvSpPr txBox="1"/>
          <p:nvPr/>
        </p:nvSpPr>
        <p:spPr>
          <a:xfrm>
            <a:off x="7023861" y="1426209"/>
            <a:ext cx="1346200" cy="864869"/>
          </a:xfrm>
          <a:prstGeom prst="rect">
            <a:avLst/>
          </a:prstGeom>
        </p:spPr>
        <p:txBody>
          <a:bodyPr vert="horz" wrap="square" lIns="0" tIns="13335" rIns="0" bIns="0" rtlCol="0">
            <a:spAutoFit/>
          </a:bodyPr>
          <a:lstStyle/>
          <a:p>
            <a:pPr marL="56515" marR="46990" algn="ctr">
              <a:lnSpc>
                <a:spcPct val="100000"/>
              </a:lnSpc>
              <a:spcBef>
                <a:spcPts val="105"/>
              </a:spcBef>
            </a:pPr>
            <a:r>
              <a:rPr sz="1100" spc="-5" dirty="0">
                <a:solidFill>
                  <a:srgbClr val="333333"/>
                </a:solidFill>
                <a:latin typeface="Verdana"/>
                <a:cs typeface="Verdana"/>
              </a:rPr>
              <a:t>increasing</a:t>
            </a:r>
            <a:r>
              <a:rPr sz="1100" spc="-35" dirty="0">
                <a:solidFill>
                  <a:srgbClr val="333333"/>
                </a:solidFill>
                <a:latin typeface="Verdana"/>
                <a:cs typeface="Verdana"/>
              </a:rPr>
              <a:t> </a:t>
            </a:r>
            <a:r>
              <a:rPr sz="1100" spc="-5" dirty="0">
                <a:solidFill>
                  <a:srgbClr val="333333"/>
                </a:solidFill>
                <a:latin typeface="Verdana"/>
                <a:cs typeface="Verdana"/>
              </a:rPr>
              <a:t>inward  calcium</a:t>
            </a:r>
            <a:r>
              <a:rPr sz="1100" dirty="0">
                <a:solidFill>
                  <a:srgbClr val="333333"/>
                </a:solidFill>
                <a:latin typeface="Verdana"/>
                <a:cs typeface="Verdana"/>
              </a:rPr>
              <a:t> </a:t>
            </a:r>
            <a:r>
              <a:rPr sz="1100" spc="-5" dirty="0">
                <a:solidFill>
                  <a:srgbClr val="333333"/>
                </a:solidFill>
                <a:latin typeface="Verdana"/>
                <a:cs typeface="Verdana"/>
              </a:rPr>
              <a:t>flux</a:t>
            </a:r>
            <a:endParaRPr sz="1100">
              <a:latin typeface="Verdana"/>
              <a:cs typeface="Verdana"/>
            </a:endParaRPr>
          </a:p>
          <a:p>
            <a:pPr algn="ctr">
              <a:lnSpc>
                <a:spcPct val="100000"/>
              </a:lnSpc>
            </a:pPr>
            <a:r>
              <a:rPr sz="1100" spc="-10" dirty="0">
                <a:solidFill>
                  <a:srgbClr val="333333"/>
                </a:solidFill>
                <a:latin typeface="Verdana"/>
                <a:cs typeface="Verdana"/>
              </a:rPr>
              <a:t>in </a:t>
            </a:r>
            <a:r>
              <a:rPr sz="1100" spc="-5" dirty="0">
                <a:solidFill>
                  <a:srgbClr val="333333"/>
                </a:solidFill>
                <a:latin typeface="Verdana"/>
                <a:cs typeface="Verdana"/>
              </a:rPr>
              <a:t>the heart</a:t>
            </a:r>
            <a:r>
              <a:rPr sz="1100" spc="-10" dirty="0">
                <a:solidFill>
                  <a:srgbClr val="333333"/>
                </a:solidFill>
                <a:latin typeface="Verdana"/>
                <a:cs typeface="Verdana"/>
              </a:rPr>
              <a:t> </a:t>
            </a:r>
            <a:r>
              <a:rPr sz="1100" spc="-5" dirty="0">
                <a:solidFill>
                  <a:srgbClr val="333333"/>
                </a:solidFill>
                <a:latin typeface="Verdana"/>
                <a:cs typeface="Verdana"/>
              </a:rPr>
              <a:t>during</a:t>
            </a:r>
            <a:endParaRPr sz="1100">
              <a:latin typeface="Verdana"/>
              <a:cs typeface="Verdana"/>
            </a:endParaRPr>
          </a:p>
          <a:p>
            <a:pPr marL="635" algn="ctr">
              <a:lnSpc>
                <a:spcPct val="100000"/>
              </a:lnSpc>
            </a:pPr>
            <a:r>
              <a:rPr sz="1100" dirty="0">
                <a:solidFill>
                  <a:srgbClr val="333333"/>
                </a:solidFill>
                <a:latin typeface="Verdana"/>
                <a:cs typeface="Verdana"/>
              </a:rPr>
              <a:t>the</a:t>
            </a:r>
            <a:endParaRPr sz="1100">
              <a:latin typeface="Verdana"/>
              <a:cs typeface="Verdana"/>
            </a:endParaRPr>
          </a:p>
          <a:p>
            <a:pPr marL="2540" algn="ctr">
              <a:lnSpc>
                <a:spcPct val="100000"/>
              </a:lnSpc>
            </a:pPr>
            <a:r>
              <a:rPr sz="1100" spc="-5" dirty="0">
                <a:solidFill>
                  <a:srgbClr val="333333"/>
                </a:solidFill>
                <a:latin typeface="Verdana"/>
                <a:cs typeface="Verdana"/>
              </a:rPr>
              <a:t>action</a:t>
            </a:r>
            <a:r>
              <a:rPr sz="1100" spc="-10" dirty="0">
                <a:solidFill>
                  <a:srgbClr val="333333"/>
                </a:solidFill>
                <a:latin typeface="Verdana"/>
                <a:cs typeface="Verdana"/>
              </a:rPr>
              <a:t> </a:t>
            </a:r>
            <a:r>
              <a:rPr sz="1100" spc="-5" dirty="0">
                <a:solidFill>
                  <a:srgbClr val="333333"/>
                </a:solidFill>
                <a:latin typeface="Verdana"/>
                <a:cs typeface="Verdana"/>
              </a:rPr>
              <a:t>potential</a:t>
            </a:r>
            <a:endParaRPr sz="1100">
              <a:latin typeface="Verdana"/>
              <a:cs typeface="Verdana"/>
            </a:endParaRPr>
          </a:p>
        </p:txBody>
      </p:sp>
      <p:grpSp>
        <p:nvGrpSpPr>
          <p:cNvPr id="10" name="object 10"/>
          <p:cNvGrpSpPr/>
          <p:nvPr/>
        </p:nvGrpSpPr>
        <p:grpSpPr>
          <a:xfrm>
            <a:off x="2750439" y="1743836"/>
            <a:ext cx="655320" cy="377825"/>
            <a:chOff x="2750439" y="1743836"/>
            <a:chExt cx="655320" cy="377825"/>
          </a:xfrm>
        </p:grpSpPr>
        <p:sp>
          <p:nvSpPr>
            <p:cNvPr id="11" name="object 11"/>
            <p:cNvSpPr/>
            <p:nvPr/>
          </p:nvSpPr>
          <p:spPr>
            <a:xfrm>
              <a:off x="2763139" y="1756536"/>
              <a:ext cx="629920" cy="352425"/>
            </a:xfrm>
            <a:custGeom>
              <a:avLst/>
              <a:gdLst/>
              <a:ahLst/>
              <a:cxnLst/>
              <a:rect l="l" t="t" r="r" b="b"/>
              <a:pathLst>
                <a:path w="629920" h="352425">
                  <a:moveTo>
                    <a:pt x="39750" y="0"/>
                  </a:moveTo>
                  <a:lnTo>
                    <a:pt x="0" y="160274"/>
                  </a:lnTo>
                  <a:lnTo>
                    <a:pt x="449580" y="271907"/>
                  </a:lnTo>
                  <a:lnTo>
                    <a:pt x="429641" y="351916"/>
                  </a:lnTo>
                  <a:lnTo>
                    <a:pt x="629665" y="231521"/>
                  </a:lnTo>
                  <a:lnTo>
                    <a:pt x="509270" y="31496"/>
                  </a:lnTo>
                  <a:lnTo>
                    <a:pt x="489331" y="111633"/>
                  </a:lnTo>
                  <a:lnTo>
                    <a:pt x="39750" y="0"/>
                  </a:lnTo>
                  <a:close/>
                </a:path>
              </a:pathLst>
            </a:custGeom>
            <a:solidFill>
              <a:srgbClr val="4F81BC"/>
            </a:solidFill>
          </p:spPr>
          <p:txBody>
            <a:bodyPr wrap="square" lIns="0" tIns="0" rIns="0" bIns="0" rtlCol="0"/>
            <a:lstStyle/>
            <a:p>
              <a:endParaRPr/>
            </a:p>
          </p:txBody>
        </p:sp>
        <p:sp>
          <p:nvSpPr>
            <p:cNvPr id="12" name="object 12"/>
            <p:cNvSpPr/>
            <p:nvPr/>
          </p:nvSpPr>
          <p:spPr>
            <a:xfrm>
              <a:off x="2763139" y="1756536"/>
              <a:ext cx="629920" cy="352425"/>
            </a:xfrm>
            <a:custGeom>
              <a:avLst/>
              <a:gdLst/>
              <a:ahLst/>
              <a:cxnLst/>
              <a:rect l="l" t="t" r="r" b="b"/>
              <a:pathLst>
                <a:path w="629920" h="352425">
                  <a:moveTo>
                    <a:pt x="429641" y="351916"/>
                  </a:moveTo>
                  <a:lnTo>
                    <a:pt x="449580" y="271907"/>
                  </a:lnTo>
                  <a:lnTo>
                    <a:pt x="0" y="160274"/>
                  </a:lnTo>
                  <a:lnTo>
                    <a:pt x="39750" y="0"/>
                  </a:lnTo>
                  <a:lnTo>
                    <a:pt x="489331" y="111633"/>
                  </a:lnTo>
                  <a:lnTo>
                    <a:pt x="509270" y="31496"/>
                  </a:lnTo>
                  <a:lnTo>
                    <a:pt x="629665" y="231521"/>
                  </a:lnTo>
                  <a:lnTo>
                    <a:pt x="429641" y="351916"/>
                  </a:lnTo>
                  <a:close/>
                </a:path>
              </a:pathLst>
            </a:custGeom>
            <a:ln w="25400">
              <a:solidFill>
                <a:srgbClr val="385D89"/>
              </a:solidFill>
            </a:ln>
          </p:spPr>
          <p:txBody>
            <a:bodyPr wrap="square" lIns="0" tIns="0" rIns="0" bIns="0" rtlCol="0"/>
            <a:lstStyle/>
            <a:p>
              <a:endParaRPr/>
            </a:p>
          </p:txBody>
        </p:sp>
      </p:grpSp>
      <p:sp>
        <p:nvSpPr>
          <p:cNvPr id="13" name="object 13"/>
          <p:cNvSpPr txBox="1"/>
          <p:nvPr/>
        </p:nvSpPr>
        <p:spPr>
          <a:xfrm>
            <a:off x="3505961" y="1677161"/>
            <a:ext cx="2590800" cy="457200"/>
          </a:xfrm>
          <a:prstGeom prst="rect">
            <a:avLst/>
          </a:prstGeom>
          <a:ln w="25907">
            <a:solidFill>
              <a:srgbClr val="F79546"/>
            </a:solidFill>
          </a:ln>
        </p:spPr>
        <p:txBody>
          <a:bodyPr vert="horz" wrap="square" lIns="0" tIns="137160" rIns="0" bIns="0" rtlCol="0">
            <a:spAutoFit/>
          </a:bodyPr>
          <a:lstStyle/>
          <a:p>
            <a:pPr marL="160020">
              <a:lnSpc>
                <a:spcPct val="100000"/>
              </a:lnSpc>
              <a:spcBef>
                <a:spcPts val="1080"/>
              </a:spcBef>
            </a:pPr>
            <a:r>
              <a:rPr sz="1100" spc="-5" dirty="0">
                <a:solidFill>
                  <a:srgbClr val="333333"/>
                </a:solidFill>
                <a:latin typeface="Verdana"/>
                <a:cs typeface="Verdana"/>
              </a:rPr>
              <a:t>increase myocardial</a:t>
            </a:r>
            <a:r>
              <a:rPr sz="1100" spc="10" dirty="0">
                <a:solidFill>
                  <a:srgbClr val="333333"/>
                </a:solidFill>
                <a:latin typeface="Verdana"/>
                <a:cs typeface="Verdana"/>
              </a:rPr>
              <a:t> </a:t>
            </a:r>
            <a:r>
              <a:rPr sz="1100" spc="-5" dirty="0">
                <a:solidFill>
                  <a:srgbClr val="333333"/>
                </a:solidFill>
                <a:latin typeface="Verdana"/>
                <a:cs typeface="Verdana"/>
              </a:rPr>
              <a:t>contractility</a:t>
            </a:r>
            <a:endParaRPr sz="1100">
              <a:latin typeface="Verdana"/>
              <a:cs typeface="Verdana"/>
            </a:endParaRPr>
          </a:p>
        </p:txBody>
      </p:sp>
      <p:sp>
        <p:nvSpPr>
          <p:cNvPr id="14" name="object 14"/>
          <p:cNvSpPr/>
          <p:nvPr/>
        </p:nvSpPr>
        <p:spPr>
          <a:xfrm>
            <a:off x="838200" y="2666999"/>
            <a:ext cx="1447800" cy="646430"/>
          </a:xfrm>
          <a:custGeom>
            <a:avLst/>
            <a:gdLst/>
            <a:ahLst/>
            <a:cxnLst/>
            <a:rect l="l" t="t" r="r" b="b"/>
            <a:pathLst>
              <a:path w="1447800" h="646429">
                <a:moveTo>
                  <a:pt x="1447800" y="0"/>
                </a:moveTo>
                <a:lnTo>
                  <a:pt x="0" y="0"/>
                </a:lnTo>
                <a:lnTo>
                  <a:pt x="0" y="609600"/>
                </a:lnTo>
                <a:lnTo>
                  <a:pt x="0" y="646176"/>
                </a:lnTo>
                <a:lnTo>
                  <a:pt x="1447800" y="646176"/>
                </a:lnTo>
                <a:lnTo>
                  <a:pt x="1447800" y="609600"/>
                </a:lnTo>
                <a:lnTo>
                  <a:pt x="1447800" y="0"/>
                </a:lnTo>
                <a:close/>
              </a:path>
            </a:pathLst>
          </a:custGeom>
          <a:solidFill>
            <a:srgbClr val="938953"/>
          </a:solidFill>
        </p:spPr>
        <p:txBody>
          <a:bodyPr wrap="square" lIns="0" tIns="0" rIns="0" bIns="0" rtlCol="0"/>
          <a:lstStyle/>
          <a:p>
            <a:endParaRPr/>
          </a:p>
        </p:txBody>
      </p:sp>
      <p:sp>
        <p:nvSpPr>
          <p:cNvPr id="15" name="object 15"/>
          <p:cNvSpPr txBox="1"/>
          <p:nvPr/>
        </p:nvSpPr>
        <p:spPr>
          <a:xfrm>
            <a:off x="917244" y="2685415"/>
            <a:ext cx="1160780" cy="574040"/>
          </a:xfrm>
          <a:prstGeom prst="rect">
            <a:avLst/>
          </a:prstGeom>
        </p:spPr>
        <p:txBody>
          <a:bodyPr vert="horz" wrap="square" lIns="0" tIns="12700" rIns="0" bIns="0" rtlCol="0">
            <a:spAutoFit/>
          </a:bodyPr>
          <a:lstStyle/>
          <a:p>
            <a:pPr marL="354965" marR="5080" indent="-342900">
              <a:lnSpc>
                <a:spcPct val="100000"/>
              </a:lnSpc>
              <a:spcBef>
                <a:spcPts val="100"/>
              </a:spcBef>
            </a:pPr>
            <a:r>
              <a:rPr sz="1800" spc="-5" dirty="0">
                <a:latin typeface="Carlito"/>
                <a:cs typeface="Carlito"/>
              </a:rPr>
              <a:t>Inhibition</a:t>
            </a:r>
            <a:r>
              <a:rPr sz="1800" spc="-65" dirty="0">
                <a:latin typeface="Carlito"/>
                <a:cs typeface="Carlito"/>
              </a:rPr>
              <a:t> </a:t>
            </a:r>
            <a:r>
              <a:rPr sz="1800" spc="-5" dirty="0">
                <a:latin typeface="Carlito"/>
                <a:cs typeface="Carlito"/>
              </a:rPr>
              <a:t>of  </a:t>
            </a:r>
            <a:r>
              <a:rPr sz="1800" spc="-10" dirty="0">
                <a:latin typeface="Carlito"/>
                <a:cs typeface="Carlito"/>
              </a:rPr>
              <a:t>PDE3</a:t>
            </a:r>
            <a:endParaRPr sz="1800">
              <a:latin typeface="Carlito"/>
              <a:cs typeface="Carlito"/>
            </a:endParaRPr>
          </a:p>
        </p:txBody>
      </p:sp>
      <p:sp>
        <p:nvSpPr>
          <p:cNvPr id="16" name="object 16"/>
          <p:cNvSpPr txBox="1"/>
          <p:nvPr/>
        </p:nvSpPr>
        <p:spPr>
          <a:xfrm>
            <a:off x="5486400" y="2590800"/>
            <a:ext cx="2246630" cy="368935"/>
          </a:xfrm>
          <a:prstGeom prst="rect">
            <a:avLst/>
          </a:prstGeom>
          <a:solidFill>
            <a:srgbClr val="CCC1DA"/>
          </a:solidFill>
        </p:spPr>
        <p:txBody>
          <a:bodyPr vert="horz" wrap="square" lIns="0" tIns="34290" rIns="0" bIns="0" rtlCol="0">
            <a:spAutoFit/>
          </a:bodyPr>
          <a:lstStyle/>
          <a:p>
            <a:pPr marL="92075">
              <a:lnSpc>
                <a:spcPct val="100000"/>
              </a:lnSpc>
              <a:spcBef>
                <a:spcPts val="270"/>
              </a:spcBef>
            </a:pPr>
            <a:r>
              <a:rPr sz="1800" spc="-5" dirty="0">
                <a:solidFill>
                  <a:srgbClr val="333333"/>
                </a:solidFill>
                <a:latin typeface="Verdana"/>
                <a:cs typeface="Verdana"/>
              </a:rPr>
              <a:t>Increase </a:t>
            </a:r>
            <a:r>
              <a:rPr sz="1800" dirty="0">
                <a:solidFill>
                  <a:srgbClr val="333333"/>
                </a:solidFill>
                <a:latin typeface="Verdana"/>
                <a:cs typeface="Verdana"/>
              </a:rPr>
              <a:t>in</a:t>
            </a:r>
            <a:r>
              <a:rPr sz="1800" spc="-10" dirty="0">
                <a:solidFill>
                  <a:srgbClr val="333333"/>
                </a:solidFill>
                <a:latin typeface="Verdana"/>
                <a:cs typeface="Verdana"/>
              </a:rPr>
              <a:t> </a:t>
            </a:r>
            <a:r>
              <a:rPr sz="1800" dirty="0">
                <a:solidFill>
                  <a:srgbClr val="333333"/>
                </a:solidFill>
                <a:latin typeface="Verdana"/>
                <a:cs typeface="Verdana"/>
              </a:rPr>
              <a:t>cAMP</a:t>
            </a:r>
            <a:endParaRPr sz="1800">
              <a:latin typeface="Verdana"/>
              <a:cs typeface="Verdana"/>
            </a:endParaRPr>
          </a:p>
        </p:txBody>
      </p:sp>
      <p:grpSp>
        <p:nvGrpSpPr>
          <p:cNvPr id="17" name="object 17"/>
          <p:cNvGrpSpPr/>
          <p:nvPr/>
        </p:nvGrpSpPr>
        <p:grpSpPr>
          <a:xfrm>
            <a:off x="2426207" y="2578607"/>
            <a:ext cx="2769235" cy="510540"/>
            <a:chOff x="2426207" y="2578607"/>
            <a:chExt cx="2769235" cy="510540"/>
          </a:xfrm>
        </p:grpSpPr>
        <p:sp>
          <p:nvSpPr>
            <p:cNvPr id="18" name="object 18"/>
            <p:cNvSpPr/>
            <p:nvPr/>
          </p:nvSpPr>
          <p:spPr>
            <a:xfrm>
              <a:off x="2439161" y="2591561"/>
              <a:ext cx="2743200" cy="485140"/>
            </a:xfrm>
            <a:custGeom>
              <a:avLst/>
              <a:gdLst/>
              <a:ahLst/>
              <a:cxnLst/>
              <a:rect l="l" t="t" r="r" b="b"/>
              <a:pathLst>
                <a:path w="2743200" h="485139">
                  <a:moveTo>
                    <a:pt x="2500884" y="0"/>
                  </a:moveTo>
                  <a:lnTo>
                    <a:pt x="2500884" y="121158"/>
                  </a:lnTo>
                  <a:lnTo>
                    <a:pt x="0" y="121158"/>
                  </a:lnTo>
                  <a:lnTo>
                    <a:pt x="0" y="363474"/>
                  </a:lnTo>
                  <a:lnTo>
                    <a:pt x="2500884" y="363474"/>
                  </a:lnTo>
                  <a:lnTo>
                    <a:pt x="2500884" y="484632"/>
                  </a:lnTo>
                  <a:lnTo>
                    <a:pt x="2743200" y="242315"/>
                  </a:lnTo>
                  <a:lnTo>
                    <a:pt x="2500884" y="0"/>
                  </a:lnTo>
                  <a:close/>
                </a:path>
              </a:pathLst>
            </a:custGeom>
            <a:solidFill>
              <a:srgbClr val="4F81BC"/>
            </a:solidFill>
          </p:spPr>
          <p:txBody>
            <a:bodyPr wrap="square" lIns="0" tIns="0" rIns="0" bIns="0" rtlCol="0"/>
            <a:lstStyle/>
            <a:p>
              <a:endParaRPr/>
            </a:p>
          </p:txBody>
        </p:sp>
        <p:sp>
          <p:nvSpPr>
            <p:cNvPr id="19" name="object 19"/>
            <p:cNvSpPr/>
            <p:nvPr/>
          </p:nvSpPr>
          <p:spPr>
            <a:xfrm>
              <a:off x="2439161" y="2591561"/>
              <a:ext cx="2743200" cy="485140"/>
            </a:xfrm>
            <a:custGeom>
              <a:avLst/>
              <a:gdLst/>
              <a:ahLst/>
              <a:cxnLst/>
              <a:rect l="l" t="t" r="r" b="b"/>
              <a:pathLst>
                <a:path w="2743200" h="485139">
                  <a:moveTo>
                    <a:pt x="0" y="121158"/>
                  </a:moveTo>
                  <a:lnTo>
                    <a:pt x="2500884" y="121158"/>
                  </a:lnTo>
                  <a:lnTo>
                    <a:pt x="2500884" y="0"/>
                  </a:lnTo>
                  <a:lnTo>
                    <a:pt x="2743200" y="242315"/>
                  </a:lnTo>
                  <a:lnTo>
                    <a:pt x="2500884" y="484632"/>
                  </a:lnTo>
                  <a:lnTo>
                    <a:pt x="2500884" y="363474"/>
                  </a:lnTo>
                  <a:lnTo>
                    <a:pt x="0" y="363474"/>
                  </a:lnTo>
                  <a:lnTo>
                    <a:pt x="0" y="121158"/>
                  </a:lnTo>
                  <a:close/>
                </a:path>
              </a:pathLst>
            </a:custGeom>
            <a:ln w="25908">
              <a:solidFill>
                <a:srgbClr val="385D89"/>
              </a:solidFill>
            </a:ln>
          </p:spPr>
          <p:txBody>
            <a:bodyPr wrap="square" lIns="0" tIns="0" rIns="0" bIns="0" rtlCol="0"/>
            <a:lstStyle/>
            <a:p>
              <a:endParaRPr/>
            </a:p>
          </p:txBody>
        </p:sp>
      </p:grpSp>
      <p:sp>
        <p:nvSpPr>
          <p:cNvPr id="20" name="object 20"/>
          <p:cNvSpPr/>
          <p:nvPr/>
        </p:nvSpPr>
        <p:spPr>
          <a:xfrm>
            <a:off x="1905000" y="3276600"/>
            <a:ext cx="3810000" cy="646430"/>
          </a:xfrm>
          <a:custGeom>
            <a:avLst/>
            <a:gdLst/>
            <a:ahLst/>
            <a:cxnLst/>
            <a:rect l="l" t="t" r="r" b="b"/>
            <a:pathLst>
              <a:path w="3810000" h="646429">
                <a:moveTo>
                  <a:pt x="3810000" y="0"/>
                </a:moveTo>
                <a:lnTo>
                  <a:pt x="0" y="0"/>
                </a:lnTo>
                <a:lnTo>
                  <a:pt x="0" y="646176"/>
                </a:lnTo>
                <a:lnTo>
                  <a:pt x="3810000" y="646176"/>
                </a:lnTo>
                <a:lnTo>
                  <a:pt x="3810000" y="0"/>
                </a:lnTo>
                <a:close/>
              </a:path>
            </a:pathLst>
          </a:custGeom>
          <a:solidFill>
            <a:srgbClr val="E6B8B8"/>
          </a:solidFill>
        </p:spPr>
        <p:txBody>
          <a:bodyPr wrap="square" lIns="0" tIns="0" rIns="0" bIns="0" rtlCol="0"/>
          <a:lstStyle/>
          <a:p>
            <a:endParaRPr/>
          </a:p>
        </p:txBody>
      </p:sp>
      <p:sp>
        <p:nvSpPr>
          <p:cNvPr id="21" name="object 21"/>
          <p:cNvSpPr txBox="1"/>
          <p:nvPr/>
        </p:nvSpPr>
        <p:spPr>
          <a:xfrm>
            <a:off x="1983994" y="3294710"/>
            <a:ext cx="3141980"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Carlito"/>
                <a:cs typeface="Carlito"/>
              </a:rPr>
              <a:t>the </a:t>
            </a:r>
            <a:r>
              <a:rPr sz="1800" spc="-15" dirty="0">
                <a:latin typeface="Carlito"/>
                <a:cs typeface="Carlito"/>
              </a:rPr>
              <a:t>conversion </a:t>
            </a:r>
            <a:r>
              <a:rPr sz="1800" spc="-5" dirty="0">
                <a:latin typeface="Carlito"/>
                <a:cs typeface="Carlito"/>
              </a:rPr>
              <a:t>of </a:t>
            </a:r>
            <a:r>
              <a:rPr sz="1800" spc="-10" dirty="0">
                <a:latin typeface="Carlito"/>
                <a:cs typeface="Carlito"/>
              </a:rPr>
              <a:t>inactive</a:t>
            </a:r>
            <a:r>
              <a:rPr sz="1800" spc="20" dirty="0">
                <a:latin typeface="Carlito"/>
                <a:cs typeface="Carlito"/>
              </a:rPr>
              <a:t> </a:t>
            </a:r>
            <a:r>
              <a:rPr sz="1800" spc="-10" dirty="0">
                <a:latin typeface="Carlito"/>
                <a:cs typeface="Carlito"/>
              </a:rPr>
              <a:t>protein</a:t>
            </a:r>
            <a:endParaRPr sz="1800">
              <a:latin typeface="Carlito"/>
              <a:cs typeface="Carlito"/>
            </a:endParaRPr>
          </a:p>
          <a:p>
            <a:pPr marL="12700">
              <a:lnSpc>
                <a:spcPct val="100000"/>
              </a:lnSpc>
              <a:spcBef>
                <a:spcPts val="5"/>
              </a:spcBef>
            </a:pPr>
            <a:r>
              <a:rPr sz="1800" spc="-5" dirty="0">
                <a:latin typeface="Carlito"/>
                <a:cs typeface="Carlito"/>
              </a:rPr>
              <a:t>kinase </a:t>
            </a:r>
            <a:r>
              <a:rPr sz="1800" spc="-10" dirty="0">
                <a:latin typeface="Carlito"/>
                <a:cs typeface="Carlito"/>
              </a:rPr>
              <a:t>to </a:t>
            </a:r>
            <a:r>
              <a:rPr sz="1800" spc="-5" dirty="0">
                <a:latin typeface="Carlito"/>
                <a:cs typeface="Carlito"/>
              </a:rPr>
              <a:t>active</a:t>
            </a:r>
            <a:r>
              <a:rPr sz="1800" spc="10" dirty="0">
                <a:latin typeface="Carlito"/>
                <a:cs typeface="Carlito"/>
              </a:rPr>
              <a:t> </a:t>
            </a:r>
            <a:r>
              <a:rPr sz="1800" spc="-15" dirty="0">
                <a:latin typeface="Carlito"/>
                <a:cs typeface="Carlito"/>
              </a:rPr>
              <a:t>form</a:t>
            </a:r>
            <a:endParaRPr sz="1800">
              <a:latin typeface="Carlito"/>
              <a:cs typeface="Carlito"/>
            </a:endParaRPr>
          </a:p>
        </p:txBody>
      </p:sp>
      <p:grpSp>
        <p:nvGrpSpPr>
          <p:cNvPr id="22" name="object 22"/>
          <p:cNvGrpSpPr/>
          <p:nvPr/>
        </p:nvGrpSpPr>
        <p:grpSpPr>
          <a:xfrm>
            <a:off x="5684901" y="2941066"/>
            <a:ext cx="648335" cy="565150"/>
            <a:chOff x="5684901" y="2941066"/>
            <a:chExt cx="648335" cy="565150"/>
          </a:xfrm>
        </p:grpSpPr>
        <p:sp>
          <p:nvSpPr>
            <p:cNvPr id="23" name="object 23"/>
            <p:cNvSpPr/>
            <p:nvPr/>
          </p:nvSpPr>
          <p:spPr>
            <a:xfrm>
              <a:off x="5697601" y="2953766"/>
              <a:ext cx="622935" cy="539750"/>
            </a:xfrm>
            <a:custGeom>
              <a:avLst/>
              <a:gdLst/>
              <a:ahLst/>
              <a:cxnLst/>
              <a:rect l="l" t="t" r="r" b="b"/>
              <a:pathLst>
                <a:path w="622935" h="539750">
                  <a:moveTo>
                    <a:pt x="487552" y="0"/>
                  </a:moveTo>
                  <a:lnTo>
                    <a:pt x="133731" y="237362"/>
                  </a:lnTo>
                  <a:lnTo>
                    <a:pt x="66166" y="136779"/>
                  </a:lnTo>
                  <a:lnTo>
                    <a:pt x="0" y="473075"/>
                  </a:lnTo>
                  <a:lnTo>
                    <a:pt x="336296" y="539242"/>
                  </a:lnTo>
                  <a:lnTo>
                    <a:pt x="268732" y="438658"/>
                  </a:lnTo>
                  <a:lnTo>
                    <a:pt x="622553" y="201168"/>
                  </a:lnTo>
                  <a:lnTo>
                    <a:pt x="487552" y="0"/>
                  </a:lnTo>
                  <a:close/>
                </a:path>
              </a:pathLst>
            </a:custGeom>
            <a:solidFill>
              <a:srgbClr val="4F81BC"/>
            </a:solidFill>
          </p:spPr>
          <p:txBody>
            <a:bodyPr wrap="square" lIns="0" tIns="0" rIns="0" bIns="0" rtlCol="0"/>
            <a:lstStyle/>
            <a:p>
              <a:endParaRPr/>
            </a:p>
          </p:txBody>
        </p:sp>
        <p:sp>
          <p:nvSpPr>
            <p:cNvPr id="24" name="object 24"/>
            <p:cNvSpPr/>
            <p:nvPr/>
          </p:nvSpPr>
          <p:spPr>
            <a:xfrm>
              <a:off x="5697601" y="2953766"/>
              <a:ext cx="622935" cy="539750"/>
            </a:xfrm>
            <a:custGeom>
              <a:avLst/>
              <a:gdLst/>
              <a:ahLst/>
              <a:cxnLst/>
              <a:rect l="l" t="t" r="r" b="b"/>
              <a:pathLst>
                <a:path w="622935" h="539750">
                  <a:moveTo>
                    <a:pt x="66166" y="136779"/>
                  </a:moveTo>
                  <a:lnTo>
                    <a:pt x="133731" y="237362"/>
                  </a:lnTo>
                  <a:lnTo>
                    <a:pt x="487552" y="0"/>
                  </a:lnTo>
                  <a:lnTo>
                    <a:pt x="622553" y="201168"/>
                  </a:lnTo>
                  <a:lnTo>
                    <a:pt x="268732" y="438658"/>
                  </a:lnTo>
                  <a:lnTo>
                    <a:pt x="336296" y="539242"/>
                  </a:lnTo>
                  <a:lnTo>
                    <a:pt x="0" y="473075"/>
                  </a:lnTo>
                  <a:lnTo>
                    <a:pt x="66166" y="136779"/>
                  </a:lnTo>
                  <a:close/>
                </a:path>
              </a:pathLst>
            </a:custGeom>
            <a:ln w="25399">
              <a:solidFill>
                <a:srgbClr val="385D89"/>
              </a:solidFill>
            </a:ln>
          </p:spPr>
          <p:txBody>
            <a:bodyPr wrap="square" lIns="0" tIns="0" rIns="0" bIns="0" rtlCol="0"/>
            <a:lstStyle/>
            <a:p>
              <a:endParaRPr/>
            </a:p>
          </p:txBody>
        </p:sp>
      </p:grpSp>
      <p:sp>
        <p:nvSpPr>
          <p:cNvPr id="25" name="object 25"/>
          <p:cNvSpPr txBox="1"/>
          <p:nvPr/>
        </p:nvSpPr>
        <p:spPr>
          <a:xfrm>
            <a:off x="1676400" y="4343400"/>
            <a:ext cx="4572000" cy="535305"/>
          </a:xfrm>
          <a:prstGeom prst="rect">
            <a:avLst/>
          </a:prstGeom>
          <a:solidFill>
            <a:srgbClr val="5F497A"/>
          </a:solidFill>
        </p:spPr>
        <p:txBody>
          <a:bodyPr vert="horz" wrap="square" lIns="0" tIns="0" rIns="0" bIns="0" rtlCol="0">
            <a:spAutoFit/>
          </a:bodyPr>
          <a:lstStyle/>
          <a:p>
            <a:pPr marL="91440">
              <a:lnSpc>
                <a:spcPts val="1805"/>
              </a:lnSpc>
            </a:pPr>
            <a:r>
              <a:rPr sz="1800" spc="-15" dirty="0">
                <a:latin typeface="Carlito"/>
                <a:cs typeface="Carlito"/>
              </a:rPr>
              <a:t>Protein </a:t>
            </a:r>
            <a:r>
              <a:rPr sz="1800" spc="-5" dirty="0">
                <a:latin typeface="Carlito"/>
                <a:cs typeface="Carlito"/>
              </a:rPr>
              <a:t>kinases </a:t>
            </a:r>
            <a:r>
              <a:rPr sz="1800" spc="-10" dirty="0">
                <a:latin typeface="Carlito"/>
                <a:cs typeface="Carlito"/>
              </a:rPr>
              <a:t>are </a:t>
            </a:r>
            <a:r>
              <a:rPr sz="1800" spc="-5" dirty="0">
                <a:latin typeface="Carlito"/>
                <a:cs typeface="Carlito"/>
              </a:rPr>
              <a:t>responsible</a:t>
            </a:r>
            <a:r>
              <a:rPr sz="1800" spc="35" dirty="0">
                <a:latin typeface="Carlito"/>
                <a:cs typeface="Carlito"/>
              </a:rPr>
              <a:t> </a:t>
            </a:r>
            <a:r>
              <a:rPr sz="1800" spc="-15" dirty="0">
                <a:latin typeface="Carlito"/>
                <a:cs typeface="Carlito"/>
              </a:rPr>
              <a:t>for</a:t>
            </a:r>
            <a:endParaRPr sz="1800">
              <a:latin typeface="Carlito"/>
              <a:cs typeface="Carlito"/>
            </a:endParaRPr>
          </a:p>
          <a:p>
            <a:pPr marL="91440">
              <a:lnSpc>
                <a:spcPts val="1945"/>
              </a:lnSpc>
            </a:pPr>
            <a:r>
              <a:rPr sz="1800" spc="-5" dirty="0">
                <a:latin typeface="Carlito"/>
                <a:cs typeface="Carlito"/>
              </a:rPr>
              <a:t>phosphorylation of Ca</a:t>
            </a:r>
            <a:r>
              <a:rPr sz="1800" spc="30" dirty="0">
                <a:latin typeface="Carlito"/>
                <a:cs typeface="Carlito"/>
              </a:rPr>
              <a:t> </a:t>
            </a:r>
            <a:r>
              <a:rPr sz="1800" spc="-5" dirty="0">
                <a:latin typeface="Carlito"/>
                <a:cs typeface="Carlito"/>
              </a:rPr>
              <a:t>channels</a:t>
            </a:r>
            <a:endParaRPr sz="1800">
              <a:latin typeface="Carlito"/>
              <a:cs typeface="Carlito"/>
            </a:endParaRPr>
          </a:p>
        </p:txBody>
      </p:sp>
      <p:grpSp>
        <p:nvGrpSpPr>
          <p:cNvPr id="26" name="object 26"/>
          <p:cNvGrpSpPr/>
          <p:nvPr/>
        </p:nvGrpSpPr>
        <p:grpSpPr>
          <a:xfrm>
            <a:off x="3416808" y="3950208"/>
            <a:ext cx="510540" cy="407034"/>
            <a:chOff x="3416808" y="3950208"/>
            <a:chExt cx="510540" cy="407034"/>
          </a:xfrm>
        </p:grpSpPr>
        <p:sp>
          <p:nvSpPr>
            <p:cNvPr id="27" name="object 27"/>
            <p:cNvSpPr/>
            <p:nvPr/>
          </p:nvSpPr>
          <p:spPr>
            <a:xfrm>
              <a:off x="3429762" y="3963162"/>
              <a:ext cx="485140" cy="381000"/>
            </a:xfrm>
            <a:custGeom>
              <a:avLst/>
              <a:gdLst/>
              <a:ahLst/>
              <a:cxnLst/>
              <a:rect l="l" t="t" r="r" b="b"/>
              <a:pathLst>
                <a:path w="485139" h="381000">
                  <a:moveTo>
                    <a:pt x="363474" y="0"/>
                  </a:moveTo>
                  <a:lnTo>
                    <a:pt x="121158" y="0"/>
                  </a:lnTo>
                  <a:lnTo>
                    <a:pt x="121158" y="190500"/>
                  </a:lnTo>
                  <a:lnTo>
                    <a:pt x="0" y="190500"/>
                  </a:lnTo>
                  <a:lnTo>
                    <a:pt x="242315" y="381000"/>
                  </a:lnTo>
                  <a:lnTo>
                    <a:pt x="484632" y="190500"/>
                  </a:lnTo>
                  <a:lnTo>
                    <a:pt x="363474" y="190500"/>
                  </a:lnTo>
                  <a:lnTo>
                    <a:pt x="363474" y="0"/>
                  </a:lnTo>
                  <a:close/>
                </a:path>
              </a:pathLst>
            </a:custGeom>
            <a:solidFill>
              <a:srgbClr val="4F81BC"/>
            </a:solidFill>
          </p:spPr>
          <p:txBody>
            <a:bodyPr wrap="square" lIns="0" tIns="0" rIns="0" bIns="0" rtlCol="0"/>
            <a:lstStyle/>
            <a:p>
              <a:endParaRPr/>
            </a:p>
          </p:txBody>
        </p:sp>
        <p:sp>
          <p:nvSpPr>
            <p:cNvPr id="28" name="object 28"/>
            <p:cNvSpPr/>
            <p:nvPr/>
          </p:nvSpPr>
          <p:spPr>
            <a:xfrm>
              <a:off x="3429762" y="3963162"/>
              <a:ext cx="485140" cy="381000"/>
            </a:xfrm>
            <a:custGeom>
              <a:avLst/>
              <a:gdLst/>
              <a:ahLst/>
              <a:cxnLst/>
              <a:rect l="l" t="t" r="r" b="b"/>
              <a:pathLst>
                <a:path w="485139" h="381000">
                  <a:moveTo>
                    <a:pt x="0" y="190500"/>
                  </a:moveTo>
                  <a:lnTo>
                    <a:pt x="121158" y="190500"/>
                  </a:lnTo>
                  <a:lnTo>
                    <a:pt x="121158" y="0"/>
                  </a:lnTo>
                  <a:lnTo>
                    <a:pt x="363474" y="0"/>
                  </a:lnTo>
                  <a:lnTo>
                    <a:pt x="363474" y="190500"/>
                  </a:lnTo>
                  <a:lnTo>
                    <a:pt x="484632" y="190500"/>
                  </a:lnTo>
                  <a:lnTo>
                    <a:pt x="242315" y="381000"/>
                  </a:lnTo>
                  <a:lnTo>
                    <a:pt x="0" y="190500"/>
                  </a:lnTo>
                  <a:close/>
                </a:path>
              </a:pathLst>
            </a:custGeom>
            <a:ln w="25908">
              <a:solidFill>
                <a:srgbClr val="385D89"/>
              </a:solidFill>
            </a:ln>
          </p:spPr>
          <p:txBody>
            <a:bodyPr wrap="square" lIns="0" tIns="0" rIns="0" bIns="0" rtlCol="0"/>
            <a:lstStyle/>
            <a:p>
              <a:endParaRPr/>
            </a:p>
          </p:txBody>
        </p:sp>
      </p:grpSp>
      <p:sp>
        <p:nvSpPr>
          <p:cNvPr id="29" name="object 29"/>
          <p:cNvSpPr/>
          <p:nvPr/>
        </p:nvSpPr>
        <p:spPr>
          <a:xfrm>
            <a:off x="1981200" y="5334000"/>
            <a:ext cx="3086100" cy="368935"/>
          </a:xfrm>
          <a:custGeom>
            <a:avLst/>
            <a:gdLst/>
            <a:ahLst/>
            <a:cxnLst/>
            <a:rect l="l" t="t" r="r" b="b"/>
            <a:pathLst>
              <a:path w="3086100" h="368935">
                <a:moveTo>
                  <a:pt x="3086100" y="0"/>
                </a:moveTo>
                <a:lnTo>
                  <a:pt x="0" y="0"/>
                </a:lnTo>
                <a:lnTo>
                  <a:pt x="0" y="368808"/>
                </a:lnTo>
                <a:lnTo>
                  <a:pt x="3086100" y="368808"/>
                </a:lnTo>
                <a:lnTo>
                  <a:pt x="3086100" y="0"/>
                </a:lnTo>
                <a:close/>
              </a:path>
            </a:pathLst>
          </a:custGeom>
          <a:solidFill>
            <a:srgbClr val="00AFEF"/>
          </a:solidFill>
        </p:spPr>
        <p:txBody>
          <a:bodyPr wrap="square" lIns="0" tIns="0" rIns="0" bIns="0" rtlCol="0"/>
          <a:lstStyle/>
          <a:p>
            <a:endParaRPr/>
          </a:p>
        </p:txBody>
      </p:sp>
      <p:sp>
        <p:nvSpPr>
          <p:cNvPr id="30" name="object 30"/>
          <p:cNvSpPr txBox="1"/>
          <p:nvPr/>
        </p:nvSpPr>
        <p:spPr>
          <a:xfrm>
            <a:off x="2060194" y="5352999"/>
            <a:ext cx="28968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rlito"/>
                <a:cs typeface="Carlito"/>
              </a:rPr>
              <a:t>increased Ca entry </a:t>
            </a:r>
            <a:r>
              <a:rPr sz="1800" spc="-10" dirty="0">
                <a:latin typeface="Carlito"/>
                <a:cs typeface="Carlito"/>
              </a:rPr>
              <a:t>into </a:t>
            </a:r>
            <a:r>
              <a:rPr sz="1800" dirty="0">
                <a:latin typeface="Carlito"/>
                <a:cs typeface="Carlito"/>
              </a:rPr>
              <a:t>the</a:t>
            </a:r>
            <a:r>
              <a:rPr sz="1800" spc="-5" dirty="0">
                <a:latin typeface="Carlito"/>
                <a:cs typeface="Carlito"/>
              </a:rPr>
              <a:t> cell</a:t>
            </a:r>
            <a:endParaRPr sz="1800">
              <a:latin typeface="Carlito"/>
              <a:cs typeface="Carlito"/>
            </a:endParaRPr>
          </a:p>
        </p:txBody>
      </p:sp>
      <p:grpSp>
        <p:nvGrpSpPr>
          <p:cNvPr id="31" name="object 31"/>
          <p:cNvGrpSpPr/>
          <p:nvPr/>
        </p:nvGrpSpPr>
        <p:grpSpPr>
          <a:xfrm>
            <a:off x="2286000" y="4864544"/>
            <a:ext cx="3810000" cy="1877695"/>
            <a:chOff x="2286000" y="4864544"/>
            <a:chExt cx="3810000" cy="1877695"/>
          </a:xfrm>
        </p:grpSpPr>
        <p:sp>
          <p:nvSpPr>
            <p:cNvPr id="32" name="object 32"/>
            <p:cNvSpPr/>
            <p:nvPr/>
          </p:nvSpPr>
          <p:spPr>
            <a:xfrm>
              <a:off x="3429761" y="4877562"/>
              <a:ext cx="485140" cy="533400"/>
            </a:xfrm>
            <a:custGeom>
              <a:avLst/>
              <a:gdLst/>
              <a:ahLst/>
              <a:cxnLst/>
              <a:rect l="l" t="t" r="r" b="b"/>
              <a:pathLst>
                <a:path w="485139" h="533400">
                  <a:moveTo>
                    <a:pt x="363474" y="0"/>
                  </a:moveTo>
                  <a:lnTo>
                    <a:pt x="121158" y="0"/>
                  </a:lnTo>
                  <a:lnTo>
                    <a:pt x="121158" y="291083"/>
                  </a:lnTo>
                  <a:lnTo>
                    <a:pt x="0" y="291083"/>
                  </a:lnTo>
                  <a:lnTo>
                    <a:pt x="242315" y="533400"/>
                  </a:lnTo>
                  <a:lnTo>
                    <a:pt x="484632" y="291083"/>
                  </a:lnTo>
                  <a:lnTo>
                    <a:pt x="363474" y="291083"/>
                  </a:lnTo>
                  <a:lnTo>
                    <a:pt x="363474" y="0"/>
                  </a:lnTo>
                  <a:close/>
                </a:path>
              </a:pathLst>
            </a:custGeom>
            <a:solidFill>
              <a:srgbClr val="4F81BC"/>
            </a:solidFill>
          </p:spPr>
          <p:txBody>
            <a:bodyPr wrap="square" lIns="0" tIns="0" rIns="0" bIns="0" rtlCol="0"/>
            <a:lstStyle/>
            <a:p>
              <a:endParaRPr/>
            </a:p>
          </p:txBody>
        </p:sp>
        <p:sp>
          <p:nvSpPr>
            <p:cNvPr id="33" name="object 33"/>
            <p:cNvSpPr/>
            <p:nvPr/>
          </p:nvSpPr>
          <p:spPr>
            <a:xfrm>
              <a:off x="3429761" y="4877562"/>
              <a:ext cx="485140" cy="533400"/>
            </a:xfrm>
            <a:custGeom>
              <a:avLst/>
              <a:gdLst/>
              <a:ahLst/>
              <a:cxnLst/>
              <a:rect l="l" t="t" r="r" b="b"/>
              <a:pathLst>
                <a:path w="485139" h="533400">
                  <a:moveTo>
                    <a:pt x="0" y="291083"/>
                  </a:moveTo>
                  <a:lnTo>
                    <a:pt x="121158" y="291083"/>
                  </a:lnTo>
                  <a:lnTo>
                    <a:pt x="121158" y="0"/>
                  </a:lnTo>
                  <a:lnTo>
                    <a:pt x="363474" y="0"/>
                  </a:lnTo>
                  <a:lnTo>
                    <a:pt x="363474" y="291083"/>
                  </a:lnTo>
                  <a:lnTo>
                    <a:pt x="484632" y="291083"/>
                  </a:lnTo>
                  <a:lnTo>
                    <a:pt x="242315" y="533400"/>
                  </a:lnTo>
                  <a:lnTo>
                    <a:pt x="0" y="291083"/>
                  </a:lnTo>
                  <a:close/>
                </a:path>
              </a:pathLst>
            </a:custGeom>
            <a:ln w="25908">
              <a:solidFill>
                <a:srgbClr val="385D89"/>
              </a:solidFill>
            </a:ln>
          </p:spPr>
          <p:txBody>
            <a:bodyPr wrap="square" lIns="0" tIns="0" rIns="0" bIns="0" rtlCol="0"/>
            <a:lstStyle/>
            <a:p>
              <a:endParaRPr/>
            </a:p>
          </p:txBody>
        </p:sp>
        <p:sp>
          <p:nvSpPr>
            <p:cNvPr id="34" name="object 34"/>
            <p:cNvSpPr/>
            <p:nvPr/>
          </p:nvSpPr>
          <p:spPr>
            <a:xfrm>
              <a:off x="2286000" y="6095998"/>
              <a:ext cx="3810000" cy="646430"/>
            </a:xfrm>
            <a:custGeom>
              <a:avLst/>
              <a:gdLst/>
              <a:ahLst/>
              <a:cxnLst/>
              <a:rect l="l" t="t" r="r" b="b"/>
              <a:pathLst>
                <a:path w="3810000" h="646429">
                  <a:moveTo>
                    <a:pt x="3810000" y="0"/>
                  </a:moveTo>
                  <a:lnTo>
                    <a:pt x="0" y="0"/>
                  </a:lnTo>
                  <a:lnTo>
                    <a:pt x="0" y="646175"/>
                  </a:lnTo>
                  <a:lnTo>
                    <a:pt x="3810000" y="646175"/>
                  </a:lnTo>
                  <a:lnTo>
                    <a:pt x="3810000" y="0"/>
                  </a:lnTo>
                  <a:close/>
                </a:path>
              </a:pathLst>
            </a:custGeom>
            <a:solidFill>
              <a:srgbClr val="001F5F"/>
            </a:solidFill>
          </p:spPr>
          <p:txBody>
            <a:bodyPr wrap="square" lIns="0" tIns="0" rIns="0" bIns="0" rtlCol="0"/>
            <a:lstStyle/>
            <a:p>
              <a:endParaRPr/>
            </a:p>
          </p:txBody>
        </p:sp>
      </p:grpSp>
      <p:sp>
        <p:nvSpPr>
          <p:cNvPr id="35" name="object 35"/>
          <p:cNvSpPr txBox="1"/>
          <p:nvPr/>
        </p:nvSpPr>
        <p:spPr>
          <a:xfrm>
            <a:off x="2657094" y="6114694"/>
            <a:ext cx="3068320" cy="57467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 </a:t>
            </a:r>
            <a:r>
              <a:rPr sz="1800" spc="-15" dirty="0">
                <a:solidFill>
                  <a:srgbClr val="FFFFFF"/>
                </a:solidFill>
                <a:latin typeface="Carlito"/>
                <a:cs typeface="Carlito"/>
              </a:rPr>
              <a:t>Vascular </a:t>
            </a:r>
            <a:r>
              <a:rPr sz="1800" spc="-5" dirty="0">
                <a:solidFill>
                  <a:srgbClr val="FFFFFF"/>
                </a:solidFill>
                <a:latin typeface="Carlito"/>
                <a:cs typeface="Carlito"/>
              </a:rPr>
              <a:t>Permeability leads</a:t>
            </a:r>
            <a:r>
              <a:rPr sz="1800" spc="-10" dirty="0">
                <a:solidFill>
                  <a:srgbClr val="FFFFFF"/>
                </a:solidFill>
                <a:latin typeface="Carlito"/>
                <a:cs typeface="Carlito"/>
              </a:rPr>
              <a:t> to</a:t>
            </a:r>
            <a:endParaRPr sz="1800">
              <a:latin typeface="Carlito"/>
              <a:cs typeface="Carlito"/>
            </a:endParaRPr>
          </a:p>
          <a:p>
            <a:pPr marL="83820">
              <a:lnSpc>
                <a:spcPct val="100000"/>
              </a:lnSpc>
              <a:spcBef>
                <a:spcPts val="5"/>
              </a:spcBef>
            </a:pPr>
            <a:r>
              <a:rPr sz="1800" dirty="0">
                <a:solidFill>
                  <a:srgbClr val="FFFFFF"/>
                </a:solidFill>
                <a:latin typeface="Carlito"/>
                <a:cs typeface="Carlito"/>
              </a:rPr>
              <a:t>↓ in </a:t>
            </a:r>
            <a:r>
              <a:rPr sz="1800" spc="-15" dirty="0">
                <a:solidFill>
                  <a:srgbClr val="FFFFFF"/>
                </a:solidFill>
                <a:latin typeface="Carlito"/>
                <a:cs typeface="Carlito"/>
              </a:rPr>
              <a:t>intravascular </a:t>
            </a:r>
            <a:r>
              <a:rPr sz="1800" spc="-5" dirty="0">
                <a:solidFill>
                  <a:srgbClr val="FFFFFF"/>
                </a:solidFill>
                <a:latin typeface="Carlito"/>
                <a:cs typeface="Carlito"/>
              </a:rPr>
              <a:t>fluid</a:t>
            </a:r>
            <a:r>
              <a:rPr sz="1800" spc="5" dirty="0">
                <a:solidFill>
                  <a:srgbClr val="FFFFFF"/>
                </a:solidFill>
                <a:latin typeface="Carlito"/>
                <a:cs typeface="Carlito"/>
              </a:rPr>
              <a:t> </a:t>
            </a:r>
            <a:r>
              <a:rPr sz="1800" spc="-20" dirty="0">
                <a:solidFill>
                  <a:srgbClr val="FFFFFF"/>
                </a:solidFill>
                <a:latin typeface="Carlito"/>
                <a:cs typeface="Carlito"/>
              </a:rPr>
              <a:t>Volume</a:t>
            </a:r>
            <a:endParaRPr sz="1800">
              <a:latin typeface="Carlito"/>
              <a:cs typeface="Carlito"/>
            </a:endParaRPr>
          </a:p>
        </p:txBody>
      </p:sp>
      <p:sp>
        <p:nvSpPr>
          <p:cNvPr id="36" name="object 36"/>
          <p:cNvSpPr/>
          <p:nvPr/>
        </p:nvSpPr>
        <p:spPr>
          <a:xfrm>
            <a:off x="0" y="6019800"/>
            <a:ext cx="1981200" cy="646430"/>
          </a:xfrm>
          <a:custGeom>
            <a:avLst/>
            <a:gdLst/>
            <a:ahLst/>
            <a:cxnLst/>
            <a:rect l="l" t="t" r="r" b="b"/>
            <a:pathLst>
              <a:path w="1981200" h="646429">
                <a:moveTo>
                  <a:pt x="1981200" y="0"/>
                </a:moveTo>
                <a:lnTo>
                  <a:pt x="0" y="0"/>
                </a:lnTo>
                <a:lnTo>
                  <a:pt x="0" y="646176"/>
                </a:lnTo>
                <a:lnTo>
                  <a:pt x="1981200" y="646176"/>
                </a:lnTo>
                <a:lnTo>
                  <a:pt x="1981200" y="0"/>
                </a:lnTo>
                <a:close/>
              </a:path>
            </a:pathLst>
          </a:custGeom>
          <a:solidFill>
            <a:srgbClr val="E36C09"/>
          </a:solidFill>
        </p:spPr>
        <p:txBody>
          <a:bodyPr wrap="square" lIns="0" tIns="0" rIns="0" bIns="0" rtlCol="0"/>
          <a:lstStyle/>
          <a:p>
            <a:endParaRPr/>
          </a:p>
        </p:txBody>
      </p:sp>
      <p:sp>
        <p:nvSpPr>
          <p:cNvPr id="37" name="object 37"/>
          <p:cNvSpPr txBox="1"/>
          <p:nvPr/>
        </p:nvSpPr>
        <p:spPr>
          <a:xfrm>
            <a:off x="78739" y="6052210"/>
            <a:ext cx="1372870" cy="564515"/>
          </a:xfrm>
          <a:prstGeom prst="rect">
            <a:avLst/>
          </a:prstGeom>
        </p:spPr>
        <p:txBody>
          <a:bodyPr vert="horz" wrap="square" lIns="0" tIns="12700" rIns="0" bIns="0" rtlCol="0">
            <a:spAutoFit/>
          </a:bodyPr>
          <a:lstStyle/>
          <a:p>
            <a:pPr marL="12700">
              <a:lnSpc>
                <a:spcPts val="2120"/>
              </a:lnSpc>
              <a:spcBef>
                <a:spcPts val="100"/>
              </a:spcBef>
            </a:pPr>
            <a:r>
              <a:rPr sz="1800" spc="-5" dirty="0">
                <a:latin typeface="Verdana"/>
                <a:cs typeface="Verdana"/>
              </a:rPr>
              <a:t>increase</a:t>
            </a:r>
            <a:r>
              <a:rPr sz="1800" spc="-30" dirty="0">
                <a:latin typeface="Verdana"/>
                <a:cs typeface="Verdana"/>
              </a:rPr>
              <a:t> </a:t>
            </a:r>
            <a:r>
              <a:rPr sz="1800" dirty="0">
                <a:latin typeface="Verdana"/>
                <a:cs typeface="Verdana"/>
              </a:rPr>
              <a:t>in</a:t>
            </a:r>
            <a:endParaRPr sz="1800">
              <a:latin typeface="Verdana"/>
              <a:cs typeface="Verdana"/>
            </a:endParaRPr>
          </a:p>
          <a:p>
            <a:pPr marL="12700">
              <a:lnSpc>
                <a:spcPts val="2120"/>
              </a:lnSpc>
            </a:pPr>
            <a:r>
              <a:rPr sz="1800" spc="-5" dirty="0">
                <a:latin typeface="Verdana"/>
                <a:cs typeface="Verdana"/>
              </a:rPr>
              <a:t>contractility</a:t>
            </a:r>
            <a:endParaRPr sz="1800">
              <a:latin typeface="Verdana"/>
              <a:cs typeface="Verdana"/>
            </a:endParaRPr>
          </a:p>
        </p:txBody>
      </p:sp>
      <p:grpSp>
        <p:nvGrpSpPr>
          <p:cNvPr id="38" name="object 38"/>
          <p:cNvGrpSpPr/>
          <p:nvPr/>
        </p:nvGrpSpPr>
        <p:grpSpPr>
          <a:xfrm>
            <a:off x="1740280" y="5626608"/>
            <a:ext cx="2187575" cy="789305"/>
            <a:chOff x="1740280" y="5626608"/>
            <a:chExt cx="2187575" cy="789305"/>
          </a:xfrm>
        </p:grpSpPr>
        <p:sp>
          <p:nvSpPr>
            <p:cNvPr id="39" name="object 39"/>
            <p:cNvSpPr/>
            <p:nvPr/>
          </p:nvSpPr>
          <p:spPr>
            <a:xfrm>
              <a:off x="1752980" y="5656643"/>
              <a:ext cx="836294" cy="746760"/>
            </a:xfrm>
            <a:custGeom>
              <a:avLst/>
              <a:gdLst/>
              <a:ahLst/>
              <a:cxnLst/>
              <a:rect l="l" t="t" r="r" b="b"/>
              <a:pathLst>
                <a:path w="836294" h="746760">
                  <a:moveTo>
                    <a:pt x="683006" y="0"/>
                  </a:moveTo>
                  <a:lnTo>
                    <a:pt x="111632" y="464134"/>
                  </a:lnTo>
                  <a:lnTo>
                    <a:pt x="35306" y="370090"/>
                  </a:lnTo>
                  <a:lnTo>
                    <a:pt x="0" y="710958"/>
                  </a:lnTo>
                  <a:lnTo>
                    <a:pt x="340868" y="746239"/>
                  </a:lnTo>
                  <a:lnTo>
                    <a:pt x="264541" y="652208"/>
                  </a:lnTo>
                  <a:lnTo>
                    <a:pt x="835787" y="188061"/>
                  </a:lnTo>
                  <a:lnTo>
                    <a:pt x="683006" y="0"/>
                  </a:lnTo>
                  <a:close/>
                </a:path>
              </a:pathLst>
            </a:custGeom>
            <a:solidFill>
              <a:srgbClr val="4F81BC"/>
            </a:solidFill>
          </p:spPr>
          <p:txBody>
            <a:bodyPr wrap="square" lIns="0" tIns="0" rIns="0" bIns="0" rtlCol="0"/>
            <a:lstStyle/>
            <a:p>
              <a:endParaRPr/>
            </a:p>
          </p:txBody>
        </p:sp>
        <p:sp>
          <p:nvSpPr>
            <p:cNvPr id="40" name="object 40"/>
            <p:cNvSpPr/>
            <p:nvPr/>
          </p:nvSpPr>
          <p:spPr>
            <a:xfrm>
              <a:off x="1752980" y="5656643"/>
              <a:ext cx="836294" cy="746760"/>
            </a:xfrm>
            <a:custGeom>
              <a:avLst/>
              <a:gdLst/>
              <a:ahLst/>
              <a:cxnLst/>
              <a:rect l="l" t="t" r="r" b="b"/>
              <a:pathLst>
                <a:path w="836294" h="746760">
                  <a:moveTo>
                    <a:pt x="35306" y="370090"/>
                  </a:moveTo>
                  <a:lnTo>
                    <a:pt x="111632" y="464134"/>
                  </a:lnTo>
                  <a:lnTo>
                    <a:pt x="683006" y="0"/>
                  </a:lnTo>
                  <a:lnTo>
                    <a:pt x="835787" y="188061"/>
                  </a:lnTo>
                  <a:lnTo>
                    <a:pt x="264541" y="652208"/>
                  </a:lnTo>
                  <a:lnTo>
                    <a:pt x="340868" y="746239"/>
                  </a:lnTo>
                  <a:lnTo>
                    <a:pt x="0" y="710958"/>
                  </a:lnTo>
                  <a:lnTo>
                    <a:pt x="35306" y="370090"/>
                  </a:lnTo>
                </a:path>
              </a:pathLst>
            </a:custGeom>
            <a:ln w="25400">
              <a:solidFill>
                <a:srgbClr val="385D89"/>
              </a:solidFill>
            </a:ln>
          </p:spPr>
          <p:txBody>
            <a:bodyPr wrap="square" lIns="0" tIns="0" rIns="0" bIns="0" rtlCol="0"/>
            <a:lstStyle/>
            <a:p>
              <a:endParaRPr/>
            </a:p>
          </p:txBody>
        </p:sp>
        <p:sp>
          <p:nvSpPr>
            <p:cNvPr id="41" name="object 41"/>
            <p:cNvSpPr/>
            <p:nvPr/>
          </p:nvSpPr>
          <p:spPr>
            <a:xfrm>
              <a:off x="3429761" y="5639562"/>
              <a:ext cx="485140" cy="533400"/>
            </a:xfrm>
            <a:custGeom>
              <a:avLst/>
              <a:gdLst/>
              <a:ahLst/>
              <a:cxnLst/>
              <a:rect l="l" t="t" r="r" b="b"/>
              <a:pathLst>
                <a:path w="485139" h="533400">
                  <a:moveTo>
                    <a:pt x="363474" y="0"/>
                  </a:moveTo>
                  <a:lnTo>
                    <a:pt x="121158" y="0"/>
                  </a:lnTo>
                  <a:lnTo>
                    <a:pt x="121158" y="291084"/>
                  </a:lnTo>
                  <a:lnTo>
                    <a:pt x="0" y="291084"/>
                  </a:lnTo>
                  <a:lnTo>
                    <a:pt x="242315" y="533400"/>
                  </a:lnTo>
                  <a:lnTo>
                    <a:pt x="484632" y="291084"/>
                  </a:lnTo>
                  <a:lnTo>
                    <a:pt x="363474" y="291084"/>
                  </a:lnTo>
                  <a:lnTo>
                    <a:pt x="363474" y="0"/>
                  </a:lnTo>
                  <a:close/>
                </a:path>
              </a:pathLst>
            </a:custGeom>
            <a:solidFill>
              <a:srgbClr val="4F81BC"/>
            </a:solidFill>
          </p:spPr>
          <p:txBody>
            <a:bodyPr wrap="square" lIns="0" tIns="0" rIns="0" bIns="0" rtlCol="0"/>
            <a:lstStyle/>
            <a:p>
              <a:endParaRPr/>
            </a:p>
          </p:txBody>
        </p:sp>
        <p:sp>
          <p:nvSpPr>
            <p:cNvPr id="42" name="object 42"/>
            <p:cNvSpPr/>
            <p:nvPr/>
          </p:nvSpPr>
          <p:spPr>
            <a:xfrm>
              <a:off x="3429761" y="5639562"/>
              <a:ext cx="485140" cy="533400"/>
            </a:xfrm>
            <a:custGeom>
              <a:avLst/>
              <a:gdLst/>
              <a:ahLst/>
              <a:cxnLst/>
              <a:rect l="l" t="t" r="r" b="b"/>
              <a:pathLst>
                <a:path w="485139" h="533400">
                  <a:moveTo>
                    <a:pt x="0" y="291084"/>
                  </a:moveTo>
                  <a:lnTo>
                    <a:pt x="121158" y="291084"/>
                  </a:lnTo>
                  <a:lnTo>
                    <a:pt x="121158" y="0"/>
                  </a:lnTo>
                  <a:lnTo>
                    <a:pt x="363474" y="0"/>
                  </a:lnTo>
                  <a:lnTo>
                    <a:pt x="363474" y="291084"/>
                  </a:lnTo>
                  <a:lnTo>
                    <a:pt x="484632" y="291084"/>
                  </a:lnTo>
                  <a:lnTo>
                    <a:pt x="242315" y="533400"/>
                  </a:lnTo>
                  <a:lnTo>
                    <a:pt x="0" y="291084"/>
                  </a:lnTo>
                  <a:close/>
                </a:path>
              </a:pathLst>
            </a:custGeom>
            <a:ln w="25908">
              <a:solidFill>
                <a:srgbClr val="385D89"/>
              </a:solidFill>
            </a:ln>
          </p:spPr>
          <p:txBody>
            <a:bodyPr wrap="square" lIns="0" tIns="0" rIns="0" bIns="0" rtlCol="0"/>
            <a:lstStyle/>
            <a:p>
              <a:endParaRPr/>
            </a:p>
          </p:txBody>
        </p:sp>
      </p:grpSp>
      <p:grpSp>
        <p:nvGrpSpPr>
          <p:cNvPr id="43" name="object 43"/>
          <p:cNvGrpSpPr/>
          <p:nvPr/>
        </p:nvGrpSpPr>
        <p:grpSpPr>
          <a:xfrm>
            <a:off x="6845807" y="3035807"/>
            <a:ext cx="510540" cy="2616835"/>
            <a:chOff x="6845807" y="3035807"/>
            <a:chExt cx="510540" cy="2616835"/>
          </a:xfrm>
        </p:grpSpPr>
        <p:sp>
          <p:nvSpPr>
            <p:cNvPr id="44" name="object 44"/>
            <p:cNvSpPr/>
            <p:nvPr/>
          </p:nvSpPr>
          <p:spPr>
            <a:xfrm>
              <a:off x="6858761" y="3048761"/>
              <a:ext cx="485140" cy="2590800"/>
            </a:xfrm>
            <a:custGeom>
              <a:avLst/>
              <a:gdLst/>
              <a:ahLst/>
              <a:cxnLst/>
              <a:rect l="l" t="t" r="r" b="b"/>
              <a:pathLst>
                <a:path w="485140" h="2590800">
                  <a:moveTo>
                    <a:pt x="363474" y="0"/>
                  </a:moveTo>
                  <a:lnTo>
                    <a:pt x="121158" y="0"/>
                  </a:lnTo>
                  <a:lnTo>
                    <a:pt x="121158" y="2348484"/>
                  </a:lnTo>
                  <a:lnTo>
                    <a:pt x="0" y="2348484"/>
                  </a:lnTo>
                  <a:lnTo>
                    <a:pt x="242316" y="2590800"/>
                  </a:lnTo>
                  <a:lnTo>
                    <a:pt x="484632" y="2348484"/>
                  </a:lnTo>
                  <a:lnTo>
                    <a:pt x="363474" y="2348484"/>
                  </a:lnTo>
                  <a:lnTo>
                    <a:pt x="363474" y="0"/>
                  </a:lnTo>
                  <a:close/>
                </a:path>
              </a:pathLst>
            </a:custGeom>
            <a:solidFill>
              <a:srgbClr val="4F81BC"/>
            </a:solidFill>
          </p:spPr>
          <p:txBody>
            <a:bodyPr wrap="square" lIns="0" tIns="0" rIns="0" bIns="0" rtlCol="0"/>
            <a:lstStyle/>
            <a:p>
              <a:endParaRPr/>
            </a:p>
          </p:txBody>
        </p:sp>
        <p:sp>
          <p:nvSpPr>
            <p:cNvPr id="45" name="object 45"/>
            <p:cNvSpPr/>
            <p:nvPr/>
          </p:nvSpPr>
          <p:spPr>
            <a:xfrm>
              <a:off x="6858761" y="3048761"/>
              <a:ext cx="485140" cy="2590800"/>
            </a:xfrm>
            <a:custGeom>
              <a:avLst/>
              <a:gdLst/>
              <a:ahLst/>
              <a:cxnLst/>
              <a:rect l="l" t="t" r="r" b="b"/>
              <a:pathLst>
                <a:path w="485140" h="2590800">
                  <a:moveTo>
                    <a:pt x="0" y="2348484"/>
                  </a:moveTo>
                  <a:lnTo>
                    <a:pt x="121158" y="2348484"/>
                  </a:lnTo>
                  <a:lnTo>
                    <a:pt x="121158" y="0"/>
                  </a:lnTo>
                  <a:lnTo>
                    <a:pt x="363474" y="0"/>
                  </a:lnTo>
                  <a:lnTo>
                    <a:pt x="363474" y="2348484"/>
                  </a:lnTo>
                  <a:lnTo>
                    <a:pt x="484632" y="2348484"/>
                  </a:lnTo>
                  <a:lnTo>
                    <a:pt x="242316" y="2590800"/>
                  </a:lnTo>
                  <a:lnTo>
                    <a:pt x="0" y="2348484"/>
                  </a:lnTo>
                  <a:close/>
                </a:path>
              </a:pathLst>
            </a:custGeom>
            <a:ln w="25908">
              <a:solidFill>
                <a:srgbClr val="385D89"/>
              </a:solidFill>
            </a:ln>
          </p:spPr>
          <p:txBody>
            <a:bodyPr wrap="square" lIns="0" tIns="0" rIns="0" bIns="0" rtlCol="0"/>
            <a:lstStyle/>
            <a:p>
              <a:endParaRPr/>
            </a:p>
          </p:txBody>
        </p:sp>
      </p:grpSp>
      <p:sp>
        <p:nvSpPr>
          <p:cNvPr id="46" name="object 46"/>
          <p:cNvSpPr txBox="1"/>
          <p:nvPr/>
        </p:nvSpPr>
        <p:spPr>
          <a:xfrm>
            <a:off x="6324600" y="5867400"/>
            <a:ext cx="1565275" cy="368935"/>
          </a:xfrm>
          <a:prstGeom prst="rect">
            <a:avLst/>
          </a:prstGeom>
          <a:solidFill>
            <a:srgbClr val="EBF0DE"/>
          </a:solidFill>
        </p:spPr>
        <p:txBody>
          <a:bodyPr vert="horz" wrap="square" lIns="0" tIns="34290" rIns="0" bIns="0" rtlCol="0">
            <a:spAutoFit/>
          </a:bodyPr>
          <a:lstStyle/>
          <a:p>
            <a:pPr marL="92710">
              <a:lnSpc>
                <a:spcPct val="100000"/>
              </a:lnSpc>
              <a:spcBef>
                <a:spcPts val="270"/>
              </a:spcBef>
            </a:pPr>
            <a:r>
              <a:rPr sz="1800" spc="-5" dirty="0">
                <a:solidFill>
                  <a:srgbClr val="333333"/>
                </a:solidFill>
                <a:latin typeface="Verdana"/>
                <a:cs typeface="Verdana"/>
              </a:rPr>
              <a:t>vasodilation</a:t>
            </a:r>
            <a:endParaRPr sz="1800">
              <a:latin typeface="Verdana"/>
              <a:cs typeface="Verdana"/>
            </a:endParaRPr>
          </a:p>
        </p:txBody>
      </p:sp>
      <p:sp>
        <p:nvSpPr>
          <p:cNvPr id="47" name="object 47"/>
          <p:cNvSpPr txBox="1"/>
          <p:nvPr/>
        </p:nvSpPr>
        <p:spPr>
          <a:xfrm>
            <a:off x="8427211" y="6427114"/>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rlito"/>
                <a:cs typeface="Carlito"/>
              </a:rPr>
              <a:t>35</a:t>
            </a:r>
            <a:endParaRPr sz="1200">
              <a:latin typeface="Carlito"/>
              <a:cs typeface="Carlito"/>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685800"/>
          </a:xfrm>
          <a:prstGeom prst="rect">
            <a:avLst/>
          </a:prstGeom>
          <a:solidFill>
            <a:srgbClr val="000000"/>
          </a:solidFill>
        </p:spPr>
        <p:txBody>
          <a:bodyPr vert="horz" wrap="square" lIns="0" tIns="5715" rIns="0" bIns="0" rtlCol="0">
            <a:spAutoFit/>
          </a:bodyPr>
          <a:lstStyle/>
          <a:p>
            <a:pPr algn="ctr">
              <a:lnSpc>
                <a:spcPct val="100000"/>
              </a:lnSpc>
              <a:spcBef>
                <a:spcPts val="45"/>
              </a:spcBef>
            </a:pPr>
            <a:r>
              <a:rPr sz="4000" i="1" spc="-5" dirty="0">
                <a:solidFill>
                  <a:srgbClr val="FFFFFF"/>
                </a:solidFill>
                <a:latin typeface="Carlito"/>
                <a:cs typeface="Carlito"/>
              </a:rPr>
              <a:t>β1</a:t>
            </a:r>
            <a:r>
              <a:rPr sz="4000" i="1" spc="-10" dirty="0">
                <a:solidFill>
                  <a:srgbClr val="FFFFFF"/>
                </a:solidFill>
                <a:latin typeface="Carlito"/>
                <a:cs typeface="Carlito"/>
              </a:rPr>
              <a:t> </a:t>
            </a:r>
            <a:r>
              <a:rPr sz="4000" i="1" spc="-20" dirty="0">
                <a:solidFill>
                  <a:srgbClr val="FFFFFF"/>
                </a:solidFill>
                <a:latin typeface="Carlito"/>
                <a:cs typeface="Carlito"/>
              </a:rPr>
              <a:t>Blockers</a:t>
            </a:r>
            <a:endParaRPr sz="4000">
              <a:latin typeface="Carlito"/>
              <a:cs typeface="Carlito"/>
            </a:endParaRPr>
          </a:p>
        </p:txBody>
      </p:sp>
      <p:sp>
        <p:nvSpPr>
          <p:cNvPr id="3" name="object 3"/>
          <p:cNvSpPr txBox="1"/>
          <p:nvPr/>
        </p:nvSpPr>
        <p:spPr>
          <a:xfrm>
            <a:off x="231140" y="1442973"/>
            <a:ext cx="3894454" cy="4462780"/>
          </a:xfrm>
          <a:prstGeom prst="rect">
            <a:avLst/>
          </a:prstGeom>
        </p:spPr>
        <p:txBody>
          <a:bodyPr vert="horz" wrap="square" lIns="0" tIns="12065" rIns="0" bIns="0" rtlCol="0">
            <a:spAutoFit/>
          </a:bodyPr>
          <a:lstStyle/>
          <a:p>
            <a:pPr marL="355600">
              <a:lnSpc>
                <a:spcPts val="2165"/>
              </a:lnSpc>
              <a:spcBef>
                <a:spcPts val="95"/>
              </a:spcBef>
            </a:pPr>
            <a:r>
              <a:rPr sz="1900" b="1" spc="-15" dirty="0">
                <a:solidFill>
                  <a:srgbClr val="0000FF"/>
                </a:solidFill>
                <a:latin typeface="Carlito"/>
                <a:cs typeface="Carlito"/>
              </a:rPr>
              <a:t>MOA</a:t>
            </a:r>
            <a:endParaRPr sz="1900">
              <a:latin typeface="Carlito"/>
              <a:cs typeface="Carlito"/>
            </a:endParaRPr>
          </a:p>
          <a:p>
            <a:pPr marL="355600" marR="149860" indent="-342900" algn="just">
              <a:lnSpc>
                <a:spcPct val="70100"/>
              </a:lnSpc>
              <a:spcBef>
                <a:spcPts val="565"/>
              </a:spcBef>
              <a:buFont typeface="Wingdings"/>
              <a:buChar char=""/>
              <a:tabLst>
                <a:tab pos="355600" algn="l"/>
              </a:tabLst>
            </a:pPr>
            <a:r>
              <a:rPr sz="1900" spc="-5" dirty="0">
                <a:latin typeface="Carlito"/>
                <a:cs typeface="Carlito"/>
              </a:rPr>
              <a:t>Heart </a:t>
            </a:r>
            <a:r>
              <a:rPr sz="1900" spc="-15" dirty="0">
                <a:latin typeface="Carlito"/>
                <a:cs typeface="Carlito"/>
              </a:rPr>
              <a:t>failure </a:t>
            </a:r>
            <a:r>
              <a:rPr sz="1900" spc="-5" dirty="0">
                <a:latin typeface="Carlito"/>
                <a:cs typeface="Carlito"/>
              </a:rPr>
              <a:t>is </a:t>
            </a:r>
            <a:r>
              <a:rPr sz="1900" spc="-10" dirty="0">
                <a:latin typeface="Carlito"/>
                <a:cs typeface="Carlito"/>
              </a:rPr>
              <a:t>accompanied by </a:t>
            </a:r>
            <a:r>
              <a:rPr sz="1900" spc="-5" dirty="0">
                <a:latin typeface="Carlito"/>
                <a:cs typeface="Carlito"/>
              </a:rPr>
              <a:t>an  </a:t>
            </a:r>
            <a:r>
              <a:rPr sz="1900" spc="-10" dirty="0">
                <a:latin typeface="Carlito"/>
                <a:cs typeface="Carlito"/>
              </a:rPr>
              <a:t>increase activation </a:t>
            </a:r>
            <a:r>
              <a:rPr sz="1900" spc="-5" dirty="0">
                <a:latin typeface="Carlito"/>
                <a:cs typeface="Carlito"/>
              </a:rPr>
              <a:t>of </a:t>
            </a:r>
            <a:r>
              <a:rPr sz="1900" spc="-10" dirty="0">
                <a:latin typeface="Carlito"/>
                <a:cs typeface="Carlito"/>
              </a:rPr>
              <a:t>sympathetic  nervous</a:t>
            </a:r>
            <a:r>
              <a:rPr sz="1900" spc="5" dirty="0">
                <a:latin typeface="Carlito"/>
                <a:cs typeface="Carlito"/>
              </a:rPr>
              <a:t> </a:t>
            </a:r>
            <a:r>
              <a:rPr sz="1900" spc="-20" dirty="0">
                <a:latin typeface="Carlito"/>
                <a:cs typeface="Carlito"/>
              </a:rPr>
              <a:t>system.</a:t>
            </a:r>
            <a:endParaRPr sz="1900">
              <a:latin typeface="Carlito"/>
              <a:cs typeface="Carlito"/>
            </a:endParaRPr>
          </a:p>
          <a:p>
            <a:pPr marL="355600" marR="635000" indent="-342900" algn="just">
              <a:lnSpc>
                <a:spcPct val="70000"/>
              </a:lnSpc>
              <a:spcBef>
                <a:spcPts val="459"/>
              </a:spcBef>
              <a:buFont typeface="Arial"/>
              <a:buChar char="•"/>
              <a:tabLst>
                <a:tab pos="355600" algn="l"/>
              </a:tabLst>
            </a:pPr>
            <a:r>
              <a:rPr sz="1900" spc="-10" dirty="0">
                <a:latin typeface="Carlito"/>
                <a:cs typeface="Carlito"/>
              </a:rPr>
              <a:t>This brings </a:t>
            </a:r>
            <a:r>
              <a:rPr sz="1900" spc="-5" dirty="0">
                <a:latin typeface="Carlito"/>
                <a:cs typeface="Carlito"/>
              </a:rPr>
              <a:t>about </a:t>
            </a:r>
            <a:r>
              <a:rPr sz="1900" spc="-10" dirty="0">
                <a:latin typeface="Carlito"/>
                <a:cs typeface="Carlito"/>
              </a:rPr>
              <a:t>structural </a:t>
            </a:r>
            <a:r>
              <a:rPr sz="1900" spc="-5" dirty="0">
                <a:latin typeface="Carlito"/>
                <a:cs typeface="Carlito"/>
              </a:rPr>
              <a:t>&amp;  </a:t>
            </a:r>
            <a:r>
              <a:rPr sz="1900" spc="-10" dirty="0">
                <a:latin typeface="Carlito"/>
                <a:cs typeface="Carlito"/>
              </a:rPr>
              <a:t>functional modification </a:t>
            </a:r>
            <a:r>
              <a:rPr sz="1900" spc="-5" dirty="0">
                <a:latin typeface="Carlito"/>
                <a:cs typeface="Carlito"/>
              </a:rPr>
              <a:t>in the  </a:t>
            </a:r>
            <a:r>
              <a:rPr sz="1900" spc="-15" dirty="0">
                <a:latin typeface="Carlito"/>
                <a:cs typeface="Carlito"/>
              </a:rPr>
              <a:t>myocardium.</a:t>
            </a:r>
            <a:endParaRPr sz="1900">
              <a:latin typeface="Carlito"/>
              <a:cs typeface="Carlito"/>
            </a:endParaRPr>
          </a:p>
          <a:p>
            <a:pPr marL="355600" marR="167640" indent="-342900">
              <a:lnSpc>
                <a:spcPct val="70000"/>
              </a:lnSpc>
              <a:spcBef>
                <a:spcPts val="455"/>
              </a:spcBef>
              <a:buFont typeface="Arial"/>
              <a:buChar char="•"/>
              <a:tabLst>
                <a:tab pos="354965" algn="l"/>
                <a:tab pos="355600" algn="l"/>
              </a:tabLst>
            </a:pPr>
            <a:r>
              <a:rPr sz="1900" spc="-5" dirty="0">
                <a:latin typeface="Carlito"/>
                <a:cs typeface="Carlito"/>
              </a:rPr>
              <a:t>β </a:t>
            </a:r>
            <a:r>
              <a:rPr sz="1900" spc="-15" dirty="0">
                <a:latin typeface="Carlito"/>
                <a:cs typeface="Carlito"/>
              </a:rPr>
              <a:t>Blockers </a:t>
            </a:r>
            <a:r>
              <a:rPr sz="1900" spc="-5" dirty="0">
                <a:latin typeface="Carlito"/>
                <a:cs typeface="Carlito"/>
              </a:rPr>
              <a:t>inhibit the </a:t>
            </a:r>
            <a:r>
              <a:rPr sz="1900" spc="-10" dirty="0">
                <a:latin typeface="Carlito"/>
                <a:cs typeface="Carlito"/>
              </a:rPr>
              <a:t>sympathetic  outflow </a:t>
            </a:r>
            <a:r>
              <a:rPr sz="1900" spc="-5" dirty="0">
                <a:latin typeface="Carlito"/>
                <a:cs typeface="Carlito"/>
              </a:rPr>
              <a:t>of norepinephrine and  </a:t>
            </a:r>
            <a:r>
              <a:rPr sz="1900" spc="-15" dirty="0">
                <a:latin typeface="Carlito"/>
                <a:cs typeface="Carlito"/>
              </a:rPr>
              <a:t>counteract </a:t>
            </a:r>
            <a:r>
              <a:rPr sz="1900" spc="-5" dirty="0">
                <a:latin typeface="Carlito"/>
                <a:cs typeface="Carlito"/>
              </a:rPr>
              <a:t>the </a:t>
            </a:r>
            <a:r>
              <a:rPr sz="1900" spc="-10" dirty="0">
                <a:latin typeface="Carlito"/>
                <a:cs typeface="Carlito"/>
              </a:rPr>
              <a:t>changes</a:t>
            </a:r>
            <a:r>
              <a:rPr sz="1900" spc="35" dirty="0">
                <a:latin typeface="Carlito"/>
                <a:cs typeface="Carlito"/>
              </a:rPr>
              <a:t> </a:t>
            </a:r>
            <a:r>
              <a:rPr sz="1900" spc="-15" dirty="0">
                <a:latin typeface="Carlito"/>
                <a:cs typeface="Carlito"/>
              </a:rPr>
              <a:t>produced.</a:t>
            </a:r>
            <a:endParaRPr sz="1900">
              <a:latin typeface="Carlito"/>
              <a:cs typeface="Carlito"/>
            </a:endParaRPr>
          </a:p>
          <a:p>
            <a:pPr marL="355600" marR="5080" indent="-342900">
              <a:lnSpc>
                <a:spcPct val="70000"/>
              </a:lnSpc>
              <a:spcBef>
                <a:spcPts val="455"/>
              </a:spcBef>
              <a:buFont typeface="Wingdings"/>
              <a:buChar char=""/>
              <a:tabLst>
                <a:tab pos="354965" algn="l"/>
                <a:tab pos="355600" algn="l"/>
              </a:tabLst>
            </a:pPr>
            <a:r>
              <a:rPr sz="1900" spc="-10" dirty="0">
                <a:latin typeface="Carlito"/>
                <a:cs typeface="Carlito"/>
              </a:rPr>
              <a:t>The ventricular </a:t>
            </a:r>
            <a:r>
              <a:rPr sz="1900" spc="-5" dirty="0">
                <a:latin typeface="Carlito"/>
                <a:cs typeface="Carlito"/>
              </a:rPr>
              <a:t>remodelling in heart  </a:t>
            </a:r>
            <a:r>
              <a:rPr sz="1900" spc="-15" dirty="0">
                <a:latin typeface="Carlito"/>
                <a:cs typeface="Carlito"/>
              </a:rPr>
              <a:t>failure </a:t>
            </a:r>
            <a:r>
              <a:rPr sz="1900" spc="-5" dirty="0">
                <a:latin typeface="Carlito"/>
                <a:cs typeface="Carlito"/>
              </a:rPr>
              <a:t>is also </a:t>
            </a:r>
            <a:r>
              <a:rPr sz="1900" spc="-15" dirty="0">
                <a:latin typeface="Carlito"/>
                <a:cs typeface="Carlito"/>
              </a:rPr>
              <a:t>reversed</a:t>
            </a:r>
            <a:r>
              <a:rPr sz="1900" spc="35" dirty="0">
                <a:latin typeface="Carlito"/>
                <a:cs typeface="Carlito"/>
              </a:rPr>
              <a:t> </a:t>
            </a:r>
            <a:r>
              <a:rPr sz="1900" spc="-10" dirty="0">
                <a:latin typeface="Carlito"/>
                <a:cs typeface="Carlito"/>
              </a:rPr>
              <a:t>by</a:t>
            </a:r>
            <a:endParaRPr sz="1900">
              <a:latin typeface="Carlito"/>
              <a:cs typeface="Carlito"/>
            </a:endParaRPr>
          </a:p>
          <a:p>
            <a:pPr marL="281940">
              <a:lnSpc>
                <a:spcPts val="1939"/>
              </a:lnSpc>
            </a:pPr>
            <a:r>
              <a:rPr sz="1900" spc="-5" dirty="0">
                <a:latin typeface="Carlito"/>
                <a:cs typeface="Carlito"/>
              </a:rPr>
              <a:t>β</a:t>
            </a:r>
            <a:r>
              <a:rPr sz="1900" spc="-10" dirty="0">
                <a:latin typeface="Carlito"/>
                <a:cs typeface="Carlito"/>
              </a:rPr>
              <a:t> </a:t>
            </a:r>
            <a:r>
              <a:rPr sz="1900" spc="-15" dirty="0">
                <a:latin typeface="Carlito"/>
                <a:cs typeface="Carlito"/>
              </a:rPr>
              <a:t>Blockers</a:t>
            </a:r>
            <a:endParaRPr sz="1900">
              <a:latin typeface="Carlito"/>
              <a:cs typeface="Carlito"/>
            </a:endParaRPr>
          </a:p>
          <a:p>
            <a:pPr marL="416559" indent="-403860">
              <a:lnSpc>
                <a:spcPts val="2035"/>
              </a:lnSpc>
              <a:buFont typeface="Arial"/>
              <a:buChar char="•"/>
              <a:tabLst>
                <a:tab pos="415925" algn="l"/>
                <a:tab pos="416559" algn="l"/>
              </a:tabLst>
            </a:pPr>
            <a:r>
              <a:rPr sz="1900" spc="-5" dirty="0">
                <a:latin typeface="Carlito"/>
                <a:cs typeface="Carlito"/>
              </a:rPr>
              <a:t>Increases </a:t>
            </a:r>
            <a:r>
              <a:rPr sz="1900" spc="-15" dirty="0">
                <a:latin typeface="Carlito"/>
                <a:cs typeface="Carlito"/>
              </a:rPr>
              <a:t>beta receptor</a:t>
            </a:r>
            <a:r>
              <a:rPr sz="1900" spc="20" dirty="0">
                <a:latin typeface="Carlito"/>
                <a:cs typeface="Carlito"/>
              </a:rPr>
              <a:t> </a:t>
            </a:r>
            <a:r>
              <a:rPr sz="1900" spc="-20" dirty="0">
                <a:latin typeface="Carlito"/>
                <a:cs typeface="Carlito"/>
              </a:rPr>
              <a:t>sensitivity.</a:t>
            </a:r>
            <a:endParaRPr sz="1900">
              <a:latin typeface="Carlito"/>
              <a:cs typeface="Carlito"/>
            </a:endParaRPr>
          </a:p>
          <a:p>
            <a:pPr marL="12700">
              <a:lnSpc>
                <a:spcPts val="2380"/>
              </a:lnSpc>
            </a:pPr>
            <a:r>
              <a:rPr sz="2200" b="1" spc="-10" dirty="0">
                <a:latin typeface="Carlito"/>
                <a:cs typeface="Carlito"/>
              </a:rPr>
              <a:t>Adverse </a:t>
            </a:r>
            <a:r>
              <a:rPr sz="2200" b="1" spc="-5" dirty="0">
                <a:latin typeface="Carlito"/>
                <a:cs typeface="Carlito"/>
              </a:rPr>
              <a:t>drug</a:t>
            </a:r>
            <a:r>
              <a:rPr sz="2200" b="1" spc="15" dirty="0">
                <a:latin typeface="Carlito"/>
                <a:cs typeface="Carlito"/>
              </a:rPr>
              <a:t> </a:t>
            </a:r>
            <a:r>
              <a:rPr sz="2200" b="1" spc="-10" dirty="0">
                <a:latin typeface="Carlito"/>
                <a:cs typeface="Carlito"/>
              </a:rPr>
              <a:t>reaction</a:t>
            </a:r>
            <a:endParaRPr sz="2200">
              <a:latin typeface="Carlito"/>
              <a:cs typeface="Carlito"/>
            </a:endParaRPr>
          </a:p>
          <a:p>
            <a:pPr marL="355600" indent="-342900">
              <a:lnSpc>
                <a:spcPts val="2265"/>
              </a:lnSpc>
              <a:buFont typeface="Arial"/>
              <a:buChar char="•"/>
              <a:tabLst>
                <a:tab pos="354965" algn="l"/>
                <a:tab pos="355600" algn="l"/>
              </a:tabLst>
            </a:pPr>
            <a:r>
              <a:rPr sz="2100" spc="-10" dirty="0">
                <a:latin typeface="Carlito"/>
                <a:cs typeface="Carlito"/>
              </a:rPr>
              <a:t>Hypotension</a:t>
            </a:r>
            <a:endParaRPr sz="2100">
              <a:latin typeface="Carlito"/>
              <a:cs typeface="Carlito"/>
            </a:endParaRPr>
          </a:p>
          <a:p>
            <a:pPr marL="355600" indent="-342900">
              <a:lnSpc>
                <a:spcPts val="2270"/>
              </a:lnSpc>
              <a:buFont typeface="Arial"/>
              <a:buChar char="•"/>
              <a:tabLst>
                <a:tab pos="354965" algn="l"/>
                <a:tab pos="355600" algn="l"/>
              </a:tabLst>
            </a:pPr>
            <a:r>
              <a:rPr sz="2100" spc="-15" dirty="0">
                <a:latin typeface="Carlito"/>
                <a:cs typeface="Carlito"/>
              </a:rPr>
              <a:t>Bradycardia</a:t>
            </a:r>
            <a:endParaRPr sz="2100">
              <a:latin typeface="Carlito"/>
              <a:cs typeface="Carlito"/>
            </a:endParaRPr>
          </a:p>
          <a:p>
            <a:pPr marL="355600" indent="-342900">
              <a:lnSpc>
                <a:spcPts val="2395"/>
              </a:lnSpc>
              <a:buFont typeface="Arial"/>
              <a:buChar char="•"/>
              <a:tabLst>
                <a:tab pos="354965" algn="l"/>
                <a:tab pos="355600" algn="l"/>
              </a:tabLst>
            </a:pPr>
            <a:r>
              <a:rPr sz="2100" spc="-20" dirty="0">
                <a:latin typeface="Carlito"/>
                <a:cs typeface="Carlito"/>
              </a:rPr>
              <a:t>Worsening </a:t>
            </a:r>
            <a:r>
              <a:rPr sz="2100" spc="-5" dirty="0">
                <a:latin typeface="Carlito"/>
                <a:cs typeface="Carlito"/>
              </a:rPr>
              <a:t>of</a:t>
            </a:r>
            <a:r>
              <a:rPr sz="2100" spc="30" dirty="0">
                <a:latin typeface="Carlito"/>
                <a:cs typeface="Carlito"/>
              </a:rPr>
              <a:t> </a:t>
            </a:r>
            <a:r>
              <a:rPr sz="2100" spc="-15" dirty="0">
                <a:latin typeface="Carlito"/>
                <a:cs typeface="Carlito"/>
              </a:rPr>
              <a:t>CHFsymptoms.</a:t>
            </a:r>
            <a:endParaRPr sz="2100">
              <a:latin typeface="Carlito"/>
              <a:cs typeface="Carlito"/>
            </a:endParaRPr>
          </a:p>
        </p:txBody>
      </p:sp>
      <p:sp>
        <p:nvSpPr>
          <p:cNvPr id="4" name="object 4"/>
          <p:cNvSpPr txBox="1"/>
          <p:nvPr/>
        </p:nvSpPr>
        <p:spPr>
          <a:xfrm>
            <a:off x="0" y="685800"/>
            <a:ext cx="9144000" cy="462280"/>
          </a:xfrm>
          <a:prstGeom prst="rect">
            <a:avLst/>
          </a:prstGeom>
          <a:solidFill>
            <a:srgbClr val="C0504D"/>
          </a:solidFill>
        </p:spPr>
        <p:txBody>
          <a:bodyPr vert="horz" wrap="square" lIns="0" tIns="26034" rIns="0" bIns="0" rtlCol="0">
            <a:spAutoFit/>
          </a:bodyPr>
          <a:lstStyle/>
          <a:p>
            <a:pPr marL="2071370">
              <a:lnSpc>
                <a:spcPct val="100000"/>
              </a:lnSpc>
              <a:spcBef>
                <a:spcPts val="204"/>
              </a:spcBef>
            </a:pPr>
            <a:r>
              <a:rPr sz="2400" spc="-10" dirty="0">
                <a:latin typeface="Carlito"/>
                <a:cs typeface="Carlito"/>
              </a:rPr>
              <a:t>bisoprolol, </a:t>
            </a:r>
            <a:r>
              <a:rPr sz="2400" spc="-5" dirty="0">
                <a:latin typeface="Carlito"/>
                <a:cs typeface="Carlito"/>
              </a:rPr>
              <a:t>carvedilol </a:t>
            </a:r>
            <a:r>
              <a:rPr sz="2400" dirty="0">
                <a:latin typeface="Carlito"/>
                <a:cs typeface="Carlito"/>
              </a:rPr>
              <a:t>,</a:t>
            </a:r>
            <a:r>
              <a:rPr sz="2400" spc="-5" dirty="0">
                <a:latin typeface="Carlito"/>
                <a:cs typeface="Carlito"/>
              </a:rPr>
              <a:t> </a:t>
            </a:r>
            <a:r>
              <a:rPr sz="2400" spc="-15" dirty="0">
                <a:latin typeface="Carlito"/>
                <a:cs typeface="Carlito"/>
              </a:rPr>
              <a:t>metoprolol</a:t>
            </a:r>
            <a:endParaRPr sz="2400">
              <a:latin typeface="Carlito"/>
              <a:cs typeface="Carlito"/>
            </a:endParaRPr>
          </a:p>
        </p:txBody>
      </p:sp>
      <p:sp>
        <p:nvSpPr>
          <p:cNvPr id="5" name="object 5"/>
          <p:cNvSpPr/>
          <p:nvPr/>
        </p:nvSpPr>
        <p:spPr>
          <a:xfrm>
            <a:off x="4343400" y="1143000"/>
            <a:ext cx="4800599" cy="556260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79</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 y="228600"/>
            <a:ext cx="9116291" cy="5940088"/>
          </a:xfrm>
          <a:prstGeom prst="rect">
            <a:avLst/>
          </a:prstGeom>
        </p:spPr>
        <p:txBody>
          <a:bodyPr wrap="square">
            <a:spAutoFit/>
          </a:bodyPr>
          <a:lstStyle/>
          <a:p>
            <a:r>
              <a:rPr lang="en-US" sz="2000" b="1" dirty="0"/>
              <a:t>What Causes Heart Failure</a:t>
            </a:r>
            <a:r>
              <a:rPr lang="en-US" sz="2000" b="1" dirty="0" smtClean="0"/>
              <a:t>?</a:t>
            </a:r>
          </a:p>
          <a:p>
            <a:r>
              <a:rPr lang="en-US" sz="2000" dirty="0"/>
              <a:t>Heart failure is caused by many conditions that damage the heart muscle, including</a:t>
            </a:r>
            <a:r>
              <a:rPr lang="en-US" sz="2000" dirty="0" smtClean="0"/>
              <a:t>:</a:t>
            </a:r>
          </a:p>
          <a:p>
            <a:endParaRPr lang="en-US" sz="2000" dirty="0"/>
          </a:p>
          <a:p>
            <a:r>
              <a:rPr lang="en-US" sz="2000" b="1" dirty="0">
                <a:hlinkClick r:id="rId2"/>
              </a:rPr>
              <a:t>Coronary artery disease.</a:t>
            </a:r>
            <a:r>
              <a:rPr lang="en-US" sz="2000" dirty="0">
                <a:hlinkClick r:id="rId2"/>
              </a:rPr>
              <a:t> </a:t>
            </a:r>
            <a:endParaRPr lang="en-US" sz="2000" dirty="0" smtClean="0"/>
          </a:p>
          <a:p>
            <a:r>
              <a:rPr lang="en-US" sz="2000" dirty="0" smtClean="0">
                <a:hlinkClick r:id="rId3"/>
              </a:rPr>
              <a:t>Coronary </a:t>
            </a:r>
            <a:r>
              <a:rPr lang="en-US" sz="2000" dirty="0">
                <a:hlinkClick r:id="rId3"/>
              </a:rPr>
              <a:t>artery disease</a:t>
            </a:r>
            <a:r>
              <a:rPr lang="en-US" sz="2000" dirty="0"/>
              <a:t> (CAD), a disease of the </a:t>
            </a:r>
            <a:r>
              <a:rPr lang="en-US" sz="2000" dirty="0">
                <a:hlinkClick r:id="rId4"/>
              </a:rPr>
              <a:t>arteries</a:t>
            </a:r>
            <a:r>
              <a:rPr lang="en-US" sz="2000" dirty="0"/>
              <a:t> that supply blood and oxygen to the heart, causes decreased blood flow to the heart muscle. If the arteries become blocked or severely narrowed, the heart becomes starved for oxygen and nutrients.</a:t>
            </a:r>
          </a:p>
          <a:p>
            <a:r>
              <a:rPr lang="en-US" sz="2000" b="1" dirty="0">
                <a:hlinkClick r:id="rId5"/>
              </a:rPr>
              <a:t>Heart attack</a:t>
            </a:r>
            <a:r>
              <a:rPr lang="en-US" sz="2000" b="1" dirty="0"/>
              <a:t>.</a:t>
            </a:r>
            <a:r>
              <a:rPr lang="en-US" sz="2000" dirty="0"/>
              <a:t> </a:t>
            </a:r>
            <a:endParaRPr lang="en-US" sz="2000" dirty="0" smtClean="0"/>
          </a:p>
          <a:p>
            <a:r>
              <a:rPr lang="en-US" sz="2000" dirty="0" smtClean="0"/>
              <a:t>A</a:t>
            </a:r>
            <a:r>
              <a:rPr lang="en-US" sz="2000" dirty="0"/>
              <a:t> </a:t>
            </a:r>
            <a:r>
              <a:rPr lang="en-US" sz="2000" dirty="0">
                <a:hlinkClick r:id="rId6"/>
              </a:rPr>
              <a:t>heart attack</a:t>
            </a:r>
            <a:r>
              <a:rPr lang="en-US" sz="2000" dirty="0"/>
              <a:t> occurs when a coronary artery becomes suddenly blocked, stopping the flow of blood to the heart muscle. </a:t>
            </a:r>
            <a:r>
              <a:rPr lang="en-US" sz="2000" dirty="0" smtClean="0"/>
              <a:t>It will</a:t>
            </a:r>
            <a:r>
              <a:rPr lang="en-US" sz="2000" dirty="0"/>
              <a:t> damages the heart muscle, resulting in a scarred area that does not function properly.</a:t>
            </a:r>
          </a:p>
          <a:p>
            <a:r>
              <a:rPr lang="en-US" sz="2000" b="1" dirty="0">
                <a:hlinkClick r:id="rId7"/>
              </a:rPr>
              <a:t>Cardiomyopathy.</a:t>
            </a:r>
            <a:r>
              <a:rPr lang="en-US" sz="2000" dirty="0">
                <a:hlinkClick r:id="rId7"/>
              </a:rPr>
              <a:t> </a:t>
            </a:r>
            <a:endParaRPr lang="en-US" sz="2000" dirty="0" smtClean="0"/>
          </a:p>
          <a:p>
            <a:r>
              <a:rPr lang="en-US" sz="2000" dirty="0" smtClean="0"/>
              <a:t>Damage </a:t>
            </a:r>
            <a:r>
              <a:rPr lang="en-US" sz="2000" dirty="0"/>
              <a:t>to the heart muscle </a:t>
            </a:r>
            <a:r>
              <a:rPr lang="en-US" sz="2000" dirty="0" smtClean="0"/>
              <a:t>because of  </a:t>
            </a:r>
            <a:r>
              <a:rPr lang="en-US" sz="2000" dirty="0"/>
              <a:t>infections or alcohol or </a:t>
            </a:r>
            <a:r>
              <a:rPr lang="en-US" sz="2000" dirty="0">
                <a:hlinkClick r:id="rId8"/>
              </a:rPr>
              <a:t>drug abuse</a:t>
            </a:r>
            <a:r>
              <a:rPr lang="en-US" sz="2000" dirty="0"/>
              <a:t>.</a:t>
            </a:r>
          </a:p>
          <a:p>
            <a:r>
              <a:rPr lang="en-US" sz="2000" b="1" dirty="0"/>
              <a:t>Conditions that overwork the heart.</a:t>
            </a:r>
            <a:r>
              <a:rPr lang="en-US" sz="2000" dirty="0"/>
              <a:t> </a:t>
            </a:r>
            <a:endParaRPr lang="en-US" sz="2000" dirty="0" smtClean="0"/>
          </a:p>
          <a:p>
            <a:r>
              <a:rPr lang="en-US" sz="2000" dirty="0" smtClean="0"/>
              <a:t>Conditions </a:t>
            </a:r>
            <a:r>
              <a:rPr lang="en-US" sz="2000" dirty="0"/>
              <a:t>including </a:t>
            </a:r>
            <a:r>
              <a:rPr lang="en-US" sz="2000" dirty="0">
                <a:hlinkClick r:id="rId9"/>
              </a:rPr>
              <a:t>high blood pressure</a:t>
            </a:r>
            <a:r>
              <a:rPr lang="en-US" sz="2000" dirty="0"/>
              <a:t>, </a:t>
            </a:r>
            <a:r>
              <a:rPr lang="en-US" sz="2000" dirty="0">
                <a:hlinkClick r:id="rId10"/>
              </a:rPr>
              <a:t>valve disease</a:t>
            </a:r>
            <a:r>
              <a:rPr lang="en-US" sz="2000" dirty="0"/>
              <a:t>, </a:t>
            </a:r>
            <a:r>
              <a:rPr lang="en-US" sz="2000" dirty="0">
                <a:hlinkClick r:id="rId11"/>
              </a:rPr>
              <a:t>thyroid</a:t>
            </a:r>
            <a:r>
              <a:rPr lang="en-US" sz="2000" dirty="0"/>
              <a:t> disease, </a:t>
            </a:r>
            <a:r>
              <a:rPr lang="en-US" sz="2000" dirty="0">
                <a:hlinkClick r:id="rId12"/>
              </a:rPr>
              <a:t>kidney disease</a:t>
            </a:r>
            <a:r>
              <a:rPr lang="en-US" sz="2000" dirty="0"/>
              <a:t>, </a:t>
            </a:r>
            <a:r>
              <a:rPr lang="en-US" sz="2000" dirty="0">
                <a:hlinkClick r:id="rId13"/>
              </a:rPr>
              <a:t>diabetes</a:t>
            </a:r>
            <a:r>
              <a:rPr lang="en-US" sz="2000" dirty="0"/>
              <a:t>, or heart defects present at birth can all </a:t>
            </a:r>
            <a:r>
              <a:rPr lang="en-US" sz="2000" dirty="0">
                <a:hlinkClick r:id="rId14"/>
              </a:rPr>
              <a:t>cause heart failure</a:t>
            </a:r>
            <a:r>
              <a:rPr lang="en-US" sz="2000" dirty="0"/>
              <a:t>. In addition, heart failure can occur when several diseases or conditions are present at </a:t>
            </a:r>
            <a:r>
              <a:rPr lang="en-US" sz="2000" dirty="0" smtClean="0"/>
              <a:t>once.</a:t>
            </a:r>
            <a:endParaRPr lang="en-US" sz="2000" dirty="0"/>
          </a:p>
          <a:p>
            <a:endParaRPr lang="en-US" sz="2000" b="1" dirty="0"/>
          </a:p>
        </p:txBody>
      </p:sp>
    </p:spTree>
    <p:extLst>
      <p:ext uri="{BB962C8B-B14F-4D97-AF65-F5344CB8AC3E}">
        <p14:creationId xmlns:p14="http://schemas.microsoft.com/office/powerpoint/2010/main" val="3956794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762000"/>
          </a:xfrm>
          <a:custGeom>
            <a:avLst/>
            <a:gdLst/>
            <a:ahLst/>
            <a:cxnLst/>
            <a:rect l="l" t="t" r="r" b="b"/>
            <a:pathLst>
              <a:path w="9144000" h="762000">
                <a:moveTo>
                  <a:pt x="9144000" y="0"/>
                </a:moveTo>
                <a:lnTo>
                  <a:pt x="0" y="0"/>
                </a:lnTo>
                <a:lnTo>
                  <a:pt x="0" y="762000"/>
                </a:lnTo>
                <a:lnTo>
                  <a:pt x="9144000" y="762000"/>
                </a:lnTo>
                <a:lnTo>
                  <a:pt x="914400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239261" y="61671"/>
            <a:ext cx="2667000" cy="57467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0000"/>
                </a:solidFill>
              </a:rPr>
              <a:t>Vasodilators</a:t>
            </a:r>
          </a:p>
        </p:txBody>
      </p:sp>
      <p:sp>
        <p:nvSpPr>
          <p:cNvPr id="4" name="object 4"/>
          <p:cNvSpPr txBox="1"/>
          <p:nvPr/>
        </p:nvSpPr>
        <p:spPr>
          <a:xfrm>
            <a:off x="78739" y="776986"/>
            <a:ext cx="8385175" cy="635635"/>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dirty="0">
                <a:latin typeface="Palladio Uralic"/>
                <a:cs typeface="Palladio Uralic"/>
              </a:rPr>
              <a:t>Isosorbide </a:t>
            </a:r>
            <a:r>
              <a:rPr sz="2000" spc="-5" dirty="0">
                <a:latin typeface="Palladio Uralic"/>
                <a:cs typeface="Palladio Uralic"/>
              </a:rPr>
              <a:t>dinitrate, </a:t>
            </a:r>
            <a:r>
              <a:rPr sz="2000" dirty="0">
                <a:latin typeface="Palladio Uralic"/>
                <a:cs typeface="Palladio Uralic"/>
              </a:rPr>
              <a:t>isosorbide </a:t>
            </a:r>
            <a:r>
              <a:rPr sz="2000" spc="-5" dirty="0">
                <a:latin typeface="Palladio Uralic"/>
                <a:cs typeface="Palladio Uralic"/>
              </a:rPr>
              <a:t>mononitrate, </a:t>
            </a:r>
            <a:r>
              <a:rPr sz="2000" dirty="0">
                <a:latin typeface="Palladio Uralic"/>
                <a:cs typeface="Palladio Uralic"/>
              </a:rPr>
              <a:t>and hydralazine also </a:t>
            </a:r>
            <a:r>
              <a:rPr sz="2000" spc="-5" dirty="0">
                <a:latin typeface="Palladio Uralic"/>
                <a:cs typeface="Palladio Uralic"/>
              </a:rPr>
              <a:t>used  </a:t>
            </a:r>
            <a:r>
              <a:rPr sz="2000" dirty="0">
                <a:latin typeface="Palladio Uralic"/>
                <a:cs typeface="Palladio Uralic"/>
              </a:rPr>
              <a:t>specially </a:t>
            </a:r>
            <a:r>
              <a:rPr sz="2000" spc="-5" dirty="0">
                <a:latin typeface="Palladio Uralic"/>
                <a:cs typeface="Palladio Uralic"/>
              </a:rPr>
              <a:t>in patients </a:t>
            </a:r>
            <a:r>
              <a:rPr sz="2000" dirty="0">
                <a:latin typeface="Palladio Uralic"/>
                <a:cs typeface="Palladio Uralic"/>
              </a:rPr>
              <a:t>who cannot tolerate ACE</a:t>
            </a:r>
            <a:r>
              <a:rPr sz="2000" spc="-110" dirty="0">
                <a:latin typeface="Palladio Uralic"/>
                <a:cs typeface="Palladio Uralic"/>
              </a:rPr>
              <a:t> </a:t>
            </a:r>
            <a:r>
              <a:rPr sz="2000" dirty="0">
                <a:latin typeface="Palladio Uralic"/>
                <a:cs typeface="Palladio Uralic"/>
              </a:rPr>
              <a:t>inhibitors.</a:t>
            </a:r>
            <a:endParaRPr sz="2000">
              <a:latin typeface="Palladio Uralic"/>
              <a:cs typeface="Palladio Uralic"/>
            </a:endParaRPr>
          </a:p>
        </p:txBody>
      </p:sp>
      <p:sp>
        <p:nvSpPr>
          <p:cNvPr id="5" name="object 5"/>
          <p:cNvSpPr/>
          <p:nvPr/>
        </p:nvSpPr>
        <p:spPr>
          <a:xfrm>
            <a:off x="228600" y="2590800"/>
            <a:ext cx="2514600" cy="20574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872357" y="1523998"/>
            <a:ext cx="6233816" cy="532459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80</a:t>
            </a:fld>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38200"/>
          </a:xfrm>
          <a:custGeom>
            <a:avLst/>
            <a:gdLst/>
            <a:ahLst/>
            <a:cxnLst/>
            <a:rect l="l" t="t" r="r" b="b"/>
            <a:pathLst>
              <a:path w="9144000" h="838200">
                <a:moveTo>
                  <a:pt x="9144000" y="0"/>
                </a:moveTo>
                <a:lnTo>
                  <a:pt x="0" y="0"/>
                </a:lnTo>
                <a:lnTo>
                  <a:pt x="0" y="838200"/>
                </a:lnTo>
                <a:lnTo>
                  <a:pt x="9144000" y="838200"/>
                </a:lnTo>
                <a:lnTo>
                  <a:pt x="9144000" y="0"/>
                </a:lnTo>
                <a:close/>
              </a:path>
            </a:pathLst>
          </a:custGeom>
          <a:solidFill>
            <a:srgbClr val="E6B8B8"/>
          </a:solidFill>
        </p:spPr>
        <p:txBody>
          <a:bodyPr wrap="square" lIns="0" tIns="0" rIns="0" bIns="0" rtlCol="0"/>
          <a:lstStyle/>
          <a:p>
            <a:endParaRPr/>
          </a:p>
        </p:txBody>
      </p:sp>
      <p:sp>
        <p:nvSpPr>
          <p:cNvPr id="3" name="object 3"/>
          <p:cNvSpPr txBox="1">
            <a:spLocks noGrp="1"/>
          </p:cNvSpPr>
          <p:nvPr>
            <p:ph type="title"/>
          </p:nvPr>
        </p:nvSpPr>
        <p:spPr>
          <a:xfrm>
            <a:off x="2202560" y="102819"/>
            <a:ext cx="4740910" cy="574675"/>
          </a:xfrm>
          <a:prstGeom prst="rect">
            <a:avLst/>
          </a:prstGeom>
        </p:spPr>
        <p:txBody>
          <a:bodyPr vert="horz" wrap="square" lIns="0" tIns="12700" rIns="0" bIns="0" rtlCol="0">
            <a:spAutoFit/>
          </a:bodyPr>
          <a:lstStyle/>
          <a:p>
            <a:pPr marL="12700">
              <a:lnSpc>
                <a:spcPct val="100000"/>
              </a:lnSpc>
              <a:spcBef>
                <a:spcPts val="100"/>
              </a:spcBef>
            </a:pPr>
            <a:r>
              <a:rPr i="1" spc="-15" dirty="0">
                <a:latin typeface="Carlito"/>
                <a:cs typeface="Carlito"/>
              </a:rPr>
              <a:t>Vasodilator(Hydralazine)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81</a:t>
            </a:fld>
            <a:endParaRPr dirty="0"/>
          </a:p>
        </p:txBody>
      </p:sp>
      <p:sp>
        <p:nvSpPr>
          <p:cNvPr id="4" name="object 4"/>
          <p:cNvSpPr txBox="1"/>
          <p:nvPr/>
        </p:nvSpPr>
        <p:spPr>
          <a:xfrm>
            <a:off x="383540" y="1007109"/>
            <a:ext cx="8060690" cy="2830830"/>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2000" dirty="0">
                <a:latin typeface="Carlito"/>
                <a:cs typeface="Carlito"/>
              </a:rPr>
              <a:t>It </a:t>
            </a:r>
            <a:r>
              <a:rPr sz="2000" spc="-5" dirty="0">
                <a:latin typeface="Carlito"/>
                <a:cs typeface="Carlito"/>
              </a:rPr>
              <a:t>directly </a:t>
            </a:r>
            <a:r>
              <a:rPr sz="2000" spc="-15" dirty="0">
                <a:latin typeface="Carlito"/>
                <a:cs typeface="Carlito"/>
              </a:rPr>
              <a:t>relaxes </a:t>
            </a:r>
            <a:r>
              <a:rPr sz="2000" dirty="0">
                <a:latin typeface="Carlito"/>
                <a:cs typeface="Carlito"/>
              </a:rPr>
              <a:t>the </a:t>
            </a:r>
            <a:r>
              <a:rPr sz="2000" spc="-5" dirty="0">
                <a:latin typeface="Carlito"/>
                <a:cs typeface="Carlito"/>
              </a:rPr>
              <a:t>arterioles </a:t>
            </a:r>
            <a:r>
              <a:rPr sz="2000" dirty="0">
                <a:latin typeface="Carlito"/>
                <a:cs typeface="Carlito"/>
              </a:rPr>
              <a:t>&amp; </a:t>
            </a:r>
            <a:r>
              <a:rPr sz="2000" spc="-5" dirty="0">
                <a:latin typeface="Carlito"/>
                <a:cs typeface="Carlito"/>
              </a:rPr>
              <a:t>arteries reducing </a:t>
            </a:r>
            <a:r>
              <a:rPr sz="2000" dirty="0">
                <a:latin typeface="Carlito"/>
                <a:cs typeface="Carlito"/>
              </a:rPr>
              <a:t>the </a:t>
            </a:r>
            <a:r>
              <a:rPr sz="2000" spc="-5" dirty="0">
                <a:latin typeface="Carlito"/>
                <a:cs typeface="Carlito"/>
              </a:rPr>
              <a:t>peripheral vascular  reesistances </a:t>
            </a:r>
            <a:r>
              <a:rPr sz="2000" dirty="0">
                <a:latin typeface="Carlito"/>
                <a:cs typeface="Carlito"/>
              </a:rPr>
              <a:t>&amp; </a:t>
            </a:r>
            <a:r>
              <a:rPr sz="2000" spc="-10" dirty="0">
                <a:latin typeface="Carlito"/>
                <a:cs typeface="Carlito"/>
              </a:rPr>
              <a:t>preload.</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dirty="0">
                <a:latin typeface="Carlito"/>
                <a:cs typeface="Carlito"/>
              </a:rPr>
              <a:t>It also </a:t>
            </a:r>
            <a:r>
              <a:rPr sz="2000" spc="-5" dirty="0">
                <a:latin typeface="Carlito"/>
                <a:cs typeface="Carlito"/>
              </a:rPr>
              <a:t>help </a:t>
            </a:r>
            <a:r>
              <a:rPr sz="2000" spc="-10" dirty="0">
                <a:latin typeface="Carlito"/>
                <a:cs typeface="Carlito"/>
              </a:rPr>
              <a:t>to </a:t>
            </a:r>
            <a:r>
              <a:rPr sz="2000" dirty="0">
                <a:latin typeface="Carlito"/>
                <a:cs typeface="Carlito"/>
              </a:rPr>
              <a:t>reduce </a:t>
            </a:r>
            <a:r>
              <a:rPr sz="2000" spc="-10" dirty="0">
                <a:latin typeface="Carlito"/>
                <a:cs typeface="Carlito"/>
              </a:rPr>
              <a:t>after</a:t>
            </a:r>
            <a:r>
              <a:rPr sz="2000" spc="30" dirty="0">
                <a:latin typeface="Carlito"/>
                <a:cs typeface="Carlito"/>
              </a:rPr>
              <a:t> </a:t>
            </a:r>
            <a:r>
              <a:rPr sz="2000" dirty="0">
                <a:latin typeface="Carlito"/>
                <a:cs typeface="Carlito"/>
              </a:rPr>
              <a:t>load.</a:t>
            </a:r>
            <a:endParaRPr sz="2000">
              <a:latin typeface="Carlito"/>
              <a:cs typeface="Carlito"/>
            </a:endParaRPr>
          </a:p>
          <a:p>
            <a:pPr marL="12700">
              <a:lnSpc>
                <a:spcPct val="100000"/>
              </a:lnSpc>
              <a:spcBef>
                <a:spcPts val="480"/>
              </a:spcBef>
            </a:pPr>
            <a:r>
              <a:rPr sz="2000" b="1" spc="-10" dirty="0">
                <a:latin typeface="Carlito"/>
                <a:cs typeface="Carlito"/>
              </a:rPr>
              <a:t>Adverse </a:t>
            </a:r>
            <a:r>
              <a:rPr sz="2000" b="1" dirty="0">
                <a:latin typeface="Carlito"/>
                <a:cs typeface="Carlito"/>
              </a:rPr>
              <a:t>drug</a:t>
            </a:r>
            <a:r>
              <a:rPr sz="2000" b="1" spc="10" dirty="0">
                <a:latin typeface="Carlito"/>
                <a:cs typeface="Carlito"/>
              </a:rPr>
              <a:t> </a:t>
            </a:r>
            <a:r>
              <a:rPr sz="2000" b="1" spc="-5" dirty="0">
                <a:latin typeface="Carlito"/>
                <a:cs typeface="Carlito"/>
              </a:rPr>
              <a:t>reaction</a:t>
            </a:r>
            <a:r>
              <a:rPr sz="2000" spc="-5" dirty="0">
                <a:latin typeface="Carlito"/>
                <a:cs typeface="Carlito"/>
              </a:rPr>
              <a:t>:</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dirty="0">
                <a:latin typeface="Carlito"/>
                <a:cs typeface="Carlito"/>
              </a:rPr>
              <a:t>Nausea</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spc="-10" dirty="0">
                <a:latin typeface="Carlito"/>
                <a:cs typeface="Carlito"/>
              </a:rPr>
              <a:t>Palpitation</a:t>
            </a:r>
            <a:endParaRPr sz="2000">
              <a:latin typeface="Carlito"/>
              <a:cs typeface="Carlito"/>
            </a:endParaRPr>
          </a:p>
          <a:p>
            <a:pPr marL="355600" indent="-342900">
              <a:lnSpc>
                <a:spcPct val="100000"/>
              </a:lnSpc>
              <a:spcBef>
                <a:spcPts val="480"/>
              </a:spcBef>
              <a:buFont typeface="Arial"/>
              <a:buChar char="•"/>
              <a:tabLst>
                <a:tab pos="354965" algn="l"/>
                <a:tab pos="355600" algn="l"/>
              </a:tabLst>
            </a:pPr>
            <a:r>
              <a:rPr sz="2000" spc="-25" dirty="0">
                <a:latin typeface="Carlito"/>
                <a:cs typeface="Carlito"/>
              </a:rPr>
              <a:t>Tachycardia</a:t>
            </a:r>
            <a:endParaRPr sz="2000">
              <a:latin typeface="Carlito"/>
              <a:cs typeface="Carlito"/>
            </a:endParaRPr>
          </a:p>
          <a:p>
            <a:pPr marL="355600" indent="-342900">
              <a:lnSpc>
                <a:spcPct val="100000"/>
              </a:lnSpc>
              <a:spcBef>
                <a:spcPts val="484"/>
              </a:spcBef>
              <a:buFont typeface="Arial"/>
              <a:buChar char="•"/>
              <a:tabLst>
                <a:tab pos="354965" algn="l"/>
                <a:tab pos="355600" algn="l"/>
              </a:tabLst>
            </a:pPr>
            <a:r>
              <a:rPr sz="2000" dirty="0">
                <a:latin typeface="Carlito"/>
                <a:cs typeface="Carlito"/>
              </a:rPr>
              <a:t>Salt &amp; </a:t>
            </a:r>
            <a:r>
              <a:rPr sz="2000" spc="-15" dirty="0">
                <a:latin typeface="Carlito"/>
                <a:cs typeface="Carlito"/>
              </a:rPr>
              <a:t>water </a:t>
            </a:r>
            <a:r>
              <a:rPr sz="2000" spc="-10" dirty="0">
                <a:latin typeface="Carlito"/>
                <a:cs typeface="Carlito"/>
              </a:rPr>
              <a:t>retention </a:t>
            </a:r>
            <a:r>
              <a:rPr sz="2000" dirty="0">
                <a:latin typeface="Carlito"/>
                <a:cs typeface="Carlito"/>
              </a:rPr>
              <a:t>on </a:t>
            </a:r>
            <a:r>
              <a:rPr sz="2000" spc="-10" dirty="0">
                <a:latin typeface="Carlito"/>
                <a:cs typeface="Carlito"/>
              </a:rPr>
              <a:t>prolong</a:t>
            </a:r>
            <a:r>
              <a:rPr sz="2000" spc="35" dirty="0">
                <a:latin typeface="Carlito"/>
                <a:cs typeface="Carlito"/>
              </a:rPr>
              <a:t> </a:t>
            </a:r>
            <a:r>
              <a:rPr sz="2000" spc="-20" dirty="0">
                <a:latin typeface="Carlito"/>
                <a:cs typeface="Carlito"/>
              </a:rPr>
              <a:t>therapy.</a:t>
            </a:r>
            <a:endParaRPr sz="2000">
              <a:latin typeface="Carlito"/>
              <a:cs typeface="Carli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38200"/>
          </a:xfrm>
          <a:custGeom>
            <a:avLst/>
            <a:gdLst/>
            <a:ahLst/>
            <a:cxnLst/>
            <a:rect l="l" t="t" r="r" b="b"/>
            <a:pathLst>
              <a:path w="9144000" h="838200">
                <a:moveTo>
                  <a:pt x="9144000" y="0"/>
                </a:moveTo>
                <a:lnTo>
                  <a:pt x="0" y="0"/>
                </a:lnTo>
                <a:lnTo>
                  <a:pt x="0" y="838200"/>
                </a:lnTo>
                <a:lnTo>
                  <a:pt x="9144000" y="838200"/>
                </a:lnTo>
                <a:lnTo>
                  <a:pt x="9144000" y="0"/>
                </a:lnTo>
                <a:close/>
              </a:path>
            </a:pathLst>
          </a:custGeom>
          <a:solidFill>
            <a:srgbClr val="5F497A"/>
          </a:solidFill>
        </p:spPr>
        <p:txBody>
          <a:bodyPr wrap="square" lIns="0" tIns="0" rIns="0" bIns="0" rtlCol="0"/>
          <a:lstStyle/>
          <a:p>
            <a:endParaRPr/>
          </a:p>
        </p:txBody>
      </p:sp>
      <p:sp>
        <p:nvSpPr>
          <p:cNvPr id="3" name="object 3"/>
          <p:cNvSpPr txBox="1">
            <a:spLocks noGrp="1"/>
          </p:cNvSpPr>
          <p:nvPr>
            <p:ph type="title"/>
          </p:nvPr>
        </p:nvSpPr>
        <p:spPr>
          <a:xfrm>
            <a:off x="2544317" y="102819"/>
            <a:ext cx="4057650" cy="574675"/>
          </a:xfrm>
          <a:prstGeom prst="rect">
            <a:avLst/>
          </a:prstGeom>
        </p:spPr>
        <p:txBody>
          <a:bodyPr vert="horz" wrap="square" lIns="0" tIns="12700" rIns="0" bIns="0" rtlCol="0">
            <a:spAutoFit/>
          </a:bodyPr>
          <a:lstStyle/>
          <a:p>
            <a:pPr marL="12700">
              <a:lnSpc>
                <a:spcPct val="100000"/>
              </a:lnSpc>
              <a:spcBef>
                <a:spcPts val="100"/>
              </a:spcBef>
            </a:pPr>
            <a:r>
              <a:rPr spc="-40" dirty="0">
                <a:solidFill>
                  <a:srgbClr val="FFFFFF"/>
                </a:solidFill>
                <a:latin typeface="Carlito"/>
                <a:cs typeface="Carlito"/>
              </a:rPr>
              <a:t>NITRATES </a:t>
            </a:r>
            <a:r>
              <a:rPr dirty="0">
                <a:solidFill>
                  <a:srgbClr val="FFFFFF"/>
                </a:solidFill>
                <a:latin typeface="Carlito"/>
                <a:cs typeface="Carlito"/>
              </a:rPr>
              <a:t>&amp;</a:t>
            </a:r>
            <a:r>
              <a:rPr spc="-45" dirty="0">
                <a:solidFill>
                  <a:srgbClr val="FFFFFF"/>
                </a:solidFill>
                <a:latin typeface="Carlito"/>
                <a:cs typeface="Carlito"/>
              </a:rPr>
              <a:t> </a:t>
            </a:r>
            <a:r>
              <a:rPr spc="-5" dirty="0">
                <a:solidFill>
                  <a:srgbClr val="FFFFFF"/>
                </a:solidFill>
                <a:latin typeface="Carlito"/>
                <a:cs typeface="Carlito"/>
              </a:rPr>
              <a:t>NITRITES</a:t>
            </a:r>
          </a:p>
        </p:txBody>
      </p:sp>
      <p:sp>
        <p:nvSpPr>
          <p:cNvPr id="4" name="object 4"/>
          <p:cNvSpPr txBox="1"/>
          <p:nvPr/>
        </p:nvSpPr>
        <p:spPr>
          <a:xfrm>
            <a:off x="745642" y="969620"/>
            <a:ext cx="3196590" cy="537845"/>
          </a:xfrm>
          <a:prstGeom prst="rect">
            <a:avLst/>
          </a:prstGeom>
        </p:spPr>
        <p:txBody>
          <a:bodyPr vert="horz" wrap="square" lIns="0" tIns="12700" rIns="0" bIns="0" rtlCol="0">
            <a:spAutoFit/>
          </a:bodyPr>
          <a:lstStyle/>
          <a:p>
            <a:pPr marL="12700" marR="5080" indent="516255">
              <a:lnSpc>
                <a:spcPct val="120000"/>
              </a:lnSpc>
              <a:spcBef>
                <a:spcPts val="100"/>
              </a:spcBef>
            </a:pPr>
            <a:r>
              <a:rPr sz="1400" spc="-5" dirty="0">
                <a:solidFill>
                  <a:srgbClr val="333333"/>
                </a:solidFill>
                <a:latin typeface="Carlito"/>
                <a:cs typeface="Carlito"/>
              </a:rPr>
              <a:t>Nitroglycerin </a:t>
            </a:r>
            <a:r>
              <a:rPr sz="1400" dirty="0">
                <a:solidFill>
                  <a:srgbClr val="333333"/>
                </a:solidFill>
                <a:latin typeface="Carlito"/>
                <a:cs typeface="Carlito"/>
              </a:rPr>
              <a:t>is </a:t>
            </a:r>
            <a:r>
              <a:rPr sz="1400" spc="-10" dirty="0">
                <a:solidFill>
                  <a:srgbClr val="333333"/>
                </a:solidFill>
                <a:latin typeface="Carlito"/>
                <a:cs typeface="Carlito"/>
              </a:rPr>
              <a:t>denitrated </a:t>
            </a:r>
            <a:r>
              <a:rPr sz="1400" spc="-20" dirty="0">
                <a:solidFill>
                  <a:srgbClr val="333333"/>
                </a:solidFill>
                <a:latin typeface="Carlito"/>
                <a:cs typeface="Carlito"/>
              </a:rPr>
              <a:t>by  </a:t>
            </a:r>
            <a:r>
              <a:rPr sz="1400" spc="-5" dirty="0">
                <a:solidFill>
                  <a:srgbClr val="333333"/>
                </a:solidFill>
                <a:latin typeface="Carlito"/>
                <a:cs typeface="Carlito"/>
              </a:rPr>
              <a:t>glutathione </a:t>
            </a:r>
            <a:r>
              <a:rPr sz="1400" i="1" dirty="0">
                <a:solidFill>
                  <a:srgbClr val="333333"/>
                </a:solidFill>
                <a:latin typeface="Carlito"/>
                <a:cs typeface="Carlito"/>
              </a:rPr>
              <a:t>S </a:t>
            </a:r>
            <a:r>
              <a:rPr sz="1400" spc="-10" dirty="0">
                <a:solidFill>
                  <a:srgbClr val="333333"/>
                </a:solidFill>
                <a:latin typeface="Carlito"/>
                <a:cs typeface="Carlito"/>
              </a:rPr>
              <a:t>-transferase </a:t>
            </a:r>
            <a:r>
              <a:rPr sz="1400" dirty="0">
                <a:solidFill>
                  <a:srgbClr val="333333"/>
                </a:solidFill>
                <a:latin typeface="Carlito"/>
                <a:cs typeface="Carlito"/>
              </a:rPr>
              <a:t>in smooth</a:t>
            </a:r>
            <a:r>
              <a:rPr sz="1400" spc="-50" dirty="0">
                <a:solidFill>
                  <a:srgbClr val="333333"/>
                </a:solidFill>
                <a:latin typeface="Carlito"/>
                <a:cs typeface="Carlito"/>
              </a:rPr>
              <a:t> </a:t>
            </a:r>
            <a:r>
              <a:rPr sz="1400" spc="-5" dirty="0">
                <a:solidFill>
                  <a:srgbClr val="333333"/>
                </a:solidFill>
                <a:latin typeface="Carlito"/>
                <a:cs typeface="Carlito"/>
              </a:rPr>
              <a:t>muscle</a:t>
            </a:r>
            <a:endParaRPr sz="1400">
              <a:latin typeface="Carlito"/>
              <a:cs typeface="Carlito"/>
            </a:endParaRPr>
          </a:p>
        </p:txBody>
      </p:sp>
      <p:sp>
        <p:nvSpPr>
          <p:cNvPr id="5" name="object 5"/>
          <p:cNvSpPr txBox="1"/>
          <p:nvPr/>
        </p:nvSpPr>
        <p:spPr>
          <a:xfrm>
            <a:off x="146405" y="2036191"/>
            <a:ext cx="4354195" cy="452755"/>
          </a:xfrm>
          <a:prstGeom prst="rect">
            <a:avLst/>
          </a:prstGeom>
        </p:spPr>
        <p:txBody>
          <a:bodyPr vert="horz" wrap="square" lIns="0" tIns="13335" rIns="0" bIns="0" rtlCol="0">
            <a:spAutoFit/>
          </a:bodyPr>
          <a:lstStyle/>
          <a:p>
            <a:pPr algn="ctr">
              <a:lnSpc>
                <a:spcPct val="100000"/>
              </a:lnSpc>
              <a:spcBef>
                <a:spcPts val="105"/>
              </a:spcBef>
            </a:pPr>
            <a:r>
              <a:rPr sz="1400" spc="-5" dirty="0">
                <a:latin typeface="Carlito"/>
                <a:cs typeface="Carlito"/>
              </a:rPr>
              <a:t>Free nitrite </a:t>
            </a:r>
            <a:r>
              <a:rPr sz="1400" dirty="0">
                <a:latin typeface="Carlito"/>
                <a:cs typeface="Carlito"/>
              </a:rPr>
              <a:t>ion is </a:t>
            </a:r>
            <a:r>
              <a:rPr sz="1400" spc="-5" dirty="0">
                <a:latin typeface="Carlito"/>
                <a:cs typeface="Carlito"/>
              </a:rPr>
              <a:t>released, which </a:t>
            </a:r>
            <a:r>
              <a:rPr sz="1400" dirty="0">
                <a:latin typeface="Carlito"/>
                <a:cs typeface="Carlito"/>
              </a:rPr>
              <a:t>is </a:t>
            </a:r>
            <a:r>
              <a:rPr sz="1400" spc="-5" dirty="0">
                <a:latin typeface="Carlito"/>
                <a:cs typeface="Carlito"/>
              </a:rPr>
              <a:t>then </a:t>
            </a:r>
            <a:r>
              <a:rPr sz="1400" spc="-10" dirty="0">
                <a:latin typeface="Carlito"/>
                <a:cs typeface="Carlito"/>
              </a:rPr>
              <a:t>converted to</a:t>
            </a:r>
            <a:r>
              <a:rPr sz="1400" spc="55" dirty="0">
                <a:latin typeface="Carlito"/>
                <a:cs typeface="Carlito"/>
              </a:rPr>
              <a:t> </a:t>
            </a:r>
            <a:r>
              <a:rPr sz="1400" b="1" dirty="0">
                <a:latin typeface="Carlito"/>
                <a:cs typeface="Carlito"/>
              </a:rPr>
              <a:t>Nitric</a:t>
            </a:r>
            <a:endParaRPr sz="1400">
              <a:latin typeface="Carlito"/>
              <a:cs typeface="Carlito"/>
            </a:endParaRPr>
          </a:p>
          <a:p>
            <a:pPr marL="342900" algn="ctr">
              <a:lnSpc>
                <a:spcPct val="100000"/>
              </a:lnSpc>
            </a:pPr>
            <a:r>
              <a:rPr sz="1400" b="1" spc="-5" dirty="0">
                <a:latin typeface="Carlito"/>
                <a:cs typeface="Carlito"/>
              </a:rPr>
              <a:t>Oxide</a:t>
            </a:r>
            <a:endParaRPr sz="1400">
              <a:latin typeface="Carlito"/>
              <a:cs typeface="Carlito"/>
            </a:endParaRPr>
          </a:p>
        </p:txBody>
      </p:sp>
      <p:sp>
        <p:nvSpPr>
          <p:cNvPr id="6" name="object 6"/>
          <p:cNvSpPr txBox="1"/>
          <p:nvPr/>
        </p:nvSpPr>
        <p:spPr>
          <a:xfrm>
            <a:off x="945286" y="3017647"/>
            <a:ext cx="2759075"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rlito"/>
                <a:cs typeface="Carlito"/>
              </a:rPr>
              <a:t>activation of guanylyl cyclase enzyme</a:t>
            </a:r>
            <a:endParaRPr sz="1400">
              <a:latin typeface="Carlito"/>
              <a:cs typeface="Carlito"/>
            </a:endParaRPr>
          </a:p>
        </p:txBody>
      </p:sp>
      <p:sp>
        <p:nvSpPr>
          <p:cNvPr id="7" name="object 7"/>
          <p:cNvSpPr txBox="1"/>
          <p:nvPr/>
        </p:nvSpPr>
        <p:spPr>
          <a:xfrm>
            <a:off x="1786508" y="3785996"/>
            <a:ext cx="1275080"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rlito"/>
                <a:cs typeface="Carlito"/>
              </a:rPr>
              <a:t>increase </a:t>
            </a:r>
            <a:r>
              <a:rPr sz="1400" dirty="0">
                <a:latin typeface="Carlito"/>
                <a:cs typeface="Carlito"/>
              </a:rPr>
              <a:t>in</a:t>
            </a:r>
            <a:r>
              <a:rPr sz="1400" spc="-45" dirty="0">
                <a:latin typeface="Carlito"/>
                <a:cs typeface="Carlito"/>
              </a:rPr>
              <a:t> </a:t>
            </a:r>
            <a:r>
              <a:rPr sz="1400" spc="-5" dirty="0">
                <a:latin typeface="Carlito"/>
                <a:cs typeface="Carlito"/>
              </a:rPr>
              <a:t>cGMP</a:t>
            </a:r>
            <a:endParaRPr sz="1400">
              <a:latin typeface="Carlito"/>
              <a:cs typeface="Carlito"/>
            </a:endParaRPr>
          </a:p>
        </p:txBody>
      </p:sp>
      <p:sp>
        <p:nvSpPr>
          <p:cNvPr id="8" name="object 8"/>
          <p:cNvSpPr txBox="1"/>
          <p:nvPr/>
        </p:nvSpPr>
        <p:spPr>
          <a:xfrm>
            <a:off x="266801" y="4554092"/>
            <a:ext cx="4113529" cy="666750"/>
          </a:xfrm>
          <a:prstGeom prst="rect">
            <a:avLst/>
          </a:prstGeom>
        </p:spPr>
        <p:txBody>
          <a:bodyPr vert="horz" wrap="square" lIns="0" tIns="12700" rIns="0" bIns="0" rtlCol="0">
            <a:spAutoFit/>
          </a:bodyPr>
          <a:lstStyle/>
          <a:p>
            <a:pPr marL="400050" marR="5080" indent="-387985" algn="just">
              <a:lnSpc>
                <a:spcPct val="100000"/>
              </a:lnSpc>
              <a:spcBef>
                <a:spcPts val="100"/>
              </a:spcBef>
            </a:pPr>
            <a:r>
              <a:rPr sz="1400" spc="-5" dirty="0">
                <a:latin typeface="Carlito"/>
                <a:cs typeface="Carlito"/>
              </a:rPr>
              <a:t>dephosphorylation of </a:t>
            </a:r>
            <a:r>
              <a:rPr sz="1400" spc="-10" dirty="0">
                <a:latin typeface="Carlito"/>
                <a:cs typeface="Carlito"/>
              </a:rPr>
              <a:t>myosin </a:t>
            </a:r>
            <a:r>
              <a:rPr sz="1400" spc="-5" dirty="0">
                <a:latin typeface="Carlito"/>
                <a:cs typeface="Carlito"/>
              </a:rPr>
              <a:t>light chain </a:t>
            </a:r>
            <a:r>
              <a:rPr sz="1400" dirty="0">
                <a:latin typeface="Carlito"/>
                <a:cs typeface="Carlito"/>
              </a:rPr>
              <a:t>, </a:t>
            </a:r>
            <a:r>
              <a:rPr sz="1400" spc="-10" dirty="0">
                <a:latin typeface="Carlito"/>
                <a:cs typeface="Carlito"/>
              </a:rPr>
              <a:t>preventing </a:t>
            </a:r>
            <a:r>
              <a:rPr sz="1400" spc="-5" dirty="0">
                <a:latin typeface="Carlito"/>
                <a:cs typeface="Carlito"/>
              </a:rPr>
              <a:t>the  interaction </a:t>
            </a:r>
            <a:r>
              <a:rPr sz="1400" dirty="0">
                <a:latin typeface="Carlito"/>
                <a:cs typeface="Carlito"/>
              </a:rPr>
              <a:t>of </a:t>
            </a:r>
            <a:r>
              <a:rPr sz="1400" spc="-10" dirty="0">
                <a:latin typeface="Carlito"/>
                <a:cs typeface="Carlito"/>
              </a:rPr>
              <a:t>myosin </a:t>
            </a:r>
            <a:r>
              <a:rPr sz="1400" dirty="0">
                <a:latin typeface="Carlito"/>
                <a:cs typeface="Carlito"/>
              </a:rPr>
              <a:t>with </a:t>
            </a:r>
            <a:r>
              <a:rPr sz="1400" spc="-5" dirty="0">
                <a:latin typeface="Carlito"/>
                <a:cs typeface="Carlito"/>
              </a:rPr>
              <a:t>actin(Myosin light chain  </a:t>
            </a:r>
            <a:r>
              <a:rPr sz="1400" dirty="0">
                <a:latin typeface="Carlito"/>
                <a:cs typeface="Carlito"/>
              </a:rPr>
              <a:t>kinase </a:t>
            </a:r>
            <a:r>
              <a:rPr sz="1400" spc="-5" dirty="0">
                <a:latin typeface="Carlito"/>
                <a:cs typeface="Carlito"/>
              </a:rPr>
              <a:t>essential </a:t>
            </a:r>
            <a:r>
              <a:rPr sz="1400" spc="-10" dirty="0">
                <a:latin typeface="Carlito"/>
                <a:cs typeface="Carlito"/>
              </a:rPr>
              <a:t>for </a:t>
            </a:r>
            <a:r>
              <a:rPr sz="1400" spc="-5" dirty="0">
                <a:latin typeface="Carlito"/>
                <a:cs typeface="Carlito"/>
              </a:rPr>
              <a:t>smooth muscle</a:t>
            </a:r>
            <a:r>
              <a:rPr sz="1400" spc="-25" dirty="0">
                <a:latin typeface="Carlito"/>
                <a:cs typeface="Carlito"/>
              </a:rPr>
              <a:t> </a:t>
            </a:r>
            <a:r>
              <a:rPr sz="1400" spc="-5" dirty="0">
                <a:latin typeface="Carlito"/>
                <a:cs typeface="Carlito"/>
              </a:rPr>
              <a:t>contraction).</a:t>
            </a:r>
            <a:endParaRPr sz="1400">
              <a:latin typeface="Carlito"/>
              <a:cs typeface="Carlito"/>
            </a:endParaRPr>
          </a:p>
        </p:txBody>
      </p:sp>
      <p:sp>
        <p:nvSpPr>
          <p:cNvPr id="9" name="object 9"/>
          <p:cNvSpPr txBox="1"/>
          <p:nvPr/>
        </p:nvSpPr>
        <p:spPr>
          <a:xfrm>
            <a:off x="1507616" y="5749239"/>
            <a:ext cx="1632585" cy="239395"/>
          </a:xfrm>
          <a:prstGeom prst="rect">
            <a:avLst/>
          </a:prstGeom>
        </p:spPr>
        <p:txBody>
          <a:bodyPr vert="horz" wrap="square" lIns="0" tIns="12700" rIns="0" bIns="0" rtlCol="0">
            <a:spAutoFit/>
          </a:bodyPr>
          <a:lstStyle/>
          <a:p>
            <a:pPr marL="12700">
              <a:lnSpc>
                <a:spcPct val="100000"/>
              </a:lnSpc>
              <a:spcBef>
                <a:spcPts val="100"/>
              </a:spcBef>
            </a:pPr>
            <a:r>
              <a:rPr sz="1400" spc="-5" dirty="0">
                <a:latin typeface="Carlito"/>
                <a:cs typeface="Carlito"/>
              </a:rPr>
              <a:t>Results </a:t>
            </a:r>
            <a:r>
              <a:rPr sz="1400" dirty="0">
                <a:latin typeface="Carlito"/>
                <a:cs typeface="Carlito"/>
              </a:rPr>
              <a:t>in</a:t>
            </a:r>
            <a:r>
              <a:rPr sz="1400" spc="-35" dirty="0">
                <a:latin typeface="Carlito"/>
                <a:cs typeface="Carlito"/>
              </a:rPr>
              <a:t> </a:t>
            </a:r>
            <a:r>
              <a:rPr sz="1400" spc="-5" dirty="0">
                <a:latin typeface="Carlito"/>
                <a:cs typeface="Carlito"/>
              </a:rPr>
              <a:t>vasodilation</a:t>
            </a:r>
            <a:endParaRPr sz="1400">
              <a:latin typeface="Carlito"/>
              <a:cs typeface="Carlito"/>
            </a:endParaRPr>
          </a:p>
        </p:txBody>
      </p:sp>
      <p:grpSp>
        <p:nvGrpSpPr>
          <p:cNvPr id="10" name="object 10"/>
          <p:cNvGrpSpPr/>
          <p:nvPr/>
        </p:nvGrpSpPr>
        <p:grpSpPr>
          <a:xfrm>
            <a:off x="2273807" y="4102608"/>
            <a:ext cx="407034" cy="436245"/>
            <a:chOff x="2273807" y="4102608"/>
            <a:chExt cx="407034" cy="436245"/>
          </a:xfrm>
        </p:grpSpPr>
        <p:sp>
          <p:nvSpPr>
            <p:cNvPr id="11" name="object 11"/>
            <p:cNvSpPr/>
            <p:nvPr/>
          </p:nvSpPr>
          <p:spPr>
            <a:xfrm>
              <a:off x="2286761" y="4115562"/>
              <a:ext cx="381000" cy="410209"/>
            </a:xfrm>
            <a:custGeom>
              <a:avLst/>
              <a:gdLst/>
              <a:ahLst/>
              <a:cxnLst/>
              <a:rect l="l" t="t" r="r" b="b"/>
              <a:pathLst>
                <a:path w="381000" h="410210">
                  <a:moveTo>
                    <a:pt x="242188" y="0"/>
                  </a:moveTo>
                  <a:lnTo>
                    <a:pt x="138811" y="0"/>
                  </a:lnTo>
                  <a:lnTo>
                    <a:pt x="138811" y="219456"/>
                  </a:lnTo>
                  <a:lnTo>
                    <a:pt x="0" y="219456"/>
                  </a:lnTo>
                  <a:lnTo>
                    <a:pt x="190500" y="409956"/>
                  </a:lnTo>
                  <a:lnTo>
                    <a:pt x="381000" y="219456"/>
                  </a:lnTo>
                  <a:lnTo>
                    <a:pt x="242188" y="219456"/>
                  </a:lnTo>
                  <a:lnTo>
                    <a:pt x="242188" y="0"/>
                  </a:lnTo>
                  <a:close/>
                </a:path>
              </a:pathLst>
            </a:custGeom>
            <a:solidFill>
              <a:srgbClr val="4F81BC"/>
            </a:solidFill>
          </p:spPr>
          <p:txBody>
            <a:bodyPr wrap="square" lIns="0" tIns="0" rIns="0" bIns="0" rtlCol="0"/>
            <a:lstStyle/>
            <a:p>
              <a:endParaRPr/>
            </a:p>
          </p:txBody>
        </p:sp>
        <p:sp>
          <p:nvSpPr>
            <p:cNvPr id="12" name="object 12"/>
            <p:cNvSpPr/>
            <p:nvPr/>
          </p:nvSpPr>
          <p:spPr>
            <a:xfrm>
              <a:off x="2286761" y="4115562"/>
              <a:ext cx="381000" cy="410209"/>
            </a:xfrm>
            <a:custGeom>
              <a:avLst/>
              <a:gdLst/>
              <a:ahLst/>
              <a:cxnLst/>
              <a:rect l="l" t="t" r="r" b="b"/>
              <a:pathLst>
                <a:path w="381000" h="410210">
                  <a:moveTo>
                    <a:pt x="381000" y="219456"/>
                  </a:moveTo>
                  <a:lnTo>
                    <a:pt x="242188" y="219456"/>
                  </a:lnTo>
                  <a:lnTo>
                    <a:pt x="242188" y="0"/>
                  </a:lnTo>
                  <a:lnTo>
                    <a:pt x="138811" y="0"/>
                  </a:lnTo>
                  <a:lnTo>
                    <a:pt x="138811" y="219456"/>
                  </a:lnTo>
                  <a:lnTo>
                    <a:pt x="0" y="219456"/>
                  </a:lnTo>
                  <a:lnTo>
                    <a:pt x="190500" y="409956"/>
                  </a:lnTo>
                  <a:lnTo>
                    <a:pt x="381000" y="219456"/>
                  </a:lnTo>
                  <a:close/>
                </a:path>
              </a:pathLst>
            </a:custGeom>
            <a:ln w="25908">
              <a:solidFill>
                <a:srgbClr val="385D89"/>
              </a:solidFill>
            </a:ln>
          </p:spPr>
          <p:txBody>
            <a:bodyPr wrap="square" lIns="0" tIns="0" rIns="0" bIns="0" rtlCol="0"/>
            <a:lstStyle/>
            <a:p>
              <a:endParaRPr/>
            </a:p>
          </p:txBody>
        </p:sp>
      </p:grpSp>
      <p:grpSp>
        <p:nvGrpSpPr>
          <p:cNvPr id="13" name="object 13"/>
          <p:cNvGrpSpPr/>
          <p:nvPr/>
        </p:nvGrpSpPr>
        <p:grpSpPr>
          <a:xfrm>
            <a:off x="2273807" y="2502407"/>
            <a:ext cx="407034" cy="483234"/>
            <a:chOff x="2273807" y="2502407"/>
            <a:chExt cx="407034" cy="483234"/>
          </a:xfrm>
        </p:grpSpPr>
        <p:sp>
          <p:nvSpPr>
            <p:cNvPr id="14" name="object 14"/>
            <p:cNvSpPr/>
            <p:nvPr/>
          </p:nvSpPr>
          <p:spPr>
            <a:xfrm>
              <a:off x="2286761" y="2515361"/>
              <a:ext cx="381000" cy="457200"/>
            </a:xfrm>
            <a:custGeom>
              <a:avLst/>
              <a:gdLst/>
              <a:ahLst/>
              <a:cxnLst/>
              <a:rect l="l" t="t" r="r" b="b"/>
              <a:pathLst>
                <a:path w="381000" h="457200">
                  <a:moveTo>
                    <a:pt x="242188" y="0"/>
                  </a:moveTo>
                  <a:lnTo>
                    <a:pt x="138811" y="0"/>
                  </a:lnTo>
                  <a:lnTo>
                    <a:pt x="138811" y="266700"/>
                  </a:lnTo>
                  <a:lnTo>
                    <a:pt x="0" y="266700"/>
                  </a:lnTo>
                  <a:lnTo>
                    <a:pt x="190500" y="457200"/>
                  </a:lnTo>
                  <a:lnTo>
                    <a:pt x="381000" y="266700"/>
                  </a:lnTo>
                  <a:lnTo>
                    <a:pt x="242188" y="266700"/>
                  </a:lnTo>
                  <a:lnTo>
                    <a:pt x="242188" y="0"/>
                  </a:lnTo>
                  <a:close/>
                </a:path>
              </a:pathLst>
            </a:custGeom>
            <a:solidFill>
              <a:srgbClr val="4F81BC"/>
            </a:solidFill>
          </p:spPr>
          <p:txBody>
            <a:bodyPr wrap="square" lIns="0" tIns="0" rIns="0" bIns="0" rtlCol="0"/>
            <a:lstStyle/>
            <a:p>
              <a:endParaRPr/>
            </a:p>
          </p:txBody>
        </p:sp>
        <p:sp>
          <p:nvSpPr>
            <p:cNvPr id="15" name="object 15"/>
            <p:cNvSpPr/>
            <p:nvPr/>
          </p:nvSpPr>
          <p:spPr>
            <a:xfrm>
              <a:off x="2286761" y="2515361"/>
              <a:ext cx="381000" cy="457200"/>
            </a:xfrm>
            <a:custGeom>
              <a:avLst/>
              <a:gdLst/>
              <a:ahLst/>
              <a:cxnLst/>
              <a:rect l="l" t="t" r="r" b="b"/>
              <a:pathLst>
                <a:path w="381000" h="457200">
                  <a:moveTo>
                    <a:pt x="381000" y="266700"/>
                  </a:moveTo>
                  <a:lnTo>
                    <a:pt x="242188" y="266700"/>
                  </a:lnTo>
                  <a:lnTo>
                    <a:pt x="242188" y="0"/>
                  </a:lnTo>
                  <a:lnTo>
                    <a:pt x="138811" y="0"/>
                  </a:lnTo>
                  <a:lnTo>
                    <a:pt x="138811" y="266700"/>
                  </a:lnTo>
                  <a:lnTo>
                    <a:pt x="0" y="266700"/>
                  </a:lnTo>
                  <a:lnTo>
                    <a:pt x="190500" y="457200"/>
                  </a:lnTo>
                  <a:lnTo>
                    <a:pt x="381000" y="266700"/>
                  </a:lnTo>
                  <a:close/>
                </a:path>
              </a:pathLst>
            </a:custGeom>
            <a:ln w="25908">
              <a:solidFill>
                <a:srgbClr val="385D89"/>
              </a:solidFill>
            </a:ln>
          </p:spPr>
          <p:txBody>
            <a:bodyPr wrap="square" lIns="0" tIns="0" rIns="0" bIns="0" rtlCol="0"/>
            <a:lstStyle/>
            <a:p>
              <a:endParaRPr/>
            </a:p>
          </p:txBody>
        </p:sp>
      </p:grpSp>
      <p:grpSp>
        <p:nvGrpSpPr>
          <p:cNvPr id="16" name="object 16"/>
          <p:cNvGrpSpPr/>
          <p:nvPr/>
        </p:nvGrpSpPr>
        <p:grpSpPr>
          <a:xfrm>
            <a:off x="2197607" y="1511808"/>
            <a:ext cx="407034" cy="483234"/>
            <a:chOff x="2197607" y="1511808"/>
            <a:chExt cx="407034" cy="483234"/>
          </a:xfrm>
        </p:grpSpPr>
        <p:sp>
          <p:nvSpPr>
            <p:cNvPr id="17" name="object 17"/>
            <p:cNvSpPr/>
            <p:nvPr/>
          </p:nvSpPr>
          <p:spPr>
            <a:xfrm>
              <a:off x="2210561" y="1524762"/>
              <a:ext cx="381000" cy="457200"/>
            </a:xfrm>
            <a:custGeom>
              <a:avLst/>
              <a:gdLst/>
              <a:ahLst/>
              <a:cxnLst/>
              <a:rect l="l" t="t" r="r" b="b"/>
              <a:pathLst>
                <a:path w="381000" h="457200">
                  <a:moveTo>
                    <a:pt x="242188" y="0"/>
                  </a:moveTo>
                  <a:lnTo>
                    <a:pt x="138811" y="0"/>
                  </a:lnTo>
                  <a:lnTo>
                    <a:pt x="138811" y="266700"/>
                  </a:lnTo>
                  <a:lnTo>
                    <a:pt x="0" y="266700"/>
                  </a:lnTo>
                  <a:lnTo>
                    <a:pt x="190500" y="457200"/>
                  </a:lnTo>
                  <a:lnTo>
                    <a:pt x="381000" y="266700"/>
                  </a:lnTo>
                  <a:lnTo>
                    <a:pt x="242188" y="266700"/>
                  </a:lnTo>
                  <a:lnTo>
                    <a:pt x="242188" y="0"/>
                  </a:lnTo>
                  <a:close/>
                </a:path>
              </a:pathLst>
            </a:custGeom>
            <a:solidFill>
              <a:srgbClr val="4F81BC"/>
            </a:solidFill>
          </p:spPr>
          <p:txBody>
            <a:bodyPr wrap="square" lIns="0" tIns="0" rIns="0" bIns="0" rtlCol="0"/>
            <a:lstStyle/>
            <a:p>
              <a:endParaRPr/>
            </a:p>
          </p:txBody>
        </p:sp>
        <p:sp>
          <p:nvSpPr>
            <p:cNvPr id="18" name="object 18"/>
            <p:cNvSpPr/>
            <p:nvPr/>
          </p:nvSpPr>
          <p:spPr>
            <a:xfrm>
              <a:off x="2210561" y="1524762"/>
              <a:ext cx="381000" cy="457200"/>
            </a:xfrm>
            <a:custGeom>
              <a:avLst/>
              <a:gdLst/>
              <a:ahLst/>
              <a:cxnLst/>
              <a:rect l="l" t="t" r="r" b="b"/>
              <a:pathLst>
                <a:path w="381000" h="457200">
                  <a:moveTo>
                    <a:pt x="381000" y="266700"/>
                  </a:moveTo>
                  <a:lnTo>
                    <a:pt x="242188" y="266700"/>
                  </a:lnTo>
                  <a:lnTo>
                    <a:pt x="242188" y="0"/>
                  </a:lnTo>
                  <a:lnTo>
                    <a:pt x="138811" y="0"/>
                  </a:lnTo>
                  <a:lnTo>
                    <a:pt x="138811" y="266700"/>
                  </a:lnTo>
                  <a:lnTo>
                    <a:pt x="0" y="266700"/>
                  </a:lnTo>
                  <a:lnTo>
                    <a:pt x="190500" y="457200"/>
                  </a:lnTo>
                  <a:lnTo>
                    <a:pt x="381000" y="266700"/>
                  </a:lnTo>
                  <a:close/>
                </a:path>
              </a:pathLst>
            </a:custGeom>
            <a:ln w="25908">
              <a:solidFill>
                <a:srgbClr val="385D89"/>
              </a:solidFill>
            </a:ln>
          </p:spPr>
          <p:txBody>
            <a:bodyPr wrap="square" lIns="0" tIns="0" rIns="0" bIns="0" rtlCol="0"/>
            <a:lstStyle/>
            <a:p>
              <a:endParaRPr/>
            </a:p>
          </p:txBody>
        </p:sp>
      </p:grpSp>
      <p:grpSp>
        <p:nvGrpSpPr>
          <p:cNvPr id="19" name="object 19"/>
          <p:cNvGrpSpPr/>
          <p:nvPr/>
        </p:nvGrpSpPr>
        <p:grpSpPr>
          <a:xfrm>
            <a:off x="2273807" y="3264408"/>
            <a:ext cx="407034" cy="483234"/>
            <a:chOff x="2273807" y="3264408"/>
            <a:chExt cx="407034" cy="483234"/>
          </a:xfrm>
        </p:grpSpPr>
        <p:sp>
          <p:nvSpPr>
            <p:cNvPr id="20" name="object 20"/>
            <p:cNvSpPr/>
            <p:nvPr/>
          </p:nvSpPr>
          <p:spPr>
            <a:xfrm>
              <a:off x="2286761" y="3277362"/>
              <a:ext cx="381000" cy="457200"/>
            </a:xfrm>
            <a:custGeom>
              <a:avLst/>
              <a:gdLst/>
              <a:ahLst/>
              <a:cxnLst/>
              <a:rect l="l" t="t" r="r" b="b"/>
              <a:pathLst>
                <a:path w="381000" h="457200">
                  <a:moveTo>
                    <a:pt x="242188" y="0"/>
                  </a:moveTo>
                  <a:lnTo>
                    <a:pt x="138811" y="0"/>
                  </a:lnTo>
                  <a:lnTo>
                    <a:pt x="138811" y="266700"/>
                  </a:lnTo>
                  <a:lnTo>
                    <a:pt x="0" y="266700"/>
                  </a:lnTo>
                  <a:lnTo>
                    <a:pt x="190500" y="457200"/>
                  </a:lnTo>
                  <a:lnTo>
                    <a:pt x="381000" y="266700"/>
                  </a:lnTo>
                  <a:lnTo>
                    <a:pt x="242188" y="266700"/>
                  </a:lnTo>
                  <a:lnTo>
                    <a:pt x="242188" y="0"/>
                  </a:lnTo>
                  <a:close/>
                </a:path>
              </a:pathLst>
            </a:custGeom>
            <a:solidFill>
              <a:srgbClr val="4F81BC"/>
            </a:solidFill>
          </p:spPr>
          <p:txBody>
            <a:bodyPr wrap="square" lIns="0" tIns="0" rIns="0" bIns="0" rtlCol="0"/>
            <a:lstStyle/>
            <a:p>
              <a:endParaRPr/>
            </a:p>
          </p:txBody>
        </p:sp>
        <p:sp>
          <p:nvSpPr>
            <p:cNvPr id="21" name="object 21"/>
            <p:cNvSpPr/>
            <p:nvPr/>
          </p:nvSpPr>
          <p:spPr>
            <a:xfrm>
              <a:off x="2286761" y="3277362"/>
              <a:ext cx="381000" cy="457200"/>
            </a:xfrm>
            <a:custGeom>
              <a:avLst/>
              <a:gdLst/>
              <a:ahLst/>
              <a:cxnLst/>
              <a:rect l="l" t="t" r="r" b="b"/>
              <a:pathLst>
                <a:path w="381000" h="457200">
                  <a:moveTo>
                    <a:pt x="381000" y="266700"/>
                  </a:moveTo>
                  <a:lnTo>
                    <a:pt x="242188" y="266700"/>
                  </a:lnTo>
                  <a:lnTo>
                    <a:pt x="242188" y="0"/>
                  </a:lnTo>
                  <a:lnTo>
                    <a:pt x="138811" y="0"/>
                  </a:lnTo>
                  <a:lnTo>
                    <a:pt x="138811" y="266700"/>
                  </a:lnTo>
                  <a:lnTo>
                    <a:pt x="0" y="266700"/>
                  </a:lnTo>
                  <a:lnTo>
                    <a:pt x="190500" y="457200"/>
                  </a:lnTo>
                  <a:lnTo>
                    <a:pt x="381000" y="266700"/>
                  </a:lnTo>
                  <a:close/>
                </a:path>
              </a:pathLst>
            </a:custGeom>
            <a:ln w="25908">
              <a:solidFill>
                <a:srgbClr val="385D89"/>
              </a:solidFill>
            </a:ln>
          </p:spPr>
          <p:txBody>
            <a:bodyPr wrap="square" lIns="0" tIns="0" rIns="0" bIns="0" rtlCol="0"/>
            <a:lstStyle/>
            <a:p>
              <a:endParaRPr/>
            </a:p>
          </p:txBody>
        </p:sp>
      </p:grpSp>
      <p:grpSp>
        <p:nvGrpSpPr>
          <p:cNvPr id="22" name="object 22"/>
          <p:cNvGrpSpPr/>
          <p:nvPr/>
        </p:nvGrpSpPr>
        <p:grpSpPr>
          <a:xfrm>
            <a:off x="4572000" y="914400"/>
            <a:ext cx="4572000" cy="5715000"/>
            <a:chOff x="4572000" y="914400"/>
            <a:chExt cx="4572000" cy="5715000"/>
          </a:xfrm>
        </p:grpSpPr>
        <p:sp>
          <p:nvSpPr>
            <p:cNvPr id="23" name="object 23"/>
            <p:cNvSpPr/>
            <p:nvPr/>
          </p:nvSpPr>
          <p:spPr>
            <a:xfrm>
              <a:off x="4572000" y="914400"/>
              <a:ext cx="4572000" cy="4724400"/>
            </a:xfrm>
            <a:prstGeom prst="rect">
              <a:avLst/>
            </a:prstGeom>
            <a:blipFill>
              <a:blip r:embed="rId2" cstate="print"/>
              <a:stretch>
                <a:fillRect/>
              </a:stretch>
            </a:blipFill>
          </p:spPr>
          <p:txBody>
            <a:bodyPr wrap="square" lIns="0" tIns="0" rIns="0" bIns="0" rtlCol="0"/>
            <a:lstStyle/>
            <a:p>
              <a:endParaRPr/>
            </a:p>
          </p:txBody>
        </p:sp>
        <p:sp>
          <p:nvSpPr>
            <p:cNvPr id="24" name="object 24"/>
            <p:cNvSpPr/>
            <p:nvPr/>
          </p:nvSpPr>
          <p:spPr>
            <a:xfrm>
              <a:off x="4572000" y="5486400"/>
              <a:ext cx="4571999" cy="1143000"/>
            </a:xfrm>
            <a:prstGeom prst="rect">
              <a:avLst/>
            </a:prstGeom>
            <a:blipFill>
              <a:blip r:embed="rId3" cstate="print"/>
              <a:stretch>
                <a:fillRect/>
              </a:stretch>
            </a:blipFill>
          </p:spPr>
          <p:txBody>
            <a:bodyPr wrap="square" lIns="0" tIns="0" rIns="0" bIns="0" rtlCol="0"/>
            <a:lstStyle/>
            <a:p>
              <a:endParaRPr/>
            </a:p>
          </p:txBody>
        </p:sp>
      </p:grpSp>
      <p:grpSp>
        <p:nvGrpSpPr>
          <p:cNvPr id="25" name="object 25"/>
          <p:cNvGrpSpPr/>
          <p:nvPr/>
        </p:nvGrpSpPr>
        <p:grpSpPr>
          <a:xfrm>
            <a:off x="2121407" y="5245608"/>
            <a:ext cx="510540" cy="559435"/>
            <a:chOff x="2121407" y="5245608"/>
            <a:chExt cx="510540" cy="559435"/>
          </a:xfrm>
        </p:grpSpPr>
        <p:sp>
          <p:nvSpPr>
            <p:cNvPr id="26" name="object 26"/>
            <p:cNvSpPr/>
            <p:nvPr/>
          </p:nvSpPr>
          <p:spPr>
            <a:xfrm>
              <a:off x="2134361" y="5258562"/>
              <a:ext cx="485140" cy="533400"/>
            </a:xfrm>
            <a:custGeom>
              <a:avLst/>
              <a:gdLst/>
              <a:ahLst/>
              <a:cxnLst/>
              <a:rect l="l" t="t" r="r" b="b"/>
              <a:pathLst>
                <a:path w="485139" h="533400">
                  <a:moveTo>
                    <a:pt x="363474" y="0"/>
                  </a:moveTo>
                  <a:lnTo>
                    <a:pt x="121157" y="0"/>
                  </a:lnTo>
                  <a:lnTo>
                    <a:pt x="121157" y="291084"/>
                  </a:lnTo>
                  <a:lnTo>
                    <a:pt x="0" y="291084"/>
                  </a:lnTo>
                  <a:lnTo>
                    <a:pt x="242315" y="533400"/>
                  </a:lnTo>
                  <a:lnTo>
                    <a:pt x="484631" y="291084"/>
                  </a:lnTo>
                  <a:lnTo>
                    <a:pt x="363474" y="291084"/>
                  </a:lnTo>
                  <a:lnTo>
                    <a:pt x="363474" y="0"/>
                  </a:lnTo>
                  <a:close/>
                </a:path>
              </a:pathLst>
            </a:custGeom>
            <a:solidFill>
              <a:srgbClr val="4F81BC"/>
            </a:solidFill>
          </p:spPr>
          <p:txBody>
            <a:bodyPr wrap="square" lIns="0" tIns="0" rIns="0" bIns="0" rtlCol="0"/>
            <a:lstStyle/>
            <a:p>
              <a:endParaRPr/>
            </a:p>
          </p:txBody>
        </p:sp>
        <p:sp>
          <p:nvSpPr>
            <p:cNvPr id="27" name="object 27"/>
            <p:cNvSpPr/>
            <p:nvPr/>
          </p:nvSpPr>
          <p:spPr>
            <a:xfrm>
              <a:off x="2134361" y="5258562"/>
              <a:ext cx="485140" cy="533400"/>
            </a:xfrm>
            <a:custGeom>
              <a:avLst/>
              <a:gdLst/>
              <a:ahLst/>
              <a:cxnLst/>
              <a:rect l="l" t="t" r="r" b="b"/>
              <a:pathLst>
                <a:path w="485139" h="533400">
                  <a:moveTo>
                    <a:pt x="0" y="291084"/>
                  </a:moveTo>
                  <a:lnTo>
                    <a:pt x="121157" y="291084"/>
                  </a:lnTo>
                  <a:lnTo>
                    <a:pt x="121157" y="0"/>
                  </a:lnTo>
                  <a:lnTo>
                    <a:pt x="363474" y="0"/>
                  </a:lnTo>
                  <a:lnTo>
                    <a:pt x="363474" y="291084"/>
                  </a:lnTo>
                  <a:lnTo>
                    <a:pt x="484631" y="291084"/>
                  </a:lnTo>
                  <a:lnTo>
                    <a:pt x="242315" y="533400"/>
                  </a:lnTo>
                  <a:lnTo>
                    <a:pt x="0" y="291084"/>
                  </a:lnTo>
                  <a:close/>
                </a:path>
              </a:pathLst>
            </a:custGeom>
            <a:ln w="25908">
              <a:solidFill>
                <a:srgbClr val="385D89"/>
              </a:solidFill>
            </a:ln>
          </p:spPr>
          <p:txBody>
            <a:bodyPr wrap="square" lIns="0" tIns="0" rIns="0" bIns="0" rtlCol="0"/>
            <a:lstStyle/>
            <a:p>
              <a:endParaRPr/>
            </a:p>
          </p:txBody>
        </p:sp>
      </p:gr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82</a:t>
            </a:fld>
            <a:endParaRP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838200"/>
          </a:xfrm>
          <a:custGeom>
            <a:avLst/>
            <a:gdLst/>
            <a:ahLst/>
            <a:cxnLst/>
            <a:rect l="l" t="t" r="r" b="b"/>
            <a:pathLst>
              <a:path w="9144000" h="838200">
                <a:moveTo>
                  <a:pt x="9144000" y="0"/>
                </a:moveTo>
                <a:lnTo>
                  <a:pt x="0" y="0"/>
                </a:lnTo>
                <a:lnTo>
                  <a:pt x="0" y="838200"/>
                </a:lnTo>
                <a:lnTo>
                  <a:pt x="9144000" y="838200"/>
                </a:lnTo>
                <a:lnTo>
                  <a:pt x="9144000" y="0"/>
                </a:lnTo>
                <a:close/>
              </a:path>
            </a:pathLst>
          </a:custGeom>
          <a:solidFill>
            <a:srgbClr val="C3D59B"/>
          </a:solidFill>
        </p:spPr>
        <p:txBody>
          <a:bodyPr wrap="square" lIns="0" tIns="0" rIns="0" bIns="0" rtlCol="0"/>
          <a:lstStyle/>
          <a:p>
            <a:endParaRPr/>
          </a:p>
        </p:txBody>
      </p:sp>
      <p:sp>
        <p:nvSpPr>
          <p:cNvPr id="3" name="object 3"/>
          <p:cNvSpPr txBox="1">
            <a:spLocks noGrp="1"/>
          </p:cNvSpPr>
          <p:nvPr>
            <p:ph type="title"/>
          </p:nvPr>
        </p:nvSpPr>
        <p:spPr>
          <a:xfrm>
            <a:off x="475894" y="0"/>
            <a:ext cx="8195309" cy="57467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0000"/>
                </a:solidFill>
                <a:latin typeface="Carlito"/>
                <a:cs typeface="Carlito"/>
              </a:rPr>
              <a:t>Calcium Channel </a:t>
            </a:r>
            <a:r>
              <a:rPr spc="-20" dirty="0">
                <a:solidFill>
                  <a:srgbClr val="000000"/>
                </a:solidFill>
                <a:latin typeface="Carlito"/>
                <a:cs typeface="Carlito"/>
              </a:rPr>
              <a:t>Blockers </a:t>
            </a:r>
            <a:r>
              <a:rPr spc="-25" dirty="0">
                <a:solidFill>
                  <a:srgbClr val="000000"/>
                </a:solidFill>
                <a:latin typeface="Carlito"/>
                <a:cs typeface="Carlito"/>
              </a:rPr>
              <a:t>for</a:t>
            </a:r>
            <a:r>
              <a:rPr dirty="0">
                <a:solidFill>
                  <a:srgbClr val="000000"/>
                </a:solidFill>
                <a:latin typeface="Carlito"/>
                <a:cs typeface="Carlito"/>
              </a:rPr>
              <a:t> </a:t>
            </a:r>
            <a:r>
              <a:rPr spc="-20" dirty="0">
                <a:solidFill>
                  <a:srgbClr val="000000"/>
                </a:solidFill>
                <a:latin typeface="Carlito"/>
                <a:cs typeface="Carlito"/>
              </a:rPr>
              <a:t>Vasodialation</a:t>
            </a:r>
          </a:p>
        </p:txBody>
      </p:sp>
      <p:sp>
        <p:nvSpPr>
          <p:cNvPr id="4" name="object 4"/>
          <p:cNvSpPr txBox="1"/>
          <p:nvPr/>
        </p:nvSpPr>
        <p:spPr>
          <a:xfrm>
            <a:off x="3243833" y="562102"/>
            <a:ext cx="2658110" cy="299720"/>
          </a:xfrm>
          <a:prstGeom prst="rect">
            <a:avLst/>
          </a:prstGeom>
        </p:spPr>
        <p:txBody>
          <a:bodyPr vert="horz" wrap="square" lIns="0" tIns="12700" rIns="0" bIns="0" rtlCol="0">
            <a:spAutoFit/>
          </a:bodyPr>
          <a:lstStyle/>
          <a:p>
            <a:pPr marL="12700">
              <a:lnSpc>
                <a:spcPct val="100000"/>
              </a:lnSpc>
              <a:spcBef>
                <a:spcPts val="100"/>
              </a:spcBef>
            </a:pPr>
            <a:r>
              <a:rPr sz="1800" i="1" spc="-5" dirty="0">
                <a:latin typeface="Verdana"/>
                <a:cs typeface="Verdana"/>
              </a:rPr>
              <a:t>Nisoldipine </a:t>
            </a:r>
            <a:r>
              <a:rPr sz="1800" i="1" dirty="0">
                <a:latin typeface="Verdana"/>
                <a:cs typeface="Verdana"/>
              </a:rPr>
              <a:t>,</a:t>
            </a:r>
            <a:r>
              <a:rPr sz="1800" i="1" spc="-30" dirty="0">
                <a:latin typeface="Verdana"/>
                <a:cs typeface="Verdana"/>
              </a:rPr>
              <a:t> </a:t>
            </a:r>
            <a:r>
              <a:rPr sz="1800" i="1" spc="-5" dirty="0">
                <a:latin typeface="Verdana"/>
                <a:cs typeface="Verdana"/>
              </a:rPr>
              <a:t>Isradipine</a:t>
            </a:r>
            <a:endParaRPr sz="1800">
              <a:latin typeface="Verdana"/>
              <a:cs typeface="Verdana"/>
            </a:endParaRPr>
          </a:p>
        </p:txBody>
      </p:sp>
      <p:sp>
        <p:nvSpPr>
          <p:cNvPr id="5" name="object 5"/>
          <p:cNvSpPr txBox="1"/>
          <p:nvPr/>
        </p:nvSpPr>
        <p:spPr>
          <a:xfrm>
            <a:off x="1946529" y="825753"/>
            <a:ext cx="4865370" cy="2661285"/>
          </a:xfrm>
          <a:prstGeom prst="rect">
            <a:avLst/>
          </a:prstGeom>
        </p:spPr>
        <p:txBody>
          <a:bodyPr vert="horz" wrap="square" lIns="0" tIns="12700" rIns="0" bIns="0" rtlCol="0">
            <a:spAutoFit/>
          </a:bodyPr>
          <a:lstStyle/>
          <a:p>
            <a:pPr marL="448309" marR="436245" algn="ctr">
              <a:lnSpc>
                <a:spcPct val="120000"/>
              </a:lnSpc>
              <a:spcBef>
                <a:spcPts val="100"/>
              </a:spcBef>
            </a:pPr>
            <a:r>
              <a:rPr sz="1200" dirty="0">
                <a:solidFill>
                  <a:srgbClr val="17375E"/>
                </a:solidFill>
                <a:latin typeface="Carlito"/>
                <a:cs typeface="Carlito"/>
              </a:rPr>
              <a:t>bind </a:t>
            </a:r>
            <a:r>
              <a:rPr sz="1200" spc="-5" dirty="0">
                <a:solidFill>
                  <a:srgbClr val="17375E"/>
                </a:solidFill>
                <a:latin typeface="Carlito"/>
                <a:cs typeface="Carlito"/>
              </a:rPr>
              <a:t>more effectively to </a:t>
            </a:r>
            <a:r>
              <a:rPr sz="1200" dirty="0">
                <a:solidFill>
                  <a:srgbClr val="17375E"/>
                </a:solidFill>
                <a:latin typeface="Carlito"/>
                <a:cs typeface="Carlito"/>
              </a:rPr>
              <a:t>open channels and </a:t>
            </a:r>
            <a:r>
              <a:rPr sz="1200" spc="-5" dirty="0">
                <a:solidFill>
                  <a:srgbClr val="17375E"/>
                </a:solidFill>
                <a:latin typeface="Carlito"/>
                <a:cs typeface="Carlito"/>
              </a:rPr>
              <a:t>inactivated</a:t>
            </a:r>
            <a:r>
              <a:rPr sz="1200" spc="-180" dirty="0">
                <a:solidFill>
                  <a:srgbClr val="17375E"/>
                </a:solidFill>
                <a:latin typeface="Carlito"/>
                <a:cs typeface="Carlito"/>
              </a:rPr>
              <a:t> </a:t>
            </a:r>
            <a:r>
              <a:rPr sz="1200" dirty="0">
                <a:solidFill>
                  <a:srgbClr val="17375E"/>
                </a:solidFill>
                <a:latin typeface="Carlito"/>
                <a:cs typeface="Carlito"/>
              </a:rPr>
              <a:t>channels  </a:t>
            </a:r>
            <a:r>
              <a:rPr sz="1200" spc="-5" dirty="0">
                <a:solidFill>
                  <a:srgbClr val="17375E"/>
                </a:solidFill>
                <a:latin typeface="Carlito"/>
                <a:cs typeface="Carlito"/>
              </a:rPr>
              <a:t>(inner side of </a:t>
            </a:r>
            <a:r>
              <a:rPr sz="1200" dirty="0">
                <a:solidFill>
                  <a:srgbClr val="17375E"/>
                </a:solidFill>
                <a:latin typeface="Carlito"/>
                <a:cs typeface="Carlito"/>
              </a:rPr>
              <a:t>the</a:t>
            </a:r>
            <a:r>
              <a:rPr sz="1200" spc="-20" dirty="0">
                <a:solidFill>
                  <a:srgbClr val="17375E"/>
                </a:solidFill>
                <a:latin typeface="Carlito"/>
                <a:cs typeface="Carlito"/>
              </a:rPr>
              <a:t> </a:t>
            </a:r>
            <a:r>
              <a:rPr sz="1200" spc="-5" dirty="0">
                <a:solidFill>
                  <a:srgbClr val="17375E"/>
                </a:solidFill>
                <a:latin typeface="Carlito"/>
                <a:cs typeface="Carlito"/>
              </a:rPr>
              <a:t>membrane)</a:t>
            </a:r>
            <a:endParaRPr sz="1200">
              <a:latin typeface="Carlito"/>
              <a:cs typeface="Carlito"/>
            </a:endParaRPr>
          </a:p>
          <a:p>
            <a:pPr>
              <a:lnSpc>
                <a:spcPct val="100000"/>
              </a:lnSpc>
            </a:pPr>
            <a:endParaRPr sz="1700">
              <a:latin typeface="Carlito"/>
              <a:cs typeface="Carlito"/>
            </a:endParaRPr>
          </a:p>
          <a:p>
            <a:pPr algn="ctr">
              <a:lnSpc>
                <a:spcPct val="100000"/>
              </a:lnSpc>
            </a:pPr>
            <a:r>
              <a:rPr sz="1200" spc="-5" dirty="0">
                <a:solidFill>
                  <a:srgbClr val="17375E"/>
                </a:solidFill>
                <a:latin typeface="Verdana"/>
                <a:cs typeface="Verdana"/>
              </a:rPr>
              <a:t>reduces the frequency </a:t>
            </a:r>
            <a:r>
              <a:rPr sz="1200" dirty="0">
                <a:solidFill>
                  <a:srgbClr val="17375E"/>
                </a:solidFill>
                <a:latin typeface="Verdana"/>
                <a:cs typeface="Verdana"/>
              </a:rPr>
              <a:t>of </a:t>
            </a:r>
            <a:r>
              <a:rPr sz="1200" spc="-5" dirty="0">
                <a:solidFill>
                  <a:srgbClr val="17375E"/>
                </a:solidFill>
                <a:latin typeface="Verdana"/>
                <a:cs typeface="Verdana"/>
              </a:rPr>
              <a:t>opening in response to</a:t>
            </a:r>
            <a:r>
              <a:rPr sz="1200" spc="95" dirty="0">
                <a:solidFill>
                  <a:srgbClr val="17375E"/>
                </a:solidFill>
                <a:latin typeface="Verdana"/>
                <a:cs typeface="Verdana"/>
              </a:rPr>
              <a:t> </a:t>
            </a:r>
            <a:r>
              <a:rPr sz="1200" spc="-5" dirty="0">
                <a:solidFill>
                  <a:srgbClr val="17375E"/>
                </a:solidFill>
                <a:latin typeface="Verdana"/>
                <a:cs typeface="Verdana"/>
              </a:rPr>
              <a:t>depolarization</a:t>
            </a:r>
            <a:endParaRPr sz="1200">
              <a:latin typeface="Verdana"/>
              <a:cs typeface="Verdana"/>
            </a:endParaRPr>
          </a:p>
          <a:p>
            <a:pPr>
              <a:lnSpc>
                <a:spcPct val="100000"/>
              </a:lnSpc>
              <a:spcBef>
                <a:spcPts val="10"/>
              </a:spcBef>
            </a:pPr>
            <a:endParaRPr sz="1650">
              <a:latin typeface="Verdana"/>
              <a:cs typeface="Verdana"/>
            </a:endParaRPr>
          </a:p>
          <a:p>
            <a:pPr marL="5715" algn="ctr">
              <a:lnSpc>
                <a:spcPct val="100000"/>
              </a:lnSpc>
            </a:pPr>
            <a:r>
              <a:rPr sz="1200" spc="-5" dirty="0">
                <a:solidFill>
                  <a:srgbClr val="17375E"/>
                </a:solidFill>
                <a:latin typeface="Verdana"/>
                <a:cs typeface="Verdana"/>
              </a:rPr>
              <a:t>marked </a:t>
            </a:r>
            <a:r>
              <a:rPr sz="1200" dirty="0">
                <a:solidFill>
                  <a:srgbClr val="17375E"/>
                </a:solidFill>
                <a:latin typeface="Verdana"/>
                <a:cs typeface="Verdana"/>
              </a:rPr>
              <a:t>decrease </a:t>
            </a:r>
            <a:r>
              <a:rPr sz="1200" spc="-5" dirty="0">
                <a:solidFill>
                  <a:srgbClr val="17375E"/>
                </a:solidFill>
                <a:latin typeface="Verdana"/>
                <a:cs typeface="Verdana"/>
              </a:rPr>
              <a:t>in transmembrane calcium</a:t>
            </a:r>
            <a:r>
              <a:rPr sz="1200" spc="10" dirty="0">
                <a:solidFill>
                  <a:srgbClr val="17375E"/>
                </a:solidFill>
                <a:latin typeface="Verdana"/>
                <a:cs typeface="Verdana"/>
              </a:rPr>
              <a:t> </a:t>
            </a:r>
            <a:r>
              <a:rPr sz="1200" spc="-5" dirty="0">
                <a:solidFill>
                  <a:srgbClr val="17375E"/>
                </a:solidFill>
                <a:latin typeface="Verdana"/>
                <a:cs typeface="Verdana"/>
              </a:rPr>
              <a:t>current</a:t>
            </a:r>
            <a:endParaRPr sz="1200">
              <a:latin typeface="Verdana"/>
              <a:cs typeface="Verdana"/>
            </a:endParaRPr>
          </a:p>
          <a:p>
            <a:pPr>
              <a:lnSpc>
                <a:spcPct val="100000"/>
              </a:lnSpc>
              <a:spcBef>
                <a:spcPts val="25"/>
              </a:spcBef>
            </a:pPr>
            <a:endParaRPr sz="1600">
              <a:latin typeface="Verdana"/>
              <a:cs typeface="Verdana"/>
            </a:endParaRPr>
          </a:p>
          <a:p>
            <a:pPr marL="5715" algn="ctr">
              <a:lnSpc>
                <a:spcPct val="100000"/>
              </a:lnSpc>
            </a:pPr>
            <a:r>
              <a:rPr sz="1200" spc="-5" dirty="0">
                <a:solidFill>
                  <a:srgbClr val="17375E"/>
                </a:solidFill>
                <a:latin typeface="Carlito"/>
                <a:cs typeface="Carlito"/>
              </a:rPr>
              <a:t>activation of </a:t>
            </a:r>
            <a:r>
              <a:rPr sz="1200" spc="-10" dirty="0">
                <a:solidFill>
                  <a:srgbClr val="17375E"/>
                </a:solidFill>
                <a:latin typeface="Carlito"/>
                <a:cs typeface="Carlito"/>
              </a:rPr>
              <a:t>myosin </a:t>
            </a:r>
            <a:r>
              <a:rPr sz="1200" spc="-5" dirty="0">
                <a:solidFill>
                  <a:srgbClr val="17375E"/>
                </a:solidFill>
                <a:latin typeface="Carlito"/>
                <a:cs typeface="Carlito"/>
              </a:rPr>
              <a:t>light chain</a:t>
            </a:r>
            <a:r>
              <a:rPr sz="1200" spc="-10" dirty="0">
                <a:solidFill>
                  <a:srgbClr val="17375E"/>
                </a:solidFill>
                <a:latin typeface="Carlito"/>
                <a:cs typeface="Carlito"/>
              </a:rPr>
              <a:t> </a:t>
            </a:r>
            <a:r>
              <a:rPr sz="1200" spc="-5" dirty="0">
                <a:solidFill>
                  <a:srgbClr val="17375E"/>
                </a:solidFill>
                <a:latin typeface="Carlito"/>
                <a:cs typeface="Carlito"/>
              </a:rPr>
              <a:t>kinase</a:t>
            </a:r>
            <a:endParaRPr sz="1200">
              <a:latin typeface="Carlito"/>
              <a:cs typeface="Carlito"/>
            </a:endParaRPr>
          </a:p>
          <a:p>
            <a:pPr>
              <a:lnSpc>
                <a:spcPct val="100000"/>
              </a:lnSpc>
              <a:spcBef>
                <a:spcPts val="50"/>
              </a:spcBef>
            </a:pPr>
            <a:endParaRPr sz="1650">
              <a:latin typeface="Carlito"/>
              <a:cs typeface="Carlito"/>
            </a:endParaRPr>
          </a:p>
          <a:p>
            <a:pPr marL="3810" algn="ctr">
              <a:lnSpc>
                <a:spcPct val="100000"/>
              </a:lnSpc>
            </a:pPr>
            <a:r>
              <a:rPr sz="1200" spc="-15" dirty="0">
                <a:solidFill>
                  <a:srgbClr val="17375E"/>
                </a:solidFill>
                <a:latin typeface="Verdana"/>
                <a:cs typeface="Verdana"/>
              </a:rPr>
              <a:t>Vascular </a:t>
            </a:r>
            <a:r>
              <a:rPr sz="1200" spc="-5" dirty="0">
                <a:solidFill>
                  <a:srgbClr val="17375E"/>
                </a:solidFill>
                <a:latin typeface="Verdana"/>
                <a:cs typeface="Verdana"/>
              </a:rPr>
              <a:t>smooth muscle (the most</a:t>
            </a:r>
            <a:r>
              <a:rPr sz="1200" spc="75" dirty="0">
                <a:solidFill>
                  <a:srgbClr val="17375E"/>
                </a:solidFill>
                <a:latin typeface="Verdana"/>
                <a:cs typeface="Verdana"/>
              </a:rPr>
              <a:t> </a:t>
            </a:r>
            <a:r>
              <a:rPr sz="1200" spc="-5" dirty="0">
                <a:solidFill>
                  <a:srgbClr val="17375E"/>
                </a:solidFill>
                <a:latin typeface="Verdana"/>
                <a:cs typeface="Verdana"/>
              </a:rPr>
              <a:t>sensitive</a:t>
            </a:r>
            <a:endParaRPr sz="1200">
              <a:latin typeface="Verdana"/>
              <a:cs typeface="Verdana"/>
            </a:endParaRPr>
          </a:p>
          <a:p>
            <a:pPr>
              <a:lnSpc>
                <a:spcPct val="100000"/>
              </a:lnSpc>
              <a:spcBef>
                <a:spcPts val="25"/>
              </a:spcBef>
            </a:pPr>
            <a:endParaRPr sz="1600">
              <a:latin typeface="Verdana"/>
              <a:cs typeface="Verdana"/>
            </a:endParaRPr>
          </a:p>
          <a:p>
            <a:pPr marL="6350" algn="ctr">
              <a:lnSpc>
                <a:spcPct val="100000"/>
              </a:lnSpc>
            </a:pPr>
            <a:r>
              <a:rPr sz="1200" spc="-10" dirty="0">
                <a:solidFill>
                  <a:srgbClr val="17375E"/>
                </a:solidFill>
                <a:latin typeface="Verdana"/>
                <a:cs typeface="Verdana"/>
              </a:rPr>
              <a:t>long-lasting</a:t>
            </a:r>
            <a:r>
              <a:rPr sz="1200" spc="35" dirty="0">
                <a:solidFill>
                  <a:srgbClr val="17375E"/>
                </a:solidFill>
                <a:latin typeface="Verdana"/>
                <a:cs typeface="Verdana"/>
              </a:rPr>
              <a:t> </a:t>
            </a:r>
            <a:r>
              <a:rPr sz="1200" spc="-5" dirty="0">
                <a:solidFill>
                  <a:srgbClr val="17375E"/>
                </a:solidFill>
                <a:latin typeface="Verdana"/>
                <a:cs typeface="Verdana"/>
              </a:rPr>
              <a:t>relaxation</a:t>
            </a:r>
            <a:endParaRPr sz="1200">
              <a:latin typeface="Verdana"/>
              <a:cs typeface="Verdana"/>
            </a:endParaRPr>
          </a:p>
        </p:txBody>
      </p:sp>
      <p:grpSp>
        <p:nvGrpSpPr>
          <p:cNvPr id="6" name="object 6"/>
          <p:cNvGrpSpPr/>
          <p:nvPr/>
        </p:nvGrpSpPr>
        <p:grpSpPr>
          <a:xfrm>
            <a:off x="4102608" y="1740407"/>
            <a:ext cx="407034" cy="283845"/>
            <a:chOff x="4102608" y="1740407"/>
            <a:chExt cx="407034" cy="283845"/>
          </a:xfrm>
        </p:grpSpPr>
        <p:sp>
          <p:nvSpPr>
            <p:cNvPr id="7" name="object 7"/>
            <p:cNvSpPr/>
            <p:nvPr/>
          </p:nvSpPr>
          <p:spPr>
            <a:xfrm>
              <a:off x="4115562" y="1753361"/>
              <a:ext cx="381000" cy="257810"/>
            </a:xfrm>
            <a:custGeom>
              <a:avLst/>
              <a:gdLst/>
              <a:ahLst/>
              <a:cxnLst/>
              <a:rect l="l" t="t" r="r" b="b"/>
              <a:pathLst>
                <a:path w="381000" h="257810">
                  <a:moveTo>
                    <a:pt x="242188" y="0"/>
                  </a:moveTo>
                  <a:lnTo>
                    <a:pt x="138811" y="0"/>
                  </a:lnTo>
                  <a:lnTo>
                    <a:pt x="138811" y="128777"/>
                  </a:lnTo>
                  <a:lnTo>
                    <a:pt x="0" y="128777"/>
                  </a:lnTo>
                  <a:lnTo>
                    <a:pt x="190500" y="257555"/>
                  </a:lnTo>
                  <a:lnTo>
                    <a:pt x="381000" y="128777"/>
                  </a:lnTo>
                  <a:lnTo>
                    <a:pt x="242188" y="128777"/>
                  </a:lnTo>
                  <a:lnTo>
                    <a:pt x="242188" y="0"/>
                  </a:lnTo>
                  <a:close/>
                </a:path>
              </a:pathLst>
            </a:custGeom>
            <a:solidFill>
              <a:srgbClr val="4F81BC"/>
            </a:solidFill>
          </p:spPr>
          <p:txBody>
            <a:bodyPr wrap="square" lIns="0" tIns="0" rIns="0" bIns="0" rtlCol="0"/>
            <a:lstStyle/>
            <a:p>
              <a:endParaRPr/>
            </a:p>
          </p:txBody>
        </p:sp>
        <p:sp>
          <p:nvSpPr>
            <p:cNvPr id="8" name="object 8"/>
            <p:cNvSpPr/>
            <p:nvPr/>
          </p:nvSpPr>
          <p:spPr>
            <a:xfrm>
              <a:off x="4115562" y="1753361"/>
              <a:ext cx="381000" cy="257810"/>
            </a:xfrm>
            <a:custGeom>
              <a:avLst/>
              <a:gdLst/>
              <a:ahLst/>
              <a:cxnLst/>
              <a:rect l="l" t="t" r="r" b="b"/>
              <a:pathLst>
                <a:path w="381000" h="257810">
                  <a:moveTo>
                    <a:pt x="381000" y="128777"/>
                  </a:moveTo>
                  <a:lnTo>
                    <a:pt x="242188" y="128777"/>
                  </a:lnTo>
                  <a:lnTo>
                    <a:pt x="242188" y="0"/>
                  </a:lnTo>
                  <a:lnTo>
                    <a:pt x="138811" y="0"/>
                  </a:lnTo>
                  <a:lnTo>
                    <a:pt x="138811" y="128777"/>
                  </a:lnTo>
                  <a:lnTo>
                    <a:pt x="0" y="128777"/>
                  </a:lnTo>
                  <a:lnTo>
                    <a:pt x="190500" y="257555"/>
                  </a:lnTo>
                  <a:lnTo>
                    <a:pt x="381000" y="128777"/>
                  </a:lnTo>
                  <a:close/>
                </a:path>
              </a:pathLst>
            </a:custGeom>
            <a:ln w="25908">
              <a:solidFill>
                <a:srgbClr val="385D89"/>
              </a:solidFill>
            </a:ln>
          </p:spPr>
          <p:txBody>
            <a:bodyPr wrap="square" lIns="0" tIns="0" rIns="0" bIns="0" rtlCol="0"/>
            <a:lstStyle/>
            <a:p>
              <a:endParaRPr/>
            </a:p>
          </p:txBody>
        </p:sp>
      </p:grpSp>
      <p:grpSp>
        <p:nvGrpSpPr>
          <p:cNvPr id="9" name="object 9"/>
          <p:cNvGrpSpPr/>
          <p:nvPr/>
        </p:nvGrpSpPr>
        <p:grpSpPr>
          <a:xfrm>
            <a:off x="4102608" y="2578607"/>
            <a:ext cx="407034" cy="283845"/>
            <a:chOff x="4102608" y="2578607"/>
            <a:chExt cx="407034" cy="283845"/>
          </a:xfrm>
        </p:grpSpPr>
        <p:sp>
          <p:nvSpPr>
            <p:cNvPr id="10" name="object 10"/>
            <p:cNvSpPr/>
            <p:nvPr/>
          </p:nvSpPr>
          <p:spPr>
            <a:xfrm>
              <a:off x="4115562" y="2591561"/>
              <a:ext cx="381000" cy="257810"/>
            </a:xfrm>
            <a:custGeom>
              <a:avLst/>
              <a:gdLst/>
              <a:ahLst/>
              <a:cxnLst/>
              <a:rect l="l" t="t" r="r" b="b"/>
              <a:pathLst>
                <a:path w="381000" h="257810">
                  <a:moveTo>
                    <a:pt x="242188" y="0"/>
                  </a:moveTo>
                  <a:lnTo>
                    <a:pt x="138811" y="0"/>
                  </a:lnTo>
                  <a:lnTo>
                    <a:pt x="138811" y="128777"/>
                  </a:lnTo>
                  <a:lnTo>
                    <a:pt x="0" y="128777"/>
                  </a:lnTo>
                  <a:lnTo>
                    <a:pt x="190500" y="257555"/>
                  </a:lnTo>
                  <a:lnTo>
                    <a:pt x="381000" y="128777"/>
                  </a:lnTo>
                  <a:lnTo>
                    <a:pt x="242188" y="128777"/>
                  </a:lnTo>
                  <a:lnTo>
                    <a:pt x="242188" y="0"/>
                  </a:lnTo>
                  <a:close/>
                </a:path>
              </a:pathLst>
            </a:custGeom>
            <a:solidFill>
              <a:srgbClr val="4F81BC"/>
            </a:solidFill>
          </p:spPr>
          <p:txBody>
            <a:bodyPr wrap="square" lIns="0" tIns="0" rIns="0" bIns="0" rtlCol="0"/>
            <a:lstStyle/>
            <a:p>
              <a:endParaRPr/>
            </a:p>
          </p:txBody>
        </p:sp>
        <p:sp>
          <p:nvSpPr>
            <p:cNvPr id="11" name="object 11"/>
            <p:cNvSpPr/>
            <p:nvPr/>
          </p:nvSpPr>
          <p:spPr>
            <a:xfrm>
              <a:off x="4115562" y="2591561"/>
              <a:ext cx="381000" cy="257810"/>
            </a:xfrm>
            <a:custGeom>
              <a:avLst/>
              <a:gdLst/>
              <a:ahLst/>
              <a:cxnLst/>
              <a:rect l="l" t="t" r="r" b="b"/>
              <a:pathLst>
                <a:path w="381000" h="257810">
                  <a:moveTo>
                    <a:pt x="381000" y="128777"/>
                  </a:moveTo>
                  <a:lnTo>
                    <a:pt x="242188" y="128777"/>
                  </a:lnTo>
                  <a:lnTo>
                    <a:pt x="242188" y="0"/>
                  </a:lnTo>
                  <a:lnTo>
                    <a:pt x="138811" y="0"/>
                  </a:lnTo>
                  <a:lnTo>
                    <a:pt x="138811" y="128777"/>
                  </a:lnTo>
                  <a:lnTo>
                    <a:pt x="0" y="128777"/>
                  </a:lnTo>
                  <a:lnTo>
                    <a:pt x="190500" y="257555"/>
                  </a:lnTo>
                  <a:lnTo>
                    <a:pt x="381000" y="128777"/>
                  </a:lnTo>
                  <a:close/>
                </a:path>
              </a:pathLst>
            </a:custGeom>
            <a:ln w="25908">
              <a:solidFill>
                <a:srgbClr val="385D89"/>
              </a:solidFill>
            </a:ln>
          </p:spPr>
          <p:txBody>
            <a:bodyPr wrap="square" lIns="0" tIns="0" rIns="0" bIns="0" rtlCol="0"/>
            <a:lstStyle/>
            <a:p>
              <a:endParaRPr/>
            </a:p>
          </p:txBody>
        </p:sp>
      </p:grpSp>
      <p:grpSp>
        <p:nvGrpSpPr>
          <p:cNvPr id="12" name="object 12"/>
          <p:cNvGrpSpPr/>
          <p:nvPr/>
        </p:nvGrpSpPr>
        <p:grpSpPr>
          <a:xfrm>
            <a:off x="4102608" y="3035807"/>
            <a:ext cx="407034" cy="254635"/>
            <a:chOff x="4102608" y="3035807"/>
            <a:chExt cx="407034" cy="254635"/>
          </a:xfrm>
        </p:grpSpPr>
        <p:sp>
          <p:nvSpPr>
            <p:cNvPr id="13" name="object 13"/>
            <p:cNvSpPr/>
            <p:nvPr/>
          </p:nvSpPr>
          <p:spPr>
            <a:xfrm>
              <a:off x="4115562" y="3048761"/>
              <a:ext cx="381000" cy="228600"/>
            </a:xfrm>
            <a:custGeom>
              <a:avLst/>
              <a:gdLst/>
              <a:ahLst/>
              <a:cxnLst/>
              <a:rect l="l" t="t" r="r" b="b"/>
              <a:pathLst>
                <a:path w="381000" h="228600">
                  <a:moveTo>
                    <a:pt x="242188" y="0"/>
                  </a:moveTo>
                  <a:lnTo>
                    <a:pt x="138811" y="0"/>
                  </a:lnTo>
                  <a:lnTo>
                    <a:pt x="138811" y="114300"/>
                  </a:lnTo>
                  <a:lnTo>
                    <a:pt x="0" y="114300"/>
                  </a:lnTo>
                  <a:lnTo>
                    <a:pt x="190500" y="228600"/>
                  </a:lnTo>
                  <a:lnTo>
                    <a:pt x="381000" y="114300"/>
                  </a:lnTo>
                  <a:lnTo>
                    <a:pt x="242188" y="114300"/>
                  </a:lnTo>
                  <a:lnTo>
                    <a:pt x="242188" y="0"/>
                  </a:lnTo>
                  <a:close/>
                </a:path>
              </a:pathLst>
            </a:custGeom>
            <a:solidFill>
              <a:srgbClr val="4F81BC"/>
            </a:solidFill>
          </p:spPr>
          <p:txBody>
            <a:bodyPr wrap="square" lIns="0" tIns="0" rIns="0" bIns="0" rtlCol="0"/>
            <a:lstStyle/>
            <a:p>
              <a:endParaRPr/>
            </a:p>
          </p:txBody>
        </p:sp>
        <p:sp>
          <p:nvSpPr>
            <p:cNvPr id="14" name="object 14"/>
            <p:cNvSpPr/>
            <p:nvPr/>
          </p:nvSpPr>
          <p:spPr>
            <a:xfrm>
              <a:off x="4115562" y="3048761"/>
              <a:ext cx="381000" cy="228600"/>
            </a:xfrm>
            <a:custGeom>
              <a:avLst/>
              <a:gdLst/>
              <a:ahLst/>
              <a:cxnLst/>
              <a:rect l="l" t="t" r="r" b="b"/>
              <a:pathLst>
                <a:path w="381000" h="228600">
                  <a:moveTo>
                    <a:pt x="381000" y="114300"/>
                  </a:moveTo>
                  <a:lnTo>
                    <a:pt x="242188" y="114300"/>
                  </a:lnTo>
                  <a:lnTo>
                    <a:pt x="242188" y="0"/>
                  </a:lnTo>
                  <a:lnTo>
                    <a:pt x="138811" y="0"/>
                  </a:lnTo>
                  <a:lnTo>
                    <a:pt x="138811" y="114300"/>
                  </a:lnTo>
                  <a:lnTo>
                    <a:pt x="0" y="114300"/>
                  </a:lnTo>
                  <a:lnTo>
                    <a:pt x="190500" y="228600"/>
                  </a:lnTo>
                  <a:lnTo>
                    <a:pt x="381000" y="114300"/>
                  </a:lnTo>
                  <a:close/>
                </a:path>
              </a:pathLst>
            </a:custGeom>
            <a:ln w="25908">
              <a:solidFill>
                <a:srgbClr val="385D89"/>
              </a:solidFill>
            </a:ln>
          </p:spPr>
          <p:txBody>
            <a:bodyPr wrap="square" lIns="0" tIns="0" rIns="0" bIns="0" rtlCol="0"/>
            <a:lstStyle/>
            <a:p>
              <a:endParaRPr/>
            </a:p>
          </p:txBody>
        </p:sp>
      </p:grpSp>
      <p:grpSp>
        <p:nvGrpSpPr>
          <p:cNvPr id="15" name="object 15"/>
          <p:cNvGrpSpPr/>
          <p:nvPr/>
        </p:nvGrpSpPr>
        <p:grpSpPr>
          <a:xfrm>
            <a:off x="4102608" y="1283208"/>
            <a:ext cx="407034" cy="330835"/>
            <a:chOff x="4102608" y="1283208"/>
            <a:chExt cx="407034" cy="330835"/>
          </a:xfrm>
        </p:grpSpPr>
        <p:sp>
          <p:nvSpPr>
            <p:cNvPr id="16" name="object 16"/>
            <p:cNvSpPr/>
            <p:nvPr/>
          </p:nvSpPr>
          <p:spPr>
            <a:xfrm>
              <a:off x="4115562" y="1296162"/>
              <a:ext cx="381000" cy="304800"/>
            </a:xfrm>
            <a:custGeom>
              <a:avLst/>
              <a:gdLst/>
              <a:ahLst/>
              <a:cxnLst/>
              <a:rect l="l" t="t" r="r" b="b"/>
              <a:pathLst>
                <a:path w="381000" h="304800">
                  <a:moveTo>
                    <a:pt x="242188" y="0"/>
                  </a:moveTo>
                  <a:lnTo>
                    <a:pt x="138811" y="0"/>
                  </a:lnTo>
                  <a:lnTo>
                    <a:pt x="138811" y="152400"/>
                  </a:lnTo>
                  <a:lnTo>
                    <a:pt x="0" y="152400"/>
                  </a:lnTo>
                  <a:lnTo>
                    <a:pt x="190500" y="304800"/>
                  </a:lnTo>
                  <a:lnTo>
                    <a:pt x="381000" y="152400"/>
                  </a:lnTo>
                  <a:lnTo>
                    <a:pt x="242188" y="152400"/>
                  </a:lnTo>
                  <a:lnTo>
                    <a:pt x="242188" y="0"/>
                  </a:lnTo>
                  <a:close/>
                </a:path>
              </a:pathLst>
            </a:custGeom>
            <a:solidFill>
              <a:srgbClr val="4F81BC"/>
            </a:solidFill>
          </p:spPr>
          <p:txBody>
            <a:bodyPr wrap="square" lIns="0" tIns="0" rIns="0" bIns="0" rtlCol="0"/>
            <a:lstStyle/>
            <a:p>
              <a:endParaRPr/>
            </a:p>
          </p:txBody>
        </p:sp>
        <p:sp>
          <p:nvSpPr>
            <p:cNvPr id="17" name="object 17"/>
            <p:cNvSpPr/>
            <p:nvPr/>
          </p:nvSpPr>
          <p:spPr>
            <a:xfrm>
              <a:off x="4115562" y="1296162"/>
              <a:ext cx="381000" cy="304800"/>
            </a:xfrm>
            <a:custGeom>
              <a:avLst/>
              <a:gdLst/>
              <a:ahLst/>
              <a:cxnLst/>
              <a:rect l="l" t="t" r="r" b="b"/>
              <a:pathLst>
                <a:path w="381000" h="304800">
                  <a:moveTo>
                    <a:pt x="381000" y="152400"/>
                  </a:moveTo>
                  <a:lnTo>
                    <a:pt x="242188" y="152400"/>
                  </a:lnTo>
                  <a:lnTo>
                    <a:pt x="242188" y="0"/>
                  </a:lnTo>
                  <a:lnTo>
                    <a:pt x="138811" y="0"/>
                  </a:lnTo>
                  <a:lnTo>
                    <a:pt x="138811" y="152400"/>
                  </a:lnTo>
                  <a:lnTo>
                    <a:pt x="0" y="152400"/>
                  </a:lnTo>
                  <a:lnTo>
                    <a:pt x="190500" y="304800"/>
                  </a:lnTo>
                  <a:lnTo>
                    <a:pt x="381000" y="152400"/>
                  </a:lnTo>
                  <a:close/>
                </a:path>
              </a:pathLst>
            </a:custGeom>
            <a:ln w="25908">
              <a:solidFill>
                <a:srgbClr val="385D89"/>
              </a:solidFill>
            </a:ln>
          </p:spPr>
          <p:txBody>
            <a:bodyPr wrap="square" lIns="0" tIns="0" rIns="0" bIns="0" rtlCol="0"/>
            <a:lstStyle/>
            <a:p>
              <a:endParaRPr/>
            </a:p>
          </p:txBody>
        </p:sp>
      </p:grpSp>
      <p:grpSp>
        <p:nvGrpSpPr>
          <p:cNvPr id="18" name="object 18"/>
          <p:cNvGrpSpPr/>
          <p:nvPr/>
        </p:nvGrpSpPr>
        <p:grpSpPr>
          <a:xfrm>
            <a:off x="4102608" y="2197607"/>
            <a:ext cx="407034" cy="283845"/>
            <a:chOff x="4102608" y="2197607"/>
            <a:chExt cx="407034" cy="283845"/>
          </a:xfrm>
        </p:grpSpPr>
        <p:sp>
          <p:nvSpPr>
            <p:cNvPr id="19" name="object 19"/>
            <p:cNvSpPr/>
            <p:nvPr/>
          </p:nvSpPr>
          <p:spPr>
            <a:xfrm>
              <a:off x="4115562" y="2210561"/>
              <a:ext cx="381000" cy="257810"/>
            </a:xfrm>
            <a:custGeom>
              <a:avLst/>
              <a:gdLst/>
              <a:ahLst/>
              <a:cxnLst/>
              <a:rect l="l" t="t" r="r" b="b"/>
              <a:pathLst>
                <a:path w="381000" h="257810">
                  <a:moveTo>
                    <a:pt x="242188" y="0"/>
                  </a:moveTo>
                  <a:lnTo>
                    <a:pt x="138811" y="0"/>
                  </a:lnTo>
                  <a:lnTo>
                    <a:pt x="138811" y="128777"/>
                  </a:lnTo>
                  <a:lnTo>
                    <a:pt x="0" y="128777"/>
                  </a:lnTo>
                  <a:lnTo>
                    <a:pt x="190500" y="257555"/>
                  </a:lnTo>
                  <a:lnTo>
                    <a:pt x="381000" y="128777"/>
                  </a:lnTo>
                  <a:lnTo>
                    <a:pt x="242188" y="128777"/>
                  </a:lnTo>
                  <a:lnTo>
                    <a:pt x="242188" y="0"/>
                  </a:lnTo>
                  <a:close/>
                </a:path>
              </a:pathLst>
            </a:custGeom>
            <a:solidFill>
              <a:srgbClr val="4F81BC"/>
            </a:solidFill>
          </p:spPr>
          <p:txBody>
            <a:bodyPr wrap="square" lIns="0" tIns="0" rIns="0" bIns="0" rtlCol="0"/>
            <a:lstStyle/>
            <a:p>
              <a:endParaRPr/>
            </a:p>
          </p:txBody>
        </p:sp>
        <p:sp>
          <p:nvSpPr>
            <p:cNvPr id="20" name="object 20"/>
            <p:cNvSpPr/>
            <p:nvPr/>
          </p:nvSpPr>
          <p:spPr>
            <a:xfrm>
              <a:off x="4115562" y="2210561"/>
              <a:ext cx="381000" cy="257810"/>
            </a:xfrm>
            <a:custGeom>
              <a:avLst/>
              <a:gdLst/>
              <a:ahLst/>
              <a:cxnLst/>
              <a:rect l="l" t="t" r="r" b="b"/>
              <a:pathLst>
                <a:path w="381000" h="257810">
                  <a:moveTo>
                    <a:pt x="381000" y="128777"/>
                  </a:moveTo>
                  <a:lnTo>
                    <a:pt x="242188" y="128777"/>
                  </a:lnTo>
                  <a:lnTo>
                    <a:pt x="242188" y="0"/>
                  </a:lnTo>
                  <a:lnTo>
                    <a:pt x="138811" y="0"/>
                  </a:lnTo>
                  <a:lnTo>
                    <a:pt x="138811" y="128777"/>
                  </a:lnTo>
                  <a:lnTo>
                    <a:pt x="0" y="128777"/>
                  </a:lnTo>
                  <a:lnTo>
                    <a:pt x="190500" y="257555"/>
                  </a:lnTo>
                  <a:lnTo>
                    <a:pt x="381000" y="128777"/>
                  </a:lnTo>
                  <a:close/>
                </a:path>
              </a:pathLst>
            </a:custGeom>
            <a:ln w="25908">
              <a:solidFill>
                <a:srgbClr val="385D89"/>
              </a:solidFill>
            </a:ln>
          </p:spPr>
          <p:txBody>
            <a:bodyPr wrap="square" lIns="0" tIns="0" rIns="0" bIns="0" rtlCol="0"/>
            <a:lstStyle/>
            <a:p>
              <a:endParaRPr/>
            </a:p>
          </p:txBody>
        </p:sp>
      </p:grpSp>
      <p:sp>
        <p:nvSpPr>
          <p:cNvPr id="21" name="object 21"/>
          <p:cNvSpPr/>
          <p:nvPr/>
        </p:nvSpPr>
        <p:spPr>
          <a:xfrm>
            <a:off x="0" y="3581400"/>
            <a:ext cx="9144000" cy="3124200"/>
          </a:xfrm>
          <a:prstGeom prst="rect">
            <a:avLst/>
          </a:prstGeom>
          <a:blipFill>
            <a:blip r:embed="rId2" cstate="print"/>
            <a:stretch>
              <a:fillRect/>
            </a:stretch>
          </a:blipFill>
        </p:spPr>
        <p:txBody>
          <a:bodyPr wrap="square" lIns="0" tIns="0" rIns="0" bIns="0" rtlCol="0"/>
          <a:lstStyle/>
          <a:p>
            <a:endParaRPr/>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83</a:t>
            </a:fld>
            <a:endParaRP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219200"/>
          </a:xfrm>
          <a:custGeom>
            <a:avLst/>
            <a:gdLst/>
            <a:ahLst/>
            <a:cxnLst/>
            <a:rect l="l" t="t" r="r" b="b"/>
            <a:pathLst>
              <a:path w="9144000" h="1219200">
                <a:moveTo>
                  <a:pt x="9144000" y="0"/>
                </a:moveTo>
                <a:lnTo>
                  <a:pt x="0" y="0"/>
                </a:lnTo>
                <a:lnTo>
                  <a:pt x="0" y="1219200"/>
                </a:lnTo>
                <a:lnTo>
                  <a:pt x="9144000" y="1219200"/>
                </a:lnTo>
                <a:lnTo>
                  <a:pt x="9144000" y="0"/>
                </a:lnTo>
                <a:close/>
              </a:path>
            </a:pathLst>
          </a:custGeom>
          <a:solidFill>
            <a:srgbClr val="5F497A"/>
          </a:solidFill>
        </p:spPr>
        <p:txBody>
          <a:bodyPr wrap="square" lIns="0" tIns="0" rIns="0" bIns="0" rtlCol="0"/>
          <a:lstStyle/>
          <a:p>
            <a:endParaRPr/>
          </a:p>
        </p:txBody>
      </p:sp>
      <p:sp>
        <p:nvSpPr>
          <p:cNvPr id="3" name="object 3"/>
          <p:cNvSpPr txBox="1">
            <a:spLocks noGrp="1"/>
          </p:cNvSpPr>
          <p:nvPr>
            <p:ph type="title"/>
          </p:nvPr>
        </p:nvSpPr>
        <p:spPr>
          <a:xfrm>
            <a:off x="2725673" y="225297"/>
            <a:ext cx="3692525" cy="696595"/>
          </a:xfrm>
          <a:prstGeom prst="rect">
            <a:avLst/>
          </a:prstGeom>
        </p:spPr>
        <p:txBody>
          <a:bodyPr vert="horz" wrap="square" lIns="0" tIns="12700" rIns="0" bIns="0" rtlCol="0">
            <a:spAutoFit/>
          </a:bodyPr>
          <a:lstStyle/>
          <a:p>
            <a:pPr marL="12700">
              <a:lnSpc>
                <a:spcPct val="100000"/>
              </a:lnSpc>
              <a:spcBef>
                <a:spcPts val="100"/>
              </a:spcBef>
            </a:pPr>
            <a:r>
              <a:rPr sz="4400" b="0" spc="-5" dirty="0">
                <a:solidFill>
                  <a:srgbClr val="FFFFFF"/>
                </a:solidFill>
                <a:latin typeface="Carlito"/>
                <a:cs typeface="Carlito"/>
              </a:rPr>
              <a:t>NISIRITIDE(BNP)</a:t>
            </a:r>
            <a:endParaRPr sz="4400">
              <a:latin typeface="Carlito"/>
              <a:cs typeface="Carlito"/>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84</a:t>
            </a:fld>
            <a:endParaRPr dirty="0"/>
          </a:p>
        </p:txBody>
      </p:sp>
      <p:sp>
        <p:nvSpPr>
          <p:cNvPr id="4" name="object 4"/>
          <p:cNvSpPr txBox="1"/>
          <p:nvPr/>
        </p:nvSpPr>
        <p:spPr>
          <a:xfrm>
            <a:off x="535940" y="1250949"/>
            <a:ext cx="8016875" cy="3244215"/>
          </a:xfrm>
          <a:prstGeom prst="rect">
            <a:avLst/>
          </a:prstGeom>
        </p:spPr>
        <p:txBody>
          <a:bodyPr vert="horz" wrap="square" lIns="0" tIns="78740" rIns="0" bIns="0" rtlCol="0">
            <a:spAutoFit/>
          </a:bodyPr>
          <a:lstStyle/>
          <a:p>
            <a:pPr marL="355600" marR="5080" indent="-343535">
              <a:lnSpc>
                <a:spcPct val="80000"/>
              </a:lnSpc>
              <a:spcBef>
                <a:spcPts val="620"/>
              </a:spcBef>
              <a:buFont typeface="Arial"/>
              <a:buChar char="•"/>
              <a:tabLst>
                <a:tab pos="355600" algn="l"/>
                <a:tab pos="356235" algn="l"/>
              </a:tabLst>
            </a:pPr>
            <a:r>
              <a:rPr sz="2200" spc="-15" dirty="0">
                <a:latin typeface="Carlito"/>
                <a:cs typeface="Carlito"/>
              </a:rPr>
              <a:t>Brain </a:t>
            </a:r>
            <a:r>
              <a:rPr sz="2200" spc="-5" dirty="0">
                <a:latin typeface="Carlito"/>
                <a:cs typeface="Carlito"/>
              </a:rPr>
              <a:t>(B-type) </a:t>
            </a:r>
            <a:r>
              <a:rPr sz="2200" spc="-10" dirty="0">
                <a:latin typeface="Carlito"/>
                <a:cs typeface="Carlito"/>
              </a:rPr>
              <a:t>natriuretic peptide (BNP) </a:t>
            </a:r>
            <a:r>
              <a:rPr sz="2200" spc="-5" dirty="0">
                <a:latin typeface="Carlito"/>
                <a:cs typeface="Carlito"/>
              </a:rPr>
              <a:t>is </a:t>
            </a:r>
            <a:r>
              <a:rPr sz="2200" spc="-15" dirty="0">
                <a:latin typeface="Carlito"/>
                <a:cs typeface="Carlito"/>
              </a:rPr>
              <a:t>secreted </a:t>
            </a:r>
            <a:r>
              <a:rPr sz="2200" spc="-10" dirty="0">
                <a:latin typeface="Carlito"/>
                <a:cs typeface="Carlito"/>
              </a:rPr>
              <a:t>constitutively by  ventricular </a:t>
            </a:r>
            <a:r>
              <a:rPr sz="2200" spc="-15" dirty="0">
                <a:latin typeface="Carlito"/>
                <a:cs typeface="Carlito"/>
              </a:rPr>
              <a:t>myocytes </a:t>
            </a:r>
            <a:r>
              <a:rPr sz="2200" spc="-5" dirty="0">
                <a:latin typeface="Carlito"/>
                <a:cs typeface="Carlito"/>
              </a:rPr>
              <a:t>in </a:t>
            </a:r>
            <a:r>
              <a:rPr sz="2200" spc="-10" dirty="0">
                <a:latin typeface="Carlito"/>
                <a:cs typeface="Carlito"/>
              </a:rPr>
              <a:t>response </a:t>
            </a:r>
            <a:r>
              <a:rPr sz="2200" spc="-20" dirty="0">
                <a:latin typeface="Carlito"/>
                <a:cs typeface="Carlito"/>
              </a:rPr>
              <a:t>to</a:t>
            </a:r>
            <a:r>
              <a:rPr sz="2200" spc="85" dirty="0">
                <a:latin typeface="Carlito"/>
                <a:cs typeface="Carlito"/>
              </a:rPr>
              <a:t> </a:t>
            </a:r>
            <a:r>
              <a:rPr sz="2200" spc="-20" dirty="0">
                <a:latin typeface="Carlito"/>
                <a:cs typeface="Carlito"/>
              </a:rPr>
              <a:t>stretch</a:t>
            </a:r>
            <a:endParaRPr sz="2200">
              <a:latin typeface="Carlito"/>
              <a:cs typeface="Carlito"/>
            </a:endParaRPr>
          </a:p>
          <a:p>
            <a:pPr>
              <a:lnSpc>
                <a:spcPct val="100000"/>
              </a:lnSpc>
              <a:spcBef>
                <a:spcPts val="20"/>
              </a:spcBef>
              <a:buFont typeface="Arial"/>
              <a:buChar char="•"/>
            </a:pPr>
            <a:endParaRPr sz="2150">
              <a:latin typeface="Carlito"/>
              <a:cs typeface="Carlito"/>
            </a:endParaRPr>
          </a:p>
          <a:p>
            <a:pPr marL="355600" indent="-343535">
              <a:lnSpc>
                <a:spcPct val="100000"/>
              </a:lnSpc>
              <a:buFont typeface="Arial"/>
              <a:buChar char="•"/>
              <a:tabLst>
                <a:tab pos="355600" algn="l"/>
                <a:tab pos="356235" algn="l"/>
              </a:tabLst>
            </a:pPr>
            <a:r>
              <a:rPr sz="2200" spc="-5" dirty="0">
                <a:latin typeface="Carlito"/>
                <a:cs typeface="Carlito"/>
              </a:rPr>
              <a:t>Niseritide = </a:t>
            </a:r>
            <a:r>
              <a:rPr sz="2200" spc="-10" dirty="0">
                <a:latin typeface="Carlito"/>
                <a:cs typeface="Carlito"/>
              </a:rPr>
              <a:t>recombinant human</a:t>
            </a:r>
            <a:r>
              <a:rPr sz="2200" spc="20" dirty="0">
                <a:latin typeface="Carlito"/>
                <a:cs typeface="Carlito"/>
              </a:rPr>
              <a:t> </a:t>
            </a:r>
            <a:r>
              <a:rPr sz="2200" spc="-5" dirty="0">
                <a:latin typeface="Carlito"/>
                <a:cs typeface="Carlito"/>
              </a:rPr>
              <a:t>BNP</a:t>
            </a:r>
            <a:endParaRPr sz="2200">
              <a:latin typeface="Carlito"/>
              <a:cs typeface="Carlito"/>
            </a:endParaRPr>
          </a:p>
          <a:p>
            <a:pPr>
              <a:lnSpc>
                <a:spcPct val="100000"/>
              </a:lnSpc>
              <a:spcBef>
                <a:spcPts val="15"/>
              </a:spcBef>
              <a:buFont typeface="Arial"/>
              <a:buChar char="•"/>
            </a:pPr>
            <a:endParaRPr sz="2150">
              <a:latin typeface="Carlito"/>
              <a:cs typeface="Carlito"/>
            </a:endParaRPr>
          </a:p>
          <a:p>
            <a:pPr marL="355600" indent="-343535">
              <a:lnSpc>
                <a:spcPts val="2375"/>
              </a:lnSpc>
              <a:buFont typeface="Arial"/>
              <a:buChar char="•"/>
              <a:tabLst>
                <a:tab pos="355600" algn="l"/>
                <a:tab pos="356235" algn="l"/>
              </a:tabLst>
            </a:pPr>
            <a:r>
              <a:rPr sz="2200" spc="-15" dirty="0">
                <a:latin typeface="Carlito"/>
                <a:cs typeface="Carlito"/>
              </a:rPr>
              <a:t>Naturally </a:t>
            </a:r>
            <a:r>
              <a:rPr sz="2200" spc="-10" dirty="0">
                <a:latin typeface="Carlito"/>
                <a:cs typeface="Carlito"/>
              </a:rPr>
              <a:t>occurring </a:t>
            </a:r>
            <a:r>
              <a:rPr sz="2200" spc="-5" dirty="0">
                <a:latin typeface="Carlito"/>
                <a:cs typeface="Carlito"/>
              </a:rPr>
              <a:t>atrial </a:t>
            </a:r>
            <a:r>
              <a:rPr sz="2200" spc="-10" dirty="0">
                <a:latin typeface="Carlito"/>
                <a:cs typeface="Carlito"/>
              </a:rPr>
              <a:t>natriuretic peptide </a:t>
            </a:r>
            <a:r>
              <a:rPr sz="2200" spc="-15" dirty="0">
                <a:latin typeface="Carlito"/>
                <a:cs typeface="Carlito"/>
              </a:rPr>
              <a:t>may</a:t>
            </a:r>
            <a:r>
              <a:rPr sz="2200" spc="45" dirty="0">
                <a:latin typeface="Carlito"/>
                <a:cs typeface="Carlito"/>
              </a:rPr>
              <a:t> </a:t>
            </a:r>
            <a:r>
              <a:rPr sz="2200" spc="-10" dirty="0">
                <a:latin typeface="Carlito"/>
                <a:cs typeface="Carlito"/>
              </a:rPr>
              <a:t>vascular</a:t>
            </a:r>
            <a:endParaRPr sz="2200">
              <a:latin typeface="Carlito"/>
              <a:cs typeface="Carlito"/>
            </a:endParaRPr>
          </a:p>
          <a:p>
            <a:pPr marL="355600">
              <a:lnSpc>
                <a:spcPts val="2375"/>
              </a:lnSpc>
            </a:pPr>
            <a:r>
              <a:rPr sz="2200" spc="-5" dirty="0">
                <a:latin typeface="Carlito"/>
                <a:cs typeface="Carlito"/>
              </a:rPr>
              <a:t>permeability </a:t>
            </a:r>
            <a:r>
              <a:rPr sz="2200" spc="-15" dirty="0">
                <a:latin typeface="Carlito"/>
                <a:cs typeface="Carlito"/>
              </a:rPr>
              <a:t>may </a:t>
            </a:r>
            <a:r>
              <a:rPr sz="2200" spc="-10" dirty="0">
                <a:latin typeface="Carlito"/>
                <a:cs typeface="Carlito"/>
              </a:rPr>
              <a:t>reduce </a:t>
            </a:r>
            <a:r>
              <a:rPr sz="2200" spc="-15" dirty="0">
                <a:latin typeface="Carlito"/>
                <a:cs typeface="Carlito"/>
              </a:rPr>
              <a:t>intravascular</a:t>
            </a:r>
            <a:r>
              <a:rPr sz="2200" spc="-5" dirty="0">
                <a:latin typeface="Carlito"/>
                <a:cs typeface="Carlito"/>
              </a:rPr>
              <a:t> </a:t>
            </a:r>
            <a:r>
              <a:rPr sz="2200" spc="-10" dirty="0">
                <a:latin typeface="Carlito"/>
                <a:cs typeface="Carlito"/>
              </a:rPr>
              <a:t>volume)</a:t>
            </a:r>
            <a:endParaRPr sz="2200">
              <a:latin typeface="Carlito"/>
              <a:cs typeface="Carlito"/>
            </a:endParaRPr>
          </a:p>
          <a:p>
            <a:pPr>
              <a:lnSpc>
                <a:spcPct val="100000"/>
              </a:lnSpc>
              <a:spcBef>
                <a:spcPts val="20"/>
              </a:spcBef>
            </a:pPr>
            <a:endParaRPr sz="2150">
              <a:latin typeface="Carlito"/>
              <a:cs typeface="Carlito"/>
            </a:endParaRPr>
          </a:p>
          <a:p>
            <a:pPr marL="12700">
              <a:lnSpc>
                <a:spcPct val="100000"/>
              </a:lnSpc>
            </a:pPr>
            <a:r>
              <a:rPr sz="2200" b="1" spc="-10" dirty="0">
                <a:latin typeface="Carlito"/>
                <a:cs typeface="Carlito"/>
              </a:rPr>
              <a:t>Main </a:t>
            </a:r>
            <a:r>
              <a:rPr sz="2200" b="1" spc="-5" dirty="0">
                <a:latin typeface="Carlito"/>
                <a:cs typeface="Carlito"/>
              </a:rPr>
              <a:t>Side</a:t>
            </a:r>
            <a:r>
              <a:rPr sz="2200" b="1" spc="5" dirty="0">
                <a:latin typeface="Carlito"/>
                <a:cs typeface="Carlito"/>
              </a:rPr>
              <a:t> </a:t>
            </a:r>
            <a:r>
              <a:rPr sz="2200" b="1" spc="-20" dirty="0">
                <a:latin typeface="Carlito"/>
                <a:cs typeface="Carlito"/>
              </a:rPr>
              <a:t>Effect:</a:t>
            </a:r>
            <a:endParaRPr sz="2200">
              <a:latin typeface="Carlito"/>
              <a:cs typeface="Carlito"/>
            </a:endParaRPr>
          </a:p>
          <a:p>
            <a:pPr marL="419734" indent="-407670">
              <a:lnSpc>
                <a:spcPct val="100000"/>
              </a:lnSpc>
              <a:buFont typeface="Arial"/>
              <a:buChar char="•"/>
              <a:tabLst>
                <a:tab pos="419734" algn="l"/>
                <a:tab pos="420370" algn="l"/>
              </a:tabLst>
            </a:pPr>
            <a:r>
              <a:rPr sz="2200" spc="-10" dirty="0">
                <a:latin typeface="Carlito"/>
                <a:cs typeface="Carlito"/>
              </a:rPr>
              <a:t>hypotension</a:t>
            </a:r>
            <a:endParaRPr sz="2200">
              <a:latin typeface="Carlito"/>
              <a:cs typeface="Carlito"/>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3346" y="13207"/>
            <a:ext cx="7817484" cy="6098540"/>
          </a:xfrm>
          <a:prstGeom prst="rect">
            <a:avLst/>
          </a:prstGeom>
        </p:spPr>
        <p:txBody>
          <a:bodyPr vert="horz" wrap="square" lIns="0" tIns="12700" rIns="0" bIns="0" rtlCol="0">
            <a:spAutoFit/>
          </a:bodyPr>
          <a:lstStyle/>
          <a:p>
            <a:pPr marL="1432560" marR="5080" indent="-1420495">
              <a:lnSpc>
                <a:spcPct val="100000"/>
              </a:lnSpc>
              <a:spcBef>
                <a:spcPts val="100"/>
              </a:spcBef>
            </a:pPr>
            <a:r>
              <a:rPr sz="2400" spc="-5" dirty="0">
                <a:latin typeface="Carlito"/>
                <a:cs typeface="Carlito"/>
              </a:rPr>
              <a:t>Human </a:t>
            </a:r>
            <a:r>
              <a:rPr sz="2400" dirty="0">
                <a:latin typeface="Carlito"/>
                <a:cs typeface="Carlito"/>
              </a:rPr>
              <a:t>BNP </a:t>
            </a:r>
            <a:r>
              <a:rPr sz="2400" spc="-5" dirty="0">
                <a:latin typeface="Carlito"/>
                <a:cs typeface="Carlito"/>
              </a:rPr>
              <a:t>binds </a:t>
            </a:r>
            <a:r>
              <a:rPr sz="2400" spc="-15" dirty="0">
                <a:latin typeface="Carlito"/>
                <a:cs typeface="Carlito"/>
              </a:rPr>
              <a:t>to </a:t>
            </a:r>
            <a:r>
              <a:rPr sz="2400" dirty="0">
                <a:latin typeface="Carlito"/>
                <a:cs typeface="Carlito"/>
              </a:rPr>
              <a:t>the </a:t>
            </a:r>
            <a:r>
              <a:rPr sz="2400" spc="-5" dirty="0">
                <a:latin typeface="Carlito"/>
                <a:cs typeface="Carlito"/>
              </a:rPr>
              <a:t>particulate </a:t>
            </a:r>
            <a:r>
              <a:rPr sz="2400" spc="-15" dirty="0">
                <a:latin typeface="Carlito"/>
                <a:cs typeface="Carlito"/>
              </a:rPr>
              <a:t>guanylate </a:t>
            </a:r>
            <a:r>
              <a:rPr sz="2400" spc="-5" dirty="0">
                <a:latin typeface="Carlito"/>
                <a:cs typeface="Carlito"/>
              </a:rPr>
              <a:t>cyclase </a:t>
            </a:r>
            <a:r>
              <a:rPr sz="2400" spc="-10" dirty="0">
                <a:latin typeface="Carlito"/>
                <a:cs typeface="Carlito"/>
              </a:rPr>
              <a:t>receptor  </a:t>
            </a:r>
            <a:r>
              <a:rPr sz="2400" spc="-5" dirty="0">
                <a:latin typeface="Carlito"/>
                <a:cs typeface="Carlito"/>
              </a:rPr>
              <a:t>of vascular smooth </a:t>
            </a:r>
            <a:r>
              <a:rPr sz="2400" dirty="0">
                <a:latin typeface="Carlito"/>
                <a:cs typeface="Carlito"/>
              </a:rPr>
              <a:t>muscle and</a:t>
            </a:r>
            <a:r>
              <a:rPr sz="2400" spc="-45" dirty="0">
                <a:latin typeface="Carlito"/>
                <a:cs typeface="Carlito"/>
              </a:rPr>
              <a:t> </a:t>
            </a:r>
            <a:r>
              <a:rPr sz="2400" dirty="0">
                <a:latin typeface="Carlito"/>
                <a:cs typeface="Carlito"/>
              </a:rPr>
              <a:t>endothelial</a:t>
            </a:r>
            <a:endParaRPr sz="2400">
              <a:latin typeface="Carlito"/>
              <a:cs typeface="Carlito"/>
            </a:endParaRPr>
          </a:p>
          <a:p>
            <a:pPr marL="1546860" marR="1537970" algn="ctr">
              <a:lnSpc>
                <a:spcPct val="240099"/>
              </a:lnSpc>
            </a:pPr>
            <a:r>
              <a:rPr sz="2400" spc="-10" dirty="0">
                <a:latin typeface="Carlito"/>
                <a:cs typeface="Carlito"/>
              </a:rPr>
              <a:t>intracellular concentrations </a:t>
            </a:r>
            <a:r>
              <a:rPr sz="2400" spc="-5" dirty="0">
                <a:latin typeface="Carlito"/>
                <a:cs typeface="Carlito"/>
              </a:rPr>
              <a:t>(cGMP)</a:t>
            </a:r>
            <a:r>
              <a:rPr sz="2400" spc="-60" dirty="0">
                <a:latin typeface="Carlito"/>
                <a:cs typeface="Carlito"/>
              </a:rPr>
              <a:t> </a:t>
            </a:r>
            <a:r>
              <a:rPr sz="2400" dirty="0">
                <a:latin typeface="Carlito"/>
                <a:cs typeface="Carlito"/>
              </a:rPr>
              <a:t>↑  </a:t>
            </a:r>
            <a:r>
              <a:rPr sz="2400" spc="-5" dirty="0">
                <a:latin typeface="Carlito"/>
                <a:cs typeface="Carlito"/>
              </a:rPr>
              <a:t>smooth </a:t>
            </a:r>
            <a:r>
              <a:rPr sz="2400" dirty="0">
                <a:latin typeface="Carlito"/>
                <a:cs typeface="Carlito"/>
              </a:rPr>
              <a:t>muscle cell</a:t>
            </a:r>
            <a:r>
              <a:rPr sz="2400" spc="-50" dirty="0">
                <a:latin typeface="Carlito"/>
                <a:cs typeface="Carlito"/>
              </a:rPr>
              <a:t> </a:t>
            </a:r>
            <a:r>
              <a:rPr sz="2400" spc="-15" dirty="0">
                <a:latin typeface="Carlito"/>
                <a:cs typeface="Carlito"/>
              </a:rPr>
              <a:t>relaxation</a:t>
            </a:r>
            <a:endParaRPr sz="2400">
              <a:latin typeface="Carlito"/>
              <a:cs typeface="Carlito"/>
            </a:endParaRPr>
          </a:p>
          <a:p>
            <a:pPr>
              <a:lnSpc>
                <a:spcPct val="100000"/>
              </a:lnSpc>
            </a:pPr>
            <a:endParaRPr sz="3300">
              <a:latin typeface="Carlito"/>
              <a:cs typeface="Carlito"/>
            </a:endParaRPr>
          </a:p>
          <a:p>
            <a:pPr marL="1905" algn="ctr">
              <a:lnSpc>
                <a:spcPct val="100000"/>
              </a:lnSpc>
            </a:pPr>
            <a:r>
              <a:rPr sz="2400" spc="-10" dirty="0">
                <a:latin typeface="Carlito"/>
                <a:cs typeface="Carlito"/>
              </a:rPr>
              <a:t>dilate </a:t>
            </a:r>
            <a:r>
              <a:rPr sz="2400" spc="-5" dirty="0">
                <a:latin typeface="Carlito"/>
                <a:cs typeface="Carlito"/>
              </a:rPr>
              <a:t>veins </a:t>
            </a:r>
            <a:r>
              <a:rPr sz="2400" dirty="0">
                <a:latin typeface="Carlito"/>
                <a:cs typeface="Carlito"/>
              </a:rPr>
              <a:t>and </a:t>
            </a:r>
            <a:r>
              <a:rPr sz="2400" spc="-5" dirty="0">
                <a:latin typeface="Carlito"/>
                <a:cs typeface="Carlito"/>
              </a:rPr>
              <a:t>arteries</a:t>
            </a:r>
            <a:endParaRPr sz="2400">
              <a:latin typeface="Carlito"/>
              <a:cs typeface="Carlito"/>
            </a:endParaRPr>
          </a:p>
          <a:p>
            <a:pPr>
              <a:lnSpc>
                <a:spcPct val="100000"/>
              </a:lnSpc>
              <a:spcBef>
                <a:spcPts val="15"/>
              </a:spcBef>
            </a:pPr>
            <a:endParaRPr sz="3350">
              <a:latin typeface="Carlito"/>
              <a:cs typeface="Carlito"/>
            </a:endParaRPr>
          </a:p>
          <a:p>
            <a:pPr marL="1270" algn="ctr">
              <a:lnSpc>
                <a:spcPct val="100000"/>
              </a:lnSpc>
            </a:pPr>
            <a:r>
              <a:rPr sz="2400" spc="-20" dirty="0">
                <a:latin typeface="Carlito"/>
                <a:cs typeface="Carlito"/>
              </a:rPr>
              <a:t>systemic </a:t>
            </a:r>
            <a:r>
              <a:rPr sz="2400" dirty="0">
                <a:latin typeface="Carlito"/>
                <a:cs typeface="Carlito"/>
              </a:rPr>
              <a:t>and </a:t>
            </a:r>
            <a:r>
              <a:rPr sz="2400" spc="-5" dirty="0">
                <a:latin typeface="Carlito"/>
                <a:cs typeface="Carlito"/>
              </a:rPr>
              <a:t>pulmonary vascular </a:t>
            </a:r>
            <a:r>
              <a:rPr sz="2400" spc="-10" dirty="0">
                <a:latin typeface="Carlito"/>
                <a:cs typeface="Carlito"/>
              </a:rPr>
              <a:t>resistances</a:t>
            </a:r>
            <a:r>
              <a:rPr sz="2400" spc="-25" dirty="0">
                <a:latin typeface="Carlito"/>
                <a:cs typeface="Carlito"/>
              </a:rPr>
              <a:t> </a:t>
            </a:r>
            <a:r>
              <a:rPr sz="2800" spc="-5" dirty="0">
                <a:latin typeface="Carlito"/>
                <a:cs typeface="Carlito"/>
              </a:rPr>
              <a:t>↑</a:t>
            </a:r>
            <a:endParaRPr sz="2800">
              <a:latin typeface="Carlito"/>
              <a:cs typeface="Carlito"/>
            </a:endParaRPr>
          </a:p>
          <a:p>
            <a:pPr>
              <a:lnSpc>
                <a:spcPct val="100000"/>
              </a:lnSpc>
              <a:spcBef>
                <a:spcPts val="35"/>
              </a:spcBef>
            </a:pPr>
            <a:endParaRPr sz="3300">
              <a:latin typeface="Carlito"/>
              <a:cs typeface="Carlito"/>
            </a:endParaRPr>
          </a:p>
          <a:p>
            <a:pPr marL="1905" algn="ctr">
              <a:lnSpc>
                <a:spcPct val="100000"/>
              </a:lnSpc>
              <a:tabLst>
                <a:tab pos="1435100" algn="l"/>
              </a:tabLst>
            </a:pPr>
            <a:r>
              <a:rPr sz="2400" spc="-5" dirty="0">
                <a:latin typeface="Carlito"/>
                <a:cs typeface="Carlito"/>
              </a:rPr>
              <a:t>Indirect</a:t>
            </a:r>
            <a:r>
              <a:rPr sz="2400" spc="-10" dirty="0">
                <a:latin typeface="Carlito"/>
                <a:cs typeface="Carlito"/>
              </a:rPr>
              <a:t> </a:t>
            </a:r>
            <a:r>
              <a:rPr sz="2400" dirty="0">
                <a:latin typeface="Carlito"/>
                <a:cs typeface="Carlito"/>
              </a:rPr>
              <a:t>↑	in </a:t>
            </a:r>
            <a:r>
              <a:rPr sz="2400" spc="-15" dirty="0">
                <a:latin typeface="Carlito"/>
                <a:cs typeface="Carlito"/>
              </a:rPr>
              <a:t>cardiac </a:t>
            </a:r>
            <a:r>
              <a:rPr sz="2400" spc="-5" dirty="0">
                <a:latin typeface="Carlito"/>
                <a:cs typeface="Carlito"/>
              </a:rPr>
              <a:t>output </a:t>
            </a:r>
            <a:r>
              <a:rPr sz="2400" dirty="0">
                <a:latin typeface="Carlito"/>
                <a:cs typeface="Carlito"/>
              </a:rPr>
              <a:t>and </a:t>
            </a:r>
            <a:r>
              <a:rPr sz="2400" spc="-10" dirty="0">
                <a:latin typeface="Carlito"/>
                <a:cs typeface="Carlito"/>
              </a:rPr>
              <a:t>diuresis.</a:t>
            </a:r>
            <a:endParaRPr sz="2400">
              <a:latin typeface="Carlito"/>
              <a:cs typeface="Carlito"/>
            </a:endParaRPr>
          </a:p>
          <a:p>
            <a:pPr>
              <a:lnSpc>
                <a:spcPct val="100000"/>
              </a:lnSpc>
            </a:pPr>
            <a:endParaRPr sz="3300">
              <a:latin typeface="Carlito"/>
              <a:cs typeface="Carlito"/>
            </a:endParaRPr>
          </a:p>
          <a:p>
            <a:pPr marL="1270" algn="ctr">
              <a:lnSpc>
                <a:spcPct val="100000"/>
              </a:lnSpc>
              <a:tabLst>
                <a:tab pos="3044825" algn="l"/>
              </a:tabLst>
            </a:pPr>
            <a:r>
              <a:rPr sz="2400" spc="-25" dirty="0">
                <a:latin typeface="Carlito"/>
                <a:cs typeface="Carlito"/>
              </a:rPr>
              <a:t>Effective </a:t>
            </a:r>
            <a:r>
              <a:rPr sz="2400" dirty="0">
                <a:latin typeface="Carlito"/>
                <a:cs typeface="Carlito"/>
              </a:rPr>
              <a:t>in</a:t>
            </a:r>
            <a:r>
              <a:rPr sz="2400" spc="40" dirty="0">
                <a:latin typeface="Carlito"/>
                <a:cs typeface="Carlito"/>
              </a:rPr>
              <a:t> </a:t>
            </a:r>
            <a:r>
              <a:rPr sz="2400" spc="-5" dirty="0">
                <a:latin typeface="Carlito"/>
                <a:cs typeface="Carlito"/>
              </a:rPr>
              <a:t>HF</a:t>
            </a:r>
            <a:r>
              <a:rPr sz="2400" dirty="0">
                <a:latin typeface="Carlito"/>
                <a:cs typeface="Carlito"/>
              </a:rPr>
              <a:t> </a:t>
            </a:r>
            <a:r>
              <a:rPr sz="2400" spc="-5" dirty="0">
                <a:latin typeface="Carlito"/>
                <a:cs typeface="Carlito"/>
              </a:rPr>
              <a:t>because	</a:t>
            </a:r>
            <a:r>
              <a:rPr sz="2400" spc="-10" dirty="0">
                <a:latin typeface="Carlito"/>
                <a:cs typeface="Carlito"/>
              </a:rPr>
              <a:t>preload </a:t>
            </a:r>
            <a:r>
              <a:rPr sz="2400" dirty="0">
                <a:latin typeface="Carlito"/>
                <a:cs typeface="Carlito"/>
              </a:rPr>
              <a:t>and</a:t>
            </a:r>
            <a:r>
              <a:rPr sz="2400" spc="-5" dirty="0">
                <a:latin typeface="Carlito"/>
                <a:cs typeface="Carlito"/>
              </a:rPr>
              <a:t> afterload↓</a:t>
            </a:r>
            <a:endParaRPr sz="2400">
              <a:latin typeface="Carlito"/>
              <a:cs typeface="Carlito"/>
            </a:endParaRPr>
          </a:p>
        </p:txBody>
      </p:sp>
      <p:grpSp>
        <p:nvGrpSpPr>
          <p:cNvPr id="3" name="object 3"/>
          <p:cNvGrpSpPr/>
          <p:nvPr/>
        </p:nvGrpSpPr>
        <p:grpSpPr>
          <a:xfrm>
            <a:off x="4331208" y="3416808"/>
            <a:ext cx="407034" cy="407034"/>
            <a:chOff x="4331208" y="3416808"/>
            <a:chExt cx="407034" cy="407034"/>
          </a:xfrm>
        </p:grpSpPr>
        <p:sp>
          <p:nvSpPr>
            <p:cNvPr id="4" name="object 4"/>
            <p:cNvSpPr/>
            <p:nvPr/>
          </p:nvSpPr>
          <p:spPr>
            <a:xfrm>
              <a:off x="4344162" y="3429762"/>
              <a:ext cx="381000" cy="381000"/>
            </a:xfrm>
            <a:custGeom>
              <a:avLst/>
              <a:gdLst/>
              <a:ahLst/>
              <a:cxnLst/>
              <a:rect l="l" t="t" r="r" b="b"/>
              <a:pathLst>
                <a:path w="381000" h="381000">
                  <a:moveTo>
                    <a:pt x="285750" y="0"/>
                  </a:moveTo>
                  <a:lnTo>
                    <a:pt x="95250" y="0"/>
                  </a:lnTo>
                  <a:lnTo>
                    <a:pt x="95250" y="190500"/>
                  </a:lnTo>
                  <a:lnTo>
                    <a:pt x="0" y="190500"/>
                  </a:lnTo>
                  <a:lnTo>
                    <a:pt x="190500" y="381000"/>
                  </a:lnTo>
                  <a:lnTo>
                    <a:pt x="381000" y="190500"/>
                  </a:lnTo>
                  <a:lnTo>
                    <a:pt x="285750" y="190500"/>
                  </a:lnTo>
                  <a:lnTo>
                    <a:pt x="285750" y="0"/>
                  </a:lnTo>
                  <a:close/>
                </a:path>
              </a:pathLst>
            </a:custGeom>
            <a:solidFill>
              <a:srgbClr val="4F81BC"/>
            </a:solidFill>
          </p:spPr>
          <p:txBody>
            <a:bodyPr wrap="square" lIns="0" tIns="0" rIns="0" bIns="0" rtlCol="0"/>
            <a:lstStyle/>
            <a:p>
              <a:endParaRPr/>
            </a:p>
          </p:txBody>
        </p:sp>
        <p:sp>
          <p:nvSpPr>
            <p:cNvPr id="5" name="object 5"/>
            <p:cNvSpPr/>
            <p:nvPr/>
          </p:nvSpPr>
          <p:spPr>
            <a:xfrm>
              <a:off x="4344162" y="3429762"/>
              <a:ext cx="381000" cy="381000"/>
            </a:xfrm>
            <a:custGeom>
              <a:avLst/>
              <a:gdLst/>
              <a:ahLst/>
              <a:cxnLst/>
              <a:rect l="l" t="t" r="r" b="b"/>
              <a:pathLst>
                <a:path w="381000" h="381000">
                  <a:moveTo>
                    <a:pt x="0" y="190500"/>
                  </a:moveTo>
                  <a:lnTo>
                    <a:pt x="95250" y="190500"/>
                  </a:lnTo>
                  <a:lnTo>
                    <a:pt x="95250" y="0"/>
                  </a:lnTo>
                  <a:lnTo>
                    <a:pt x="285750" y="0"/>
                  </a:lnTo>
                  <a:lnTo>
                    <a:pt x="285750" y="190500"/>
                  </a:lnTo>
                  <a:lnTo>
                    <a:pt x="381000" y="190500"/>
                  </a:lnTo>
                  <a:lnTo>
                    <a:pt x="190500" y="381000"/>
                  </a:lnTo>
                  <a:lnTo>
                    <a:pt x="0" y="190500"/>
                  </a:lnTo>
                  <a:close/>
                </a:path>
              </a:pathLst>
            </a:custGeom>
            <a:ln w="25908">
              <a:solidFill>
                <a:srgbClr val="385D89"/>
              </a:solidFill>
            </a:ln>
          </p:spPr>
          <p:txBody>
            <a:bodyPr wrap="square" lIns="0" tIns="0" rIns="0" bIns="0" rtlCol="0"/>
            <a:lstStyle/>
            <a:p>
              <a:endParaRPr/>
            </a:p>
          </p:txBody>
        </p:sp>
      </p:grpSp>
      <p:grpSp>
        <p:nvGrpSpPr>
          <p:cNvPr id="6" name="object 6"/>
          <p:cNvGrpSpPr/>
          <p:nvPr/>
        </p:nvGrpSpPr>
        <p:grpSpPr>
          <a:xfrm>
            <a:off x="4331208" y="826008"/>
            <a:ext cx="407034" cy="407034"/>
            <a:chOff x="4331208" y="826008"/>
            <a:chExt cx="407034" cy="407034"/>
          </a:xfrm>
        </p:grpSpPr>
        <p:sp>
          <p:nvSpPr>
            <p:cNvPr id="7" name="object 7"/>
            <p:cNvSpPr/>
            <p:nvPr/>
          </p:nvSpPr>
          <p:spPr>
            <a:xfrm>
              <a:off x="4344162" y="838962"/>
              <a:ext cx="381000" cy="381000"/>
            </a:xfrm>
            <a:custGeom>
              <a:avLst/>
              <a:gdLst/>
              <a:ahLst/>
              <a:cxnLst/>
              <a:rect l="l" t="t" r="r" b="b"/>
              <a:pathLst>
                <a:path w="381000" h="381000">
                  <a:moveTo>
                    <a:pt x="285750" y="0"/>
                  </a:moveTo>
                  <a:lnTo>
                    <a:pt x="95250" y="0"/>
                  </a:lnTo>
                  <a:lnTo>
                    <a:pt x="95250" y="190500"/>
                  </a:lnTo>
                  <a:lnTo>
                    <a:pt x="0" y="190500"/>
                  </a:lnTo>
                  <a:lnTo>
                    <a:pt x="190500" y="381000"/>
                  </a:lnTo>
                  <a:lnTo>
                    <a:pt x="381000" y="190500"/>
                  </a:lnTo>
                  <a:lnTo>
                    <a:pt x="285750" y="190500"/>
                  </a:lnTo>
                  <a:lnTo>
                    <a:pt x="285750" y="0"/>
                  </a:lnTo>
                  <a:close/>
                </a:path>
              </a:pathLst>
            </a:custGeom>
            <a:solidFill>
              <a:srgbClr val="4F81BC"/>
            </a:solidFill>
          </p:spPr>
          <p:txBody>
            <a:bodyPr wrap="square" lIns="0" tIns="0" rIns="0" bIns="0" rtlCol="0"/>
            <a:lstStyle/>
            <a:p>
              <a:endParaRPr/>
            </a:p>
          </p:txBody>
        </p:sp>
        <p:sp>
          <p:nvSpPr>
            <p:cNvPr id="8" name="object 8"/>
            <p:cNvSpPr/>
            <p:nvPr/>
          </p:nvSpPr>
          <p:spPr>
            <a:xfrm>
              <a:off x="4344162" y="838962"/>
              <a:ext cx="381000" cy="381000"/>
            </a:xfrm>
            <a:custGeom>
              <a:avLst/>
              <a:gdLst/>
              <a:ahLst/>
              <a:cxnLst/>
              <a:rect l="l" t="t" r="r" b="b"/>
              <a:pathLst>
                <a:path w="381000" h="381000">
                  <a:moveTo>
                    <a:pt x="0" y="190500"/>
                  </a:moveTo>
                  <a:lnTo>
                    <a:pt x="95250" y="190500"/>
                  </a:lnTo>
                  <a:lnTo>
                    <a:pt x="95250" y="0"/>
                  </a:lnTo>
                  <a:lnTo>
                    <a:pt x="285750" y="0"/>
                  </a:lnTo>
                  <a:lnTo>
                    <a:pt x="285750" y="190500"/>
                  </a:lnTo>
                  <a:lnTo>
                    <a:pt x="381000" y="190500"/>
                  </a:lnTo>
                  <a:lnTo>
                    <a:pt x="190500" y="381000"/>
                  </a:lnTo>
                  <a:lnTo>
                    <a:pt x="0" y="190500"/>
                  </a:lnTo>
                  <a:close/>
                </a:path>
              </a:pathLst>
            </a:custGeom>
            <a:ln w="25908">
              <a:solidFill>
                <a:srgbClr val="385D89"/>
              </a:solidFill>
            </a:ln>
          </p:spPr>
          <p:txBody>
            <a:bodyPr wrap="square" lIns="0" tIns="0" rIns="0" bIns="0" rtlCol="0"/>
            <a:lstStyle/>
            <a:p>
              <a:endParaRPr/>
            </a:p>
          </p:txBody>
        </p:sp>
      </p:grpSp>
      <p:grpSp>
        <p:nvGrpSpPr>
          <p:cNvPr id="9" name="object 9"/>
          <p:cNvGrpSpPr/>
          <p:nvPr/>
        </p:nvGrpSpPr>
        <p:grpSpPr>
          <a:xfrm>
            <a:off x="4331208" y="1740407"/>
            <a:ext cx="407034" cy="483234"/>
            <a:chOff x="4331208" y="1740407"/>
            <a:chExt cx="407034" cy="483234"/>
          </a:xfrm>
        </p:grpSpPr>
        <p:sp>
          <p:nvSpPr>
            <p:cNvPr id="10" name="object 10"/>
            <p:cNvSpPr/>
            <p:nvPr/>
          </p:nvSpPr>
          <p:spPr>
            <a:xfrm>
              <a:off x="4344162" y="1753361"/>
              <a:ext cx="381000" cy="457200"/>
            </a:xfrm>
            <a:custGeom>
              <a:avLst/>
              <a:gdLst/>
              <a:ahLst/>
              <a:cxnLst/>
              <a:rect l="l" t="t" r="r" b="b"/>
              <a:pathLst>
                <a:path w="381000" h="457200">
                  <a:moveTo>
                    <a:pt x="285750" y="0"/>
                  </a:moveTo>
                  <a:lnTo>
                    <a:pt x="95250" y="0"/>
                  </a:lnTo>
                  <a:lnTo>
                    <a:pt x="95250" y="266700"/>
                  </a:lnTo>
                  <a:lnTo>
                    <a:pt x="0" y="266700"/>
                  </a:lnTo>
                  <a:lnTo>
                    <a:pt x="190500" y="457200"/>
                  </a:lnTo>
                  <a:lnTo>
                    <a:pt x="381000" y="266700"/>
                  </a:lnTo>
                  <a:lnTo>
                    <a:pt x="285750" y="266700"/>
                  </a:lnTo>
                  <a:lnTo>
                    <a:pt x="285750" y="0"/>
                  </a:lnTo>
                  <a:close/>
                </a:path>
              </a:pathLst>
            </a:custGeom>
            <a:solidFill>
              <a:srgbClr val="4F81BC"/>
            </a:solidFill>
          </p:spPr>
          <p:txBody>
            <a:bodyPr wrap="square" lIns="0" tIns="0" rIns="0" bIns="0" rtlCol="0"/>
            <a:lstStyle/>
            <a:p>
              <a:endParaRPr/>
            </a:p>
          </p:txBody>
        </p:sp>
        <p:sp>
          <p:nvSpPr>
            <p:cNvPr id="11" name="object 11"/>
            <p:cNvSpPr/>
            <p:nvPr/>
          </p:nvSpPr>
          <p:spPr>
            <a:xfrm>
              <a:off x="4344162" y="1753361"/>
              <a:ext cx="381000" cy="457200"/>
            </a:xfrm>
            <a:custGeom>
              <a:avLst/>
              <a:gdLst/>
              <a:ahLst/>
              <a:cxnLst/>
              <a:rect l="l" t="t" r="r" b="b"/>
              <a:pathLst>
                <a:path w="381000" h="457200">
                  <a:moveTo>
                    <a:pt x="0" y="266700"/>
                  </a:moveTo>
                  <a:lnTo>
                    <a:pt x="95250" y="266700"/>
                  </a:lnTo>
                  <a:lnTo>
                    <a:pt x="95250" y="0"/>
                  </a:lnTo>
                  <a:lnTo>
                    <a:pt x="285750" y="0"/>
                  </a:lnTo>
                  <a:lnTo>
                    <a:pt x="285750" y="266700"/>
                  </a:lnTo>
                  <a:lnTo>
                    <a:pt x="381000" y="266700"/>
                  </a:lnTo>
                  <a:lnTo>
                    <a:pt x="190500" y="457200"/>
                  </a:lnTo>
                  <a:lnTo>
                    <a:pt x="0" y="266700"/>
                  </a:lnTo>
                  <a:close/>
                </a:path>
              </a:pathLst>
            </a:custGeom>
            <a:ln w="25908">
              <a:solidFill>
                <a:srgbClr val="385D89"/>
              </a:solidFill>
            </a:ln>
          </p:spPr>
          <p:txBody>
            <a:bodyPr wrap="square" lIns="0" tIns="0" rIns="0" bIns="0" rtlCol="0"/>
            <a:lstStyle/>
            <a:p>
              <a:endParaRPr/>
            </a:p>
          </p:txBody>
        </p:sp>
      </p:grpSp>
      <p:grpSp>
        <p:nvGrpSpPr>
          <p:cNvPr id="12" name="object 12"/>
          <p:cNvGrpSpPr/>
          <p:nvPr/>
        </p:nvGrpSpPr>
        <p:grpSpPr>
          <a:xfrm>
            <a:off x="4331208" y="2578607"/>
            <a:ext cx="407034" cy="407034"/>
            <a:chOff x="4331208" y="2578607"/>
            <a:chExt cx="407034" cy="407034"/>
          </a:xfrm>
        </p:grpSpPr>
        <p:sp>
          <p:nvSpPr>
            <p:cNvPr id="13" name="object 13"/>
            <p:cNvSpPr/>
            <p:nvPr/>
          </p:nvSpPr>
          <p:spPr>
            <a:xfrm>
              <a:off x="4344162" y="2591561"/>
              <a:ext cx="381000" cy="381000"/>
            </a:xfrm>
            <a:custGeom>
              <a:avLst/>
              <a:gdLst/>
              <a:ahLst/>
              <a:cxnLst/>
              <a:rect l="l" t="t" r="r" b="b"/>
              <a:pathLst>
                <a:path w="381000" h="381000">
                  <a:moveTo>
                    <a:pt x="285750" y="0"/>
                  </a:moveTo>
                  <a:lnTo>
                    <a:pt x="95250" y="0"/>
                  </a:lnTo>
                  <a:lnTo>
                    <a:pt x="95250" y="190500"/>
                  </a:lnTo>
                  <a:lnTo>
                    <a:pt x="0" y="190500"/>
                  </a:lnTo>
                  <a:lnTo>
                    <a:pt x="190500" y="381000"/>
                  </a:lnTo>
                  <a:lnTo>
                    <a:pt x="381000" y="190500"/>
                  </a:lnTo>
                  <a:lnTo>
                    <a:pt x="285750" y="190500"/>
                  </a:lnTo>
                  <a:lnTo>
                    <a:pt x="285750" y="0"/>
                  </a:lnTo>
                  <a:close/>
                </a:path>
              </a:pathLst>
            </a:custGeom>
            <a:solidFill>
              <a:srgbClr val="4F81BC"/>
            </a:solidFill>
          </p:spPr>
          <p:txBody>
            <a:bodyPr wrap="square" lIns="0" tIns="0" rIns="0" bIns="0" rtlCol="0"/>
            <a:lstStyle/>
            <a:p>
              <a:endParaRPr/>
            </a:p>
          </p:txBody>
        </p:sp>
        <p:sp>
          <p:nvSpPr>
            <p:cNvPr id="14" name="object 14"/>
            <p:cNvSpPr/>
            <p:nvPr/>
          </p:nvSpPr>
          <p:spPr>
            <a:xfrm>
              <a:off x="4344162" y="2591561"/>
              <a:ext cx="381000" cy="381000"/>
            </a:xfrm>
            <a:custGeom>
              <a:avLst/>
              <a:gdLst/>
              <a:ahLst/>
              <a:cxnLst/>
              <a:rect l="l" t="t" r="r" b="b"/>
              <a:pathLst>
                <a:path w="381000" h="381000">
                  <a:moveTo>
                    <a:pt x="0" y="190500"/>
                  </a:moveTo>
                  <a:lnTo>
                    <a:pt x="95250" y="190500"/>
                  </a:lnTo>
                  <a:lnTo>
                    <a:pt x="95250" y="0"/>
                  </a:lnTo>
                  <a:lnTo>
                    <a:pt x="285750" y="0"/>
                  </a:lnTo>
                  <a:lnTo>
                    <a:pt x="285750" y="190500"/>
                  </a:lnTo>
                  <a:lnTo>
                    <a:pt x="381000" y="190500"/>
                  </a:lnTo>
                  <a:lnTo>
                    <a:pt x="190500" y="381000"/>
                  </a:lnTo>
                  <a:lnTo>
                    <a:pt x="0" y="190500"/>
                  </a:lnTo>
                  <a:close/>
                </a:path>
              </a:pathLst>
            </a:custGeom>
            <a:ln w="25908">
              <a:solidFill>
                <a:srgbClr val="385D89"/>
              </a:solidFill>
            </a:ln>
          </p:spPr>
          <p:txBody>
            <a:bodyPr wrap="square" lIns="0" tIns="0" rIns="0" bIns="0" rtlCol="0"/>
            <a:lstStyle/>
            <a:p>
              <a:endParaRPr/>
            </a:p>
          </p:txBody>
        </p:sp>
      </p:grpSp>
      <p:grpSp>
        <p:nvGrpSpPr>
          <p:cNvPr id="15" name="object 15"/>
          <p:cNvGrpSpPr/>
          <p:nvPr/>
        </p:nvGrpSpPr>
        <p:grpSpPr>
          <a:xfrm>
            <a:off x="4331208" y="4331208"/>
            <a:ext cx="407034" cy="407034"/>
            <a:chOff x="4331208" y="4331208"/>
            <a:chExt cx="407034" cy="407034"/>
          </a:xfrm>
        </p:grpSpPr>
        <p:sp>
          <p:nvSpPr>
            <p:cNvPr id="16" name="object 16"/>
            <p:cNvSpPr/>
            <p:nvPr/>
          </p:nvSpPr>
          <p:spPr>
            <a:xfrm>
              <a:off x="4344162" y="4344162"/>
              <a:ext cx="381000" cy="381000"/>
            </a:xfrm>
            <a:custGeom>
              <a:avLst/>
              <a:gdLst/>
              <a:ahLst/>
              <a:cxnLst/>
              <a:rect l="l" t="t" r="r" b="b"/>
              <a:pathLst>
                <a:path w="381000" h="381000">
                  <a:moveTo>
                    <a:pt x="285750" y="0"/>
                  </a:moveTo>
                  <a:lnTo>
                    <a:pt x="95250" y="0"/>
                  </a:lnTo>
                  <a:lnTo>
                    <a:pt x="95250" y="190500"/>
                  </a:lnTo>
                  <a:lnTo>
                    <a:pt x="0" y="190500"/>
                  </a:lnTo>
                  <a:lnTo>
                    <a:pt x="190500" y="381000"/>
                  </a:lnTo>
                  <a:lnTo>
                    <a:pt x="381000" y="190500"/>
                  </a:lnTo>
                  <a:lnTo>
                    <a:pt x="285750" y="190500"/>
                  </a:lnTo>
                  <a:lnTo>
                    <a:pt x="285750" y="0"/>
                  </a:lnTo>
                  <a:close/>
                </a:path>
              </a:pathLst>
            </a:custGeom>
            <a:solidFill>
              <a:srgbClr val="4F81BC"/>
            </a:solidFill>
          </p:spPr>
          <p:txBody>
            <a:bodyPr wrap="square" lIns="0" tIns="0" rIns="0" bIns="0" rtlCol="0"/>
            <a:lstStyle/>
            <a:p>
              <a:endParaRPr/>
            </a:p>
          </p:txBody>
        </p:sp>
        <p:sp>
          <p:nvSpPr>
            <p:cNvPr id="17" name="object 17"/>
            <p:cNvSpPr/>
            <p:nvPr/>
          </p:nvSpPr>
          <p:spPr>
            <a:xfrm>
              <a:off x="4344162" y="4344162"/>
              <a:ext cx="381000" cy="381000"/>
            </a:xfrm>
            <a:custGeom>
              <a:avLst/>
              <a:gdLst/>
              <a:ahLst/>
              <a:cxnLst/>
              <a:rect l="l" t="t" r="r" b="b"/>
              <a:pathLst>
                <a:path w="381000" h="381000">
                  <a:moveTo>
                    <a:pt x="0" y="190500"/>
                  </a:moveTo>
                  <a:lnTo>
                    <a:pt x="95250" y="190500"/>
                  </a:lnTo>
                  <a:lnTo>
                    <a:pt x="95250" y="0"/>
                  </a:lnTo>
                  <a:lnTo>
                    <a:pt x="285750" y="0"/>
                  </a:lnTo>
                  <a:lnTo>
                    <a:pt x="285750" y="190500"/>
                  </a:lnTo>
                  <a:lnTo>
                    <a:pt x="381000" y="190500"/>
                  </a:lnTo>
                  <a:lnTo>
                    <a:pt x="190500" y="381000"/>
                  </a:lnTo>
                  <a:lnTo>
                    <a:pt x="0" y="190500"/>
                  </a:lnTo>
                  <a:close/>
                </a:path>
              </a:pathLst>
            </a:custGeom>
            <a:ln w="25908">
              <a:solidFill>
                <a:srgbClr val="385D89"/>
              </a:solidFill>
            </a:ln>
          </p:spPr>
          <p:txBody>
            <a:bodyPr wrap="square" lIns="0" tIns="0" rIns="0" bIns="0" rtlCol="0"/>
            <a:lstStyle/>
            <a:p>
              <a:endParaRPr/>
            </a:p>
          </p:txBody>
        </p:sp>
      </p:grpSp>
      <p:grpSp>
        <p:nvGrpSpPr>
          <p:cNvPr id="18" name="object 18"/>
          <p:cNvGrpSpPr/>
          <p:nvPr/>
        </p:nvGrpSpPr>
        <p:grpSpPr>
          <a:xfrm>
            <a:off x="4331208" y="5321808"/>
            <a:ext cx="407034" cy="407034"/>
            <a:chOff x="4331208" y="5321808"/>
            <a:chExt cx="407034" cy="407034"/>
          </a:xfrm>
        </p:grpSpPr>
        <p:sp>
          <p:nvSpPr>
            <p:cNvPr id="19" name="object 19"/>
            <p:cNvSpPr/>
            <p:nvPr/>
          </p:nvSpPr>
          <p:spPr>
            <a:xfrm>
              <a:off x="4344162" y="5334762"/>
              <a:ext cx="381000" cy="381000"/>
            </a:xfrm>
            <a:custGeom>
              <a:avLst/>
              <a:gdLst/>
              <a:ahLst/>
              <a:cxnLst/>
              <a:rect l="l" t="t" r="r" b="b"/>
              <a:pathLst>
                <a:path w="381000" h="381000">
                  <a:moveTo>
                    <a:pt x="285750" y="0"/>
                  </a:moveTo>
                  <a:lnTo>
                    <a:pt x="95250" y="0"/>
                  </a:lnTo>
                  <a:lnTo>
                    <a:pt x="95250" y="190500"/>
                  </a:lnTo>
                  <a:lnTo>
                    <a:pt x="0" y="190500"/>
                  </a:lnTo>
                  <a:lnTo>
                    <a:pt x="190500" y="381000"/>
                  </a:lnTo>
                  <a:lnTo>
                    <a:pt x="381000" y="190500"/>
                  </a:lnTo>
                  <a:lnTo>
                    <a:pt x="285750" y="190500"/>
                  </a:lnTo>
                  <a:lnTo>
                    <a:pt x="285750" y="0"/>
                  </a:lnTo>
                  <a:close/>
                </a:path>
              </a:pathLst>
            </a:custGeom>
            <a:solidFill>
              <a:srgbClr val="4F81BC"/>
            </a:solidFill>
          </p:spPr>
          <p:txBody>
            <a:bodyPr wrap="square" lIns="0" tIns="0" rIns="0" bIns="0" rtlCol="0"/>
            <a:lstStyle/>
            <a:p>
              <a:endParaRPr/>
            </a:p>
          </p:txBody>
        </p:sp>
        <p:sp>
          <p:nvSpPr>
            <p:cNvPr id="20" name="object 20"/>
            <p:cNvSpPr/>
            <p:nvPr/>
          </p:nvSpPr>
          <p:spPr>
            <a:xfrm>
              <a:off x="4344162" y="5334762"/>
              <a:ext cx="381000" cy="381000"/>
            </a:xfrm>
            <a:custGeom>
              <a:avLst/>
              <a:gdLst/>
              <a:ahLst/>
              <a:cxnLst/>
              <a:rect l="l" t="t" r="r" b="b"/>
              <a:pathLst>
                <a:path w="381000" h="381000">
                  <a:moveTo>
                    <a:pt x="0" y="190500"/>
                  </a:moveTo>
                  <a:lnTo>
                    <a:pt x="95250" y="190500"/>
                  </a:lnTo>
                  <a:lnTo>
                    <a:pt x="95250" y="0"/>
                  </a:lnTo>
                  <a:lnTo>
                    <a:pt x="285750" y="0"/>
                  </a:lnTo>
                  <a:lnTo>
                    <a:pt x="285750" y="190500"/>
                  </a:lnTo>
                  <a:lnTo>
                    <a:pt x="381000" y="190500"/>
                  </a:lnTo>
                  <a:lnTo>
                    <a:pt x="190500" y="381000"/>
                  </a:lnTo>
                  <a:lnTo>
                    <a:pt x="0" y="190500"/>
                  </a:lnTo>
                  <a:close/>
                </a:path>
              </a:pathLst>
            </a:custGeom>
            <a:ln w="25908">
              <a:solidFill>
                <a:srgbClr val="385D89"/>
              </a:solidFill>
            </a:ln>
          </p:spPr>
          <p:txBody>
            <a:bodyPr wrap="square" lIns="0" tIns="0" rIns="0" bIns="0" rtlCol="0"/>
            <a:lstStyle/>
            <a:p>
              <a:endParaRPr/>
            </a:p>
          </p:txBody>
        </p:sp>
      </p:gr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85</a:t>
            </a:fld>
            <a:endParaRP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6552" y="42164"/>
            <a:ext cx="6386830" cy="57404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000000"/>
                </a:solidFill>
                <a:latin typeface="Carlito"/>
                <a:cs typeface="Carlito"/>
              </a:rPr>
              <a:t>Heart </a:t>
            </a:r>
            <a:r>
              <a:rPr b="0" spc="-20" dirty="0">
                <a:solidFill>
                  <a:srgbClr val="000000"/>
                </a:solidFill>
                <a:latin typeface="Carlito"/>
                <a:cs typeface="Carlito"/>
              </a:rPr>
              <a:t>Failure </a:t>
            </a:r>
            <a:r>
              <a:rPr b="0" spc="-40" dirty="0">
                <a:solidFill>
                  <a:srgbClr val="000000"/>
                </a:solidFill>
                <a:latin typeface="Carlito"/>
                <a:cs typeface="Carlito"/>
              </a:rPr>
              <a:t>Treatment</a:t>
            </a:r>
            <a:r>
              <a:rPr b="0" spc="-130" dirty="0">
                <a:solidFill>
                  <a:srgbClr val="000000"/>
                </a:solidFill>
                <a:latin typeface="Carlito"/>
                <a:cs typeface="Carlito"/>
              </a:rPr>
              <a:t> </a:t>
            </a:r>
            <a:r>
              <a:rPr b="0" spc="-10" dirty="0">
                <a:solidFill>
                  <a:srgbClr val="000000"/>
                </a:solidFill>
                <a:latin typeface="Carlito"/>
                <a:cs typeface="Carlito"/>
              </a:rPr>
              <a:t>Algorithm</a:t>
            </a:r>
          </a:p>
        </p:txBody>
      </p:sp>
      <p:sp>
        <p:nvSpPr>
          <p:cNvPr id="3" name="object 3"/>
          <p:cNvSpPr/>
          <p:nvPr/>
        </p:nvSpPr>
        <p:spPr>
          <a:xfrm>
            <a:off x="304800" y="762000"/>
            <a:ext cx="8597513" cy="5867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pPr marL="38100">
                <a:lnSpc>
                  <a:spcPts val="1240"/>
                </a:lnSpc>
              </a:pPr>
              <a:t>86</a:t>
            </a:fld>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9067800" cy="6247864"/>
          </a:xfrm>
          <a:prstGeom prst="rect">
            <a:avLst/>
          </a:prstGeom>
        </p:spPr>
        <p:txBody>
          <a:bodyPr wrap="square">
            <a:spAutoFit/>
          </a:bodyPr>
          <a:lstStyle/>
          <a:p>
            <a:r>
              <a:rPr lang="en-US" sz="2400" b="1" dirty="0"/>
              <a:t>What Are the Symptoms of Heart Failure?</a:t>
            </a:r>
          </a:p>
          <a:p>
            <a:r>
              <a:rPr lang="en-US" sz="2400" b="1" dirty="0" smtClean="0"/>
              <a:t>Congested</a:t>
            </a:r>
            <a:r>
              <a:rPr lang="en-US" sz="2400" b="1" dirty="0"/>
              <a:t> </a:t>
            </a:r>
            <a:r>
              <a:rPr lang="en-US" sz="2400" b="1" dirty="0">
                <a:hlinkClick r:id="rId2"/>
              </a:rPr>
              <a:t>lungs</a:t>
            </a:r>
            <a:r>
              <a:rPr lang="en-US" sz="2400" b="1" dirty="0"/>
              <a:t>.</a:t>
            </a:r>
            <a:r>
              <a:rPr lang="en-US" sz="2400" dirty="0"/>
              <a:t> Fluid backup in the lungs can cause shortness of breath with </a:t>
            </a:r>
            <a:r>
              <a:rPr lang="en-US" sz="2400" dirty="0">
                <a:hlinkClick r:id="rId3"/>
              </a:rPr>
              <a:t>exercise</a:t>
            </a:r>
            <a:r>
              <a:rPr lang="en-US" sz="2400" dirty="0"/>
              <a:t> or difficulty breathing at rest or when lying flat in bed. Lung congestion can also cause a dry, hacking </a:t>
            </a:r>
            <a:r>
              <a:rPr lang="en-US" sz="2400" dirty="0">
                <a:hlinkClick r:id="rId4"/>
              </a:rPr>
              <a:t>cough</a:t>
            </a:r>
            <a:r>
              <a:rPr lang="en-US" sz="2400" dirty="0"/>
              <a:t> or </a:t>
            </a:r>
            <a:r>
              <a:rPr lang="en-US" sz="2400" dirty="0">
                <a:hlinkClick r:id="rId5"/>
              </a:rPr>
              <a:t>wheezing</a:t>
            </a:r>
            <a:r>
              <a:rPr lang="en-US" sz="2400" dirty="0"/>
              <a:t>.</a:t>
            </a:r>
          </a:p>
          <a:p>
            <a:r>
              <a:rPr lang="en-US" sz="2400" b="1" dirty="0"/>
              <a:t>Fluid and water retention.</a:t>
            </a:r>
            <a:r>
              <a:rPr lang="en-US" sz="2400" dirty="0"/>
              <a:t> Less blood to </a:t>
            </a:r>
            <a:r>
              <a:rPr lang="en-US" sz="2400" dirty="0" smtClean="0">
                <a:hlinkClick r:id="rId6"/>
              </a:rPr>
              <a:t>kidneys</a:t>
            </a:r>
            <a:r>
              <a:rPr lang="en-US" sz="2400" dirty="0"/>
              <a:t> causes fluid and water retention, resulting in </a:t>
            </a:r>
            <a:r>
              <a:rPr lang="en-US" sz="2400" dirty="0">
                <a:hlinkClick r:id="rId7"/>
              </a:rPr>
              <a:t>swollen ankles</a:t>
            </a:r>
            <a:r>
              <a:rPr lang="en-US" sz="2400" dirty="0"/>
              <a:t>, legs, </a:t>
            </a:r>
            <a:r>
              <a:rPr lang="en-US" sz="2400" dirty="0">
                <a:hlinkClick r:id="rId8"/>
              </a:rPr>
              <a:t>abdomen</a:t>
            </a:r>
            <a:r>
              <a:rPr lang="en-US" sz="2400" dirty="0"/>
              <a:t> (called </a:t>
            </a:r>
            <a:r>
              <a:rPr lang="en-US" sz="2400" dirty="0">
                <a:hlinkClick r:id="rId9"/>
              </a:rPr>
              <a:t>edema</a:t>
            </a:r>
            <a:r>
              <a:rPr lang="en-US" sz="2400" dirty="0"/>
              <a:t>), and </a:t>
            </a:r>
            <a:r>
              <a:rPr lang="en-US" sz="2400" dirty="0">
                <a:hlinkClick r:id="rId10"/>
              </a:rPr>
              <a:t>weight</a:t>
            </a:r>
            <a:r>
              <a:rPr lang="en-US" sz="2400" dirty="0"/>
              <a:t> gain. Symptoms may cause an increased need to urinate during the night. </a:t>
            </a:r>
            <a:r>
              <a:rPr lang="en-US" sz="2400" dirty="0">
                <a:hlinkClick r:id="rId11"/>
              </a:rPr>
              <a:t>Bloating</a:t>
            </a:r>
            <a:r>
              <a:rPr lang="en-US" sz="2400" dirty="0"/>
              <a:t> in your </a:t>
            </a:r>
            <a:r>
              <a:rPr lang="en-US" sz="2400" dirty="0">
                <a:hlinkClick r:id="rId12"/>
              </a:rPr>
              <a:t>stomach</a:t>
            </a:r>
            <a:r>
              <a:rPr lang="en-US" sz="2400" dirty="0"/>
              <a:t> may cause a loss of appetite or </a:t>
            </a:r>
            <a:r>
              <a:rPr lang="en-US" sz="2400" dirty="0">
                <a:hlinkClick r:id="rId13"/>
              </a:rPr>
              <a:t>nausea</a:t>
            </a:r>
            <a:r>
              <a:rPr lang="en-US" sz="2400" dirty="0"/>
              <a:t>.</a:t>
            </a:r>
          </a:p>
          <a:p>
            <a:r>
              <a:rPr lang="en-US" sz="2400" b="1" dirty="0">
                <a:hlinkClick r:id="rId14"/>
              </a:rPr>
              <a:t>Dizziness</a:t>
            </a:r>
            <a:r>
              <a:rPr lang="en-US" sz="2400" b="1" dirty="0"/>
              <a:t>, </a:t>
            </a:r>
            <a:r>
              <a:rPr lang="en-US" sz="2400" b="1" dirty="0">
                <a:hlinkClick r:id="rId15"/>
              </a:rPr>
              <a:t>fatigue</a:t>
            </a:r>
            <a:r>
              <a:rPr lang="en-US" sz="2400" b="1" dirty="0"/>
              <a:t>, and </a:t>
            </a:r>
            <a:r>
              <a:rPr lang="en-US" sz="2400" b="1" dirty="0">
                <a:hlinkClick r:id="rId16"/>
              </a:rPr>
              <a:t>weakness</a:t>
            </a:r>
            <a:r>
              <a:rPr lang="en-US" sz="2400" b="1" dirty="0"/>
              <a:t>.</a:t>
            </a:r>
            <a:r>
              <a:rPr lang="en-US" sz="2400" dirty="0"/>
              <a:t> Less blood to your major organs and muscles makes </a:t>
            </a:r>
            <a:r>
              <a:rPr lang="en-US" sz="2400" dirty="0" smtClean="0"/>
              <a:t>feel </a:t>
            </a:r>
            <a:r>
              <a:rPr lang="en-US" sz="2400" dirty="0"/>
              <a:t>tired and weak. Less blood to the </a:t>
            </a:r>
            <a:r>
              <a:rPr lang="en-US" sz="2400" dirty="0">
                <a:hlinkClick r:id="rId17"/>
              </a:rPr>
              <a:t>brain</a:t>
            </a:r>
            <a:r>
              <a:rPr lang="en-US" sz="2400" dirty="0"/>
              <a:t> can cause dizziness or confusion.</a:t>
            </a:r>
          </a:p>
          <a:p>
            <a:r>
              <a:rPr lang="en-US" sz="2400" b="1" dirty="0"/>
              <a:t>Rapid or irregular heartbeats.</a:t>
            </a:r>
            <a:r>
              <a:rPr lang="en-US" sz="2400" dirty="0"/>
              <a:t> The heart beats faster to pump enough blood to the body. This can cause a rapid or </a:t>
            </a:r>
            <a:r>
              <a:rPr lang="en-US" sz="2400" dirty="0">
                <a:hlinkClick r:id="rId18"/>
              </a:rPr>
              <a:t>irregular heartbeat</a:t>
            </a:r>
            <a:r>
              <a:rPr lang="en-US" sz="2400" dirty="0"/>
              <a:t>.</a:t>
            </a:r>
          </a:p>
          <a:p>
            <a:endParaRPr lang="en-US" sz="2400" dirty="0"/>
          </a:p>
          <a:p>
            <a:r>
              <a:rPr lang="en-US" sz="2000" dirty="0"/>
              <a:t/>
            </a:r>
            <a:br>
              <a:rPr lang="en-US" sz="2000" dirty="0"/>
            </a:br>
            <a:endParaRPr lang="en-US" sz="2000" dirty="0"/>
          </a:p>
        </p:txBody>
      </p:sp>
    </p:spTree>
    <p:extLst>
      <p:ext uri="{BB962C8B-B14F-4D97-AF65-F5344CB8AC3E}">
        <p14:creationId xmlns:p14="http://schemas.microsoft.com/office/powerpoint/2010/main" val="2871400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TotalTime>
  <Words>5670</Words>
  <Application>Microsoft Office PowerPoint</Application>
  <PresentationFormat>On-screen Show (4:3)</PresentationFormat>
  <Paragraphs>593</Paragraphs>
  <Slides>86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86</vt:i4>
      </vt:variant>
    </vt:vector>
  </HeadingPairs>
  <TitlesOfParts>
    <vt:vector size="95" baseType="lpstr">
      <vt:lpstr>Arial</vt:lpstr>
      <vt:lpstr>Arial Black</vt:lpstr>
      <vt:lpstr>Calibri</vt:lpstr>
      <vt:lpstr>Carlito</vt:lpstr>
      <vt:lpstr>Palladio Uralic</vt:lpstr>
      <vt:lpstr>Times New Roman</vt:lpstr>
      <vt:lpstr>Verdana</vt:lpstr>
      <vt:lpstr>Wingdings</vt:lpstr>
      <vt:lpstr>Office Theme</vt:lpstr>
      <vt:lpstr>Congestive Heart Failure</vt:lpstr>
      <vt:lpstr>CONGESTIVE HEART FAILURE</vt:lpstr>
      <vt:lpstr>PowerPoint Presentation</vt:lpstr>
      <vt:lpstr>PowerPoint Presentation</vt:lpstr>
      <vt:lpstr>Pathophysiology</vt:lpstr>
      <vt:lpstr>PowerPoint Presentation</vt:lpstr>
      <vt:lpstr>PowerPoint Presentation</vt:lpstr>
      <vt:lpstr>PowerPoint Presentation</vt:lpstr>
      <vt:lpstr>PowerPoint Presentation</vt:lpstr>
      <vt:lpstr>PowerPoint Presentation</vt:lpstr>
      <vt:lpstr>PowerPoint Presentation</vt:lpstr>
      <vt:lpstr>Types of CHF</vt:lpstr>
      <vt:lpstr>Based on amount of cardiac output</vt:lpstr>
      <vt:lpstr>High cardiac output failure</vt:lpstr>
      <vt:lpstr>Based on the position of heart failure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Thiazide Diuretics</vt:lpstr>
      <vt:lpstr>Loop Diuretics</vt:lpstr>
      <vt:lpstr>Potassium-Sparing Diuretics</vt:lpstr>
      <vt:lpstr>K+ Sparing Agents</vt:lpstr>
      <vt:lpstr>Renin–Angiotensin- System</vt:lpstr>
      <vt:lpstr>PowerPoint Presentation</vt:lpstr>
      <vt:lpstr>Inhibitors of Renin- Angiotensin- Aldosterone  System</vt:lpstr>
      <vt:lpstr>Angiotensin Converting Enzyme (ACE)  Inhibitors</vt:lpstr>
      <vt:lpstr>Scope for ACE Inhibitors…..</vt:lpstr>
      <vt:lpstr>Angiotensin Receptor AT-1 blockers  (ARB)</vt:lpstr>
      <vt:lpstr>PowerPoint Presentation</vt:lpstr>
      <vt:lpstr>Inotropes</vt:lpstr>
      <vt:lpstr>Cardiac glycosides : Digoxin (DIGITALIS)</vt:lpstr>
      <vt:lpstr>Drug reaction</vt:lpstr>
      <vt:lpstr>β -Adrenergic Agonists</vt:lpstr>
      <vt:lpstr>β Adrenergic Agonist</vt:lpstr>
      <vt:lpstr>BIPYRIDINES phosphodiesterase inhibitors</vt:lpstr>
      <vt:lpstr>β1 Blockers</vt:lpstr>
      <vt:lpstr>Vasodilators</vt:lpstr>
      <vt:lpstr>Vasodilator(Hydralazine)</vt:lpstr>
      <vt:lpstr>NITRATES &amp; NITRITES</vt:lpstr>
      <vt:lpstr>Calcium Channel Blockers for Vasodialation</vt:lpstr>
      <vt:lpstr>NISIRITIDE(BNP)</vt:lpstr>
      <vt:lpstr>PowerPoint Presentation</vt:lpstr>
      <vt:lpstr>Heart Failure Treatment Algorithm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Congestive Heart Failure</dc:title>
  <dc:creator>MS Tech</dc:creator>
  <cp:lastModifiedBy>admin5</cp:lastModifiedBy>
  <cp:revision>70</cp:revision>
  <dcterms:created xsi:type="dcterms:W3CDTF">2020-06-30T10:00:46Z</dcterms:created>
  <dcterms:modified xsi:type="dcterms:W3CDTF">2021-01-30T10:38:48Z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2014-10-30T00:00:00Z</vt:filetime>
  </property>
  <property fmtid="{D5CDD505-2E9C-101B-9397-08002B2CF9AE}" pid="3" name="Creator">
    <vt:lpwstr>Microsoft® PowerPoint® 2013</vt:lpwstr>
  </property>
  <property fmtid="{D5CDD505-2E9C-101B-9397-08002B2CF9AE}" pid="4" name="LastSaved">
    <vt:filetime>2020-06-30T00:00:00Z</vt:filetime>
  </property>
</Properties>
</file>